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handoutMasterIdLst>
    <p:handoutMasterId r:id="rId17"/>
  </p:handoutMasterIdLst>
  <p:sldIdLst>
    <p:sldId id="256" r:id="rId2"/>
    <p:sldId id="258" r:id="rId3"/>
    <p:sldId id="261" r:id="rId4"/>
    <p:sldId id="267" r:id="rId5"/>
    <p:sldId id="268" r:id="rId6"/>
    <p:sldId id="277" r:id="rId7"/>
    <p:sldId id="274" r:id="rId8"/>
    <p:sldId id="259" r:id="rId9"/>
    <p:sldId id="265" r:id="rId10"/>
    <p:sldId id="273" r:id="rId11"/>
    <p:sldId id="270" r:id="rId12"/>
    <p:sldId id="276" r:id="rId13"/>
    <p:sldId id="278" r:id="rId14"/>
    <p:sldId id="271" r:id="rId15"/>
    <p:sldId id="266"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7"/>
    <p:restoredTop sz="94718"/>
  </p:normalViewPr>
  <p:slideViewPr>
    <p:cSldViewPr>
      <p:cViewPr varScale="1">
        <p:scale>
          <a:sx n="67" d="100"/>
          <a:sy n="67" d="100"/>
        </p:scale>
        <p:origin x="147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Pote WAP" userId="8b30336c-c6bf-42b1-b96e-1657bb976dfd" providerId="ADAL" clId="{225B0F62-EF92-4173-8470-765386DA936B}"/>
    <pc:docChg chg="custSel modSld">
      <pc:chgData name="J Pote WAP" userId="8b30336c-c6bf-42b1-b96e-1657bb976dfd" providerId="ADAL" clId="{225B0F62-EF92-4173-8470-765386DA936B}" dt="2025-09-02T15:44:10.204" v="176" actId="20577"/>
      <pc:docMkLst>
        <pc:docMk/>
      </pc:docMkLst>
      <pc:sldChg chg="modSp">
        <pc:chgData name="J Pote WAP" userId="8b30336c-c6bf-42b1-b96e-1657bb976dfd" providerId="ADAL" clId="{225B0F62-EF92-4173-8470-765386DA936B}" dt="2025-09-01T13:30:32.385" v="144" actId="20577"/>
        <pc:sldMkLst>
          <pc:docMk/>
          <pc:sldMk cId="0" sldId="256"/>
        </pc:sldMkLst>
        <pc:spChg chg="mod">
          <ac:chgData name="J Pote WAP" userId="8b30336c-c6bf-42b1-b96e-1657bb976dfd" providerId="ADAL" clId="{225B0F62-EF92-4173-8470-765386DA936B}" dt="2025-09-01T13:30:32.385" v="144" actId="20577"/>
          <ac:spMkLst>
            <pc:docMk/>
            <pc:sldMk cId="0" sldId="256"/>
            <ac:spMk id="5" creationId="{00000000-0000-0000-0000-000000000000}"/>
          </ac:spMkLst>
        </pc:spChg>
      </pc:sldChg>
      <pc:sldChg chg="modSp">
        <pc:chgData name="J Pote WAP" userId="8b30336c-c6bf-42b1-b96e-1657bb976dfd" providerId="ADAL" clId="{225B0F62-EF92-4173-8470-765386DA936B}" dt="2025-09-02T15:44:10.204" v="176" actId="20577"/>
        <pc:sldMkLst>
          <pc:docMk/>
          <pc:sldMk cId="0" sldId="259"/>
        </pc:sldMkLst>
        <pc:spChg chg="mod">
          <ac:chgData name="J Pote WAP" userId="8b30336c-c6bf-42b1-b96e-1657bb976dfd" providerId="ADAL" clId="{225B0F62-EF92-4173-8470-765386DA936B}" dt="2025-09-02T15:44:10.204" v="176" actId="20577"/>
          <ac:spMkLst>
            <pc:docMk/>
            <pc:sldMk cId="0" sldId="259"/>
            <ac:spMk id="3" creationId="{00000000-0000-0000-0000-000000000000}"/>
          </ac:spMkLst>
        </pc:spChg>
      </pc:sldChg>
      <pc:sldChg chg="modSp">
        <pc:chgData name="J Pote WAP" userId="8b30336c-c6bf-42b1-b96e-1657bb976dfd" providerId="ADAL" clId="{225B0F62-EF92-4173-8470-765386DA936B}" dt="2025-08-31T10:30:02.620" v="45" actId="20577"/>
        <pc:sldMkLst>
          <pc:docMk/>
          <pc:sldMk cId="0" sldId="261"/>
        </pc:sldMkLst>
        <pc:spChg chg="mod">
          <ac:chgData name="J Pote WAP" userId="8b30336c-c6bf-42b1-b96e-1657bb976dfd" providerId="ADAL" clId="{225B0F62-EF92-4173-8470-765386DA936B}" dt="2025-08-31T10:30:02.620" v="45" actId="20577"/>
          <ac:spMkLst>
            <pc:docMk/>
            <pc:sldMk cId="0" sldId="261"/>
            <ac:spMk id="3" creationId="{00000000-0000-0000-0000-000000000000}"/>
          </ac:spMkLst>
        </pc:spChg>
      </pc:sldChg>
      <pc:sldChg chg="modSp">
        <pc:chgData name="J Pote WAP" userId="8b30336c-c6bf-42b1-b96e-1657bb976dfd" providerId="ADAL" clId="{225B0F62-EF92-4173-8470-765386DA936B}" dt="2025-09-02T15:42:28.453" v="154" actId="20577"/>
        <pc:sldMkLst>
          <pc:docMk/>
          <pc:sldMk cId="0" sldId="267"/>
        </pc:sldMkLst>
        <pc:spChg chg="mod">
          <ac:chgData name="J Pote WAP" userId="8b30336c-c6bf-42b1-b96e-1657bb976dfd" providerId="ADAL" clId="{225B0F62-EF92-4173-8470-765386DA936B}" dt="2025-09-02T15:42:28.453" v="154" actId="20577"/>
          <ac:spMkLst>
            <pc:docMk/>
            <pc:sldMk cId="0" sldId="267"/>
            <ac:spMk id="3" creationId="{00000000-0000-0000-0000-000000000000}"/>
          </ac:spMkLst>
        </pc:spChg>
      </pc:sldChg>
      <pc:sldChg chg="modSp">
        <pc:chgData name="J Pote WAP" userId="8b30336c-c6bf-42b1-b96e-1657bb976dfd" providerId="ADAL" clId="{225B0F62-EF92-4173-8470-765386DA936B}" dt="2025-08-31T10:32:13.867" v="94" actId="20577"/>
        <pc:sldMkLst>
          <pc:docMk/>
          <pc:sldMk cId="0" sldId="273"/>
        </pc:sldMkLst>
        <pc:spChg chg="mod">
          <ac:chgData name="J Pote WAP" userId="8b30336c-c6bf-42b1-b96e-1657bb976dfd" providerId="ADAL" clId="{225B0F62-EF92-4173-8470-765386DA936B}" dt="2025-08-31T10:32:13.867" v="94" actId="20577"/>
          <ac:spMkLst>
            <pc:docMk/>
            <pc:sldMk cId="0" sldId="273"/>
            <ac:spMk id="3" creationId="{00000000-0000-0000-0000-000000000000}"/>
          </ac:spMkLst>
        </pc:spChg>
      </pc:sldChg>
      <pc:sldChg chg="modSp">
        <pc:chgData name="J Pote WAP" userId="8b30336c-c6bf-42b1-b96e-1657bb976dfd" providerId="ADAL" clId="{225B0F62-EF92-4173-8470-765386DA936B}" dt="2025-08-31T10:30:54.362" v="49" actId="20577"/>
        <pc:sldMkLst>
          <pc:docMk/>
          <pc:sldMk cId="1973116203" sldId="274"/>
        </pc:sldMkLst>
        <pc:spChg chg="mod">
          <ac:chgData name="J Pote WAP" userId="8b30336c-c6bf-42b1-b96e-1657bb976dfd" providerId="ADAL" clId="{225B0F62-EF92-4173-8470-765386DA936B}" dt="2025-08-31T10:30:54.362" v="49" actId="20577"/>
          <ac:spMkLst>
            <pc:docMk/>
            <pc:sldMk cId="1973116203" sldId="274"/>
            <ac:spMk id="3" creationId="{AB9A679A-D0BB-4CEB-B356-CBBD030A3F5B}"/>
          </ac:spMkLst>
        </pc:spChg>
      </pc:sldChg>
      <pc:sldChg chg="modSp">
        <pc:chgData name="J Pote WAP" userId="8b30336c-c6bf-42b1-b96e-1657bb976dfd" providerId="ADAL" clId="{225B0F62-EF92-4173-8470-765386DA936B}" dt="2025-08-31T10:34:50.836" v="119" actId="5793"/>
        <pc:sldMkLst>
          <pc:docMk/>
          <pc:sldMk cId="3214712622" sldId="278"/>
        </pc:sldMkLst>
        <pc:spChg chg="mod">
          <ac:chgData name="J Pote WAP" userId="8b30336c-c6bf-42b1-b96e-1657bb976dfd" providerId="ADAL" clId="{225B0F62-EF92-4173-8470-765386DA936B}" dt="2025-08-31T10:34:50.836" v="119" actId="5793"/>
          <ac:spMkLst>
            <pc:docMk/>
            <pc:sldMk cId="3214712622" sldId="278"/>
            <ac:spMk id="3" creationId="{542A1F08-F757-4B74-8FC3-758C8B9CA46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457506D2-C16C-49CD-A9BC-E0054DD167B0}" type="datetimeFigureOut">
              <a:rPr lang="en-GB" smtClean="0"/>
              <a:t>02/09/2025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B4A71826-9226-4CED-BF3D-8095FD5665AA}" type="slidenum">
              <a:rPr lang="en-GB" smtClean="0"/>
              <a:t>‹#›</a:t>
            </a:fld>
            <a:endParaRPr lang="en-GB"/>
          </a:p>
        </p:txBody>
      </p:sp>
    </p:spTree>
    <p:extLst>
      <p:ext uri="{BB962C8B-B14F-4D97-AF65-F5344CB8AC3E}">
        <p14:creationId xmlns:p14="http://schemas.microsoft.com/office/powerpoint/2010/main" val="211323047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 name="Subtitle 2"/>
          <p:cNvSpPr>
            <a:spLocks noGrp="1"/>
          </p:cNvSpPr>
          <p:nvPr>
            <p:ph type="subTitle" idx="1"/>
          </p:nvPr>
        </p:nvSpPr>
        <p:spPr>
          <a:xfrm>
            <a:off x="3743323" y="3721473"/>
            <a:ext cx="5120640" cy="1581150"/>
          </a:xfrm>
        </p:spPr>
        <p:txBody>
          <a:bodyPr>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2"/>
                </a:solidFill>
              </a:defRPr>
            </a:lvl1pPr>
          </a:lstStyle>
          <a:p>
            <a:fld id="{6E75A0AB-6DE1-4FBC-875B-53E1FEBA2B2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91475" y="6429375"/>
            <a:ext cx="876300" cy="292100"/>
          </a:xfrm>
        </p:spPr>
        <p:txBody>
          <a:bodyPr/>
          <a:lstStyle/>
          <a:p>
            <a:fld id="{8AE1D881-E2DC-403D-B5CA-38C782104D63}" type="slidenum">
              <a:rPr lang="en-US" smtClean="0"/>
              <a:pPr/>
              <a:t>‹#›</a:t>
            </a:fld>
            <a:endParaRPr lang="en-US"/>
          </a:p>
        </p:txBody>
      </p:sp>
      <p:sp>
        <p:nvSpPr>
          <p:cNvPr id="9"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Title 9"/>
          <p:cNvSpPr>
            <a:spLocks noGrp="1"/>
          </p:cNvSpPr>
          <p:nvPr>
            <p:ph type="title"/>
          </p:nvPr>
        </p:nvSpPr>
        <p:spPr>
          <a:xfrm>
            <a:off x="3739896" y="1417320"/>
            <a:ext cx="5120640" cy="2304288"/>
          </a:xfrm>
        </p:spPr>
        <p:txBody>
          <a:bodyPr>
            <a:normAutofit/>
          </a:bodyPr>
          <a:lstStyle>
            <a:lvl1pPr>
              <a:defRPr sz="4000" cap="all" baseline="0"/>
            </a:lvl1pPr>
          </a:lstStyle>
          <a:p>
            <a:r>
              <a:rPr lang="en-GB"/>
              <a:t>Click to edit Master title style</a:t>
            </a:r>
            <a:endParaRPr lang="en-US" dirty="0"/>
          </a:p>
        </p:txBody>
      </p:sp>
      <p:sp>
        <p:nvSpPr>
          <p:cNvPr id="13"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Freeform 8"/>
          <p:cNvSpPr>
            <a:spLocks noChangeAspect="1" noEditPoints="1"/>
          </p:cNvSpPr>
          <p:nvPr/>
        </p:nvSpPr>
        <p:spPr bwMode="auto">
          <a:xfrm>
            <a:off x="5489634" y="0"/>
            <a:ext cx="3393768" cy="6858000"/>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10"/>
          </p:nvPr>
        </p:nvSpPr>
        <p:spPr/>
        <p:txBody>
          <a:bodyPr/>
          <a:lstStyle/>
          <a:p>
            <a:fld id="{6E75A0AB-6DE1-4FBC-875B-53E1FEBA2B2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1D881-E2DC-403D-B5CA-38C782104D63}" type="slidenum">
              <a:rPr lang="en-US" smtClean="0"/>
              <a:pPr/>
              <a:t>‹#›</a:t>
            </a:fld>
            <a:endParaRPr lang="en-US"/>
          </a:p>
        </p:txBody>
      </p:sp>
      <p:sp>
        <p:nvSpPr>
          <p:cNvPr id="25" name="Title Placeholder 1"/>
          <p:cNvSpPr>
            <a:spLocks noGrp="1"/>
          </p:cNvSpPr>
          <p:nvPr>
            <p:ph type="title"/>
          </p:nvPr>
        </p:nvSpPr>
        <p:spPr>
          <a:xfrm>
            <a:off x="276225" y="228600"/>
            <a:ext cx="8591550" cy="1066801"/>
          </a:xfrm>
          <a:prstGeom prst="rect">
            <a:avLst/>
          </a:prstGeom>
        </p:spPr>
        <p:txBody>
          <a:bodyPr vert="horz" lIns="91440" tIns="45720" rIns="91440" bIns="45720" rtlCol="0" anchor="b" anchorCtr="0">
            <a:normAutofit/>
          </a:bodyPr>
          <a:lstStyle/>
          <a:p>
            <a:r>
              <a:rPr lang="en-GB"/>
              <a:t>Click to edit Master title style</a:t>
            </a:r>
            <a:endParaRPr lang="en-US" dirty="0"/>
          </a:p>
        </p:txBody>
      </p:sp>
      <p:sp>
        <p:nvSpPr>
          <p:cNvPr id="31" name="Content Placeholder 30"/>
          <p:cNvSpPr>
            <a:spLocks noGrp="1"/>
          </p:cNvSpPr>
          <p:nvPr>
            <p:ph sz="quarter" idx="13"/>
          </p:nvPr>
        </p:nvSpPr>
        <p:spPr>
          <a:xfrm>
            <a:off x="274320" y="1298448"/>
            <a:ext cx="8595360" cy="49377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2"/>
                </a:solidFill>
              </a:defRPr>
            </a:lvl1pPr>
          </a:lstStyle>
          <a:p>
            <a:fld id="{6E75A0AB-6DE1-4FBC-875B-53E1FEBA2B2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1D881-E2DC-403D-B5CA-38C782104D63}" type="slidenum">
              <a:rPr lang="en-US" smtClean="0"/>
              <a:pPr/>
              <a:t>‹#›</a:t>
            </a:fld>
            <a:endParaRPr lang="en-US"/>
          </a:p>
        </p:txBody>
      </p:sp>
      <p:sp>
        <p:nvSpPr>
          <p:cNvPr id="15" name="Subtitle 2"/>
          <p:cNvSpPr>
            <a:spLocks noGrp="1"/>
          </p:cNvSpPr>
          <p:nvPr>
            <p:ph type="subTitle" idx="1"/>
          </p:nvPr>
        </p:nvSpPr>
        <p:spPr>
          <a:xfrm>
            <a:off x="3743324" y="1400174"/>
            <a:ext cx="5120640" cy="1476375"/>
          </a:xfrm>
        </p:spPr>
        <p:txBody>
          <a:bodyPr anchor="b" anchorCtr="0">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10" name="Freeform 7"/>
          <p:cNvSpPr>
            <a:spLocks noChangeAspect="1" noEditPoints="1"/>
          </p:cNvSpPr>
          <p:nvPr/>
        </p:nvSpPr>
        <p:spPr bwMode="auto">
          <a:xfrm>
            <a:off x="34289" y="136641"/>
            <a:ext cx="3326149" cy="6721359"/>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Title 11"/>
          <p:cNvSpPr>
            <a:spLocks noGrp="1"/>
          </p:cNvSpPr>
          <p:nvPr>
            <p:ph type="title"/>
          </p:nvPr>
        </p:nvSpPr>
        <p:spPr>
          <a:xfrm>
            <a:off x="3733800" y="2895599"/>
            <a:ext cx="5129543" cy="2667001"/>
          </a:xfrm>
        </p:spPr>
        <p:txBody>
          <a:bodyPr anchor="t">
            <a:normAutofit/>
          </a:bodyPr>
          <a:lstStyle>
            <a:lvl1pPr>
              <a:defRPr kumimoji="0" lang="en-US" sz="4000" b="0" i="0" u="none" strike="noStrike" kern="1200" cap="all" spc="0" normalizeH="0" baseline="0" noProof="0" dirty="0" smtClean="0">
                <a:ln>
                  <a:noFill/>
                </a:ln>
                <a:solidFill>
                  <a:schemeClr val="tx2"/>
                </a:solidFill>
                <a:effectLst/>
                <a:uLnTx/>
                <a:uFillTx/>
                <a:latin typeface="+mj-lt"/>
                <a:ea typeface="+mj-ea"/>
                <a:cs typeface="Tunga" pitchFamily="2"/>
              </a:defRPr>
            </a:lvl1pPr>
          </a:lstStyle>
          <a:p>
            <a:r>
              <a:rPr lang="en-GB"/>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E75A0AB-6DE1-4FBC-875B-53E1FEBA2B2A}" type="datetimeFigureOut">
              <a:rPr lang="en-US" smtClean="0"/>
              <a:pPr/>
              <a:t>9/2/2025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1D881-E2DC-403D-B5CA-38C782104D63}" type="slidenum">
              <a:rPr lang="en-US" smtClean="0"/>
              <a:pPr/>
              <a:t>‹#›</a:t>
            </a:fld>
            <a:endParaRPr lang="en-US"/>
          </a:p>
        </p:txBody>
      </p:sp>
      <p:sp>
        <p:nvSpPr>
          <p:cNvPr id="9"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GB"/>
              <a:t>Click to edit Master title style</a:t>
            </a:r>
            <a:endParaRPr lang="en-US" dirty="0"/>
          </a:p>
        </p:txBody>
      </p:sp>
      <p:sp>
        <p:nvSpPr>
          <p:cNvPr id="12" name="Content Placeholder 11"/>
          <p:cNvSpPr>
            <a:spLocks noGrp="1"/>
          </p:cNvSpPr>
          <p:nvPr>
            <p:ph sz="quarter" idx="13"/>
          </p:nvPr>
        </p:nvSpPr>
        <p:spPr>
          <a:xfrm>
            <a:off x="27622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Content Placeholder 11"/>
          <p:cNvSpPr>
            <a:spLocks noGrp="1"/>
          </p:cNvSpPr>
          <p:nvPr>
            <p:ph sz="quarter" idx="14"/>
          </p:nvPr>
        </p:nvSpPr>
        <p:spPr>
          <a:xfrm>
            <a:off x="461581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6E75A0AB-6DE1-4FBC-875B-53E1FEBA2B2A}" type="datetimeFigureOut">
              <a:rPr lang="en-US" smtClean="0"/>
              <a:pPr/>
              <a:t>9/2/2025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E1D881-E2DC-403D-B5CA-38C782104D63}" type="slidenum">
              <a:rPr lang="en-US" smtClean="0"/>
              <a:pPr/>
              <a:t>‹#›</a:t>
            </a:fld>
            <a:endParaRPr lang="en-US"/>
          </a:p>
        </p:txBody>
      </p:sp>
      <p:sp>
        <p:nvSpPr>
          <p:cNvPr id="1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GB"/>
              <a:t>Click to edit Master title style</a:t>
            </a:r>
            <a:endParaRPr lang="en-US" dirty="0"/>
          </a:p>
        </p:txBody>
      </p:sp>
      <p:sp>
        <p:nvSpPr>
          <p:cNvPr id="14" name="Content Placeholder 11"/>
          <p:cNvSpPr>
            <a:spLocks noGrp="1"/>
          </p:cNvSpPr>
          <p:nvPr>
            <p:ph sz="quarter" idx="13"/>
          </p:nvPr>
        </p:nvSpPr>
        <p:spPr>
          <a:xfrm>
            <a:off x="27622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5" name="Content Placeholder 11"/>
          <p:cNvSpPr>
            <a:spLocks noGrp="1"/>
          </p:cNvSpPr>
          <p:nvPr>
            <p:ph sz="quarter" idx="14"/>
          </p:nvPr>
        </p:nvSpPr>
        <p:spPr>
          <a:xfrm>
            <a:off x="461581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0" name="Text Placeholder 3"/>
          <p:cNvSpPr>
            <a:spLocks noGrp="1"/>
          </p:cNvSpPr>
          <p:nvPr>
            <p:ph type="body" sz="half" idx="2"/>
          </p:nvPr>
        </p:nvSpPr>
        <p:spPr>
          <a:xfrm>
            <a:off x="276225" y="1298448"/>
            <a:ext cx="4248150" cy="509587"/>
          </a:xfrm>
        </p:spPr>
        <p:txBody>
          <a:bodyPr anchor="ctr">
            <a:normAutofit/>
          </a:bodyPr>
          <a:lstStyle>
            <a:lvl1pPr marL="0" indent="0" algn="l">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1" name="Text Placeholder 3"/>
          <p:cNvSpPr>
            <a:spLocks noGrp="1"/>
          </p:cNvSpPr>
          <p:nvPr>
            <p:ph type="body" sz="half" idx="15"/>
          </p:nvPr>
        </p:nvSpPr>
        <p:spPr>
          <a:xfrm>
            <a:off x="4615815" y="1298448"/>
            <a:ext cx="4248150" cy="509587"/>
          </a:xfrm>
        </p:spPr>
        <p:txBody>
          <a:bodyPr anchor="ctr">
            <a:normAutofit/>
          </a:bodyPr>
          <a:lstStyle>
            <a:lvl1pPr marL="0" indent="0">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tx2"/>
                </a:solidFill>
              </a:defRPr>
            </a:lvl1pPr>
          </a:lstStyle>
          <a:p>
            <a:fld id="{6E75A0AB-6DE1-4FBC-875B-53E1FEBA2B2A}" type="datetimeFigureOut">
              <a:rPr lang="en-US" smtClean="0"/>
              <a:pPr/>
              <a:t>9/2/2025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E1D881-E2DC-403D-B5CA-38C782104D63}" type="slidenum">
              <a:rPr lang="en-US" smtClean="0"/>
              <a:pPr/>
              <a:t>‹#›</a:t>
            </a:fld>
            <a:endParaRPr lang="en-US"/>
          </a:p>
        </p:txBody>
      </p:sp>
      <p:sp>
        <p:nvSpPr>
          <p:cNvPr id="17"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GB"/>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75A0AB-6DE1-4FBC-875B-53E1FEBA2B2A}" type="datetimeFigureOut">
              <a:rPr lang="en-US" smtClean="0"/>
              <a:pPr/>
              <a:t>9/2/2025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E1D881-E2DC-403D-B5CA-38C782104D6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lvl1pPr>
              <a:defRPr>
                <a:solidFill>
                  <a:schemeClr val="bg2"/>
                </a:solidFill>
              </a:defRPr>
            </a:lvl1pPr>
          </a:lstStyle>
          <a:p>
            <a:fld id="{6E75A0AB-6DE1-4FBC-875B-53E1FEBA2B2A}" type="datetimeFigureOut">
              <a:rPr lang="en-US" smtClean="0"/>
              <a:pPr/>
              <a:t>9/2/2025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1D881-E2DC-403D-B5CA-38C782104D63}" type="slidenum">
              <a:rPr lang="en-US" smtClean="0"/>
              <a:pPr/>
              <a:t>‹#›</a:t>
            </a:fld>
            <a:endParaRPr lang="en-US"/>
          </a:p>
        </p:txBody>
      </p:sp>
      <p:sp>
        <p:nvSpPr>
          <p:cNvPr id="9" name="Title Placeholder 1"/>
          <p:cNvSpPr>
            <a:spLocks noGrp="1"/>
          </p:cNvSpPr>
          <p:nvPr>
            <p:ph type="title"/>
          </p:nvPr>
        </p:nvSpPr>
        <p:spPr>
          <a:xfrm>
            <a:off x="276225" y="228601"/>
            <a:ext cx="2834640" cy="1298448"/>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GB"/>
              <a:t>Click to edit Master title style</a:t>
            </a:r>
            <a:endParaRPr lang="en-US" dirty="0"/>
          </a:p>
        </p:txBody>
      </p:sp>
      <p:sp>
        <p:nvSpPr>
          <p:cNvPr id="10" name="Content Placeholder 11"/>
          <p:cNvSpPr>
            <a:spLocks noGrp="1"/>
          </p:cNvSpPr>
          <p:nvPr>
            <p:ph sz="quarter" idx="14"/>
          </p:nvPr>
        </p:nvSpPr>
        <p:spPr>
          <a:xfrm>
            <a:off x="3775935" y="533400"/>
            <a:ext cx="5063266" cy="5702808"/>
          </a:xfrm>
        </p:spPr>
        <p:txBody>
          <a:bodyPr>
            <a:normAutofit/>
          </a:bodyPr>
          <a:lstStyle>
            <a:lvl1pPr>
              <a:defRPr sz="2000"/>
            </a:lvl1pPr>
            <a:lvl2pPr>
              <a:defRPr sz="18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3"/>
          <p:cNvSpPr>
            <a:spLocks noGrp="1"/>
          </p:cNvSpPr>
          <p:nvPr>
            <p:ph type="body" sz="half" idx="2"/>
          </p:nvPr>
        </p:nvSpPr>
        <p:spPr>
          <a:xfrm>
            <a:off x="276224" y="1539240"/>
            <a:ext cx="2834640" cy="4709160"/>
          </a:xfrm>
        </p:spPr>
        <p:txBody>
          <a:bodyPr>
            <a:normAutofit/>
          </a:bodyPr>
          <a:lstStyle>
            <a:lvl1pPr marL="0" indent="0">
              <a:buNone/>
              <a:defRPr lang="en-US" sz="1600" b="0" i="0" kern="1200" cap="none" spc="30" baseline="0" dirty="0" smtClean="0">
                <a:solidFill>
                  <a:schemeClr val="bg2"/>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600"/>
              </a:spcBef>
              <a:spcAft>
                <a:spcPts val="0"/>
              </a:spcAft>
              <a:buClr>
                <a:schemeClr val="accent1"/>
              </a:buClr>
              <a:buFont typeface="Arial" pitchFamily="34" charset="0"/>
              <a:buNone/>
            </a:pPr>
            <a:r>
              <a:rPr lang="en-GB"/>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Rectangle 12"/>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3409950" y="0"/>
            <a:ext cx="5734050" cy="6858000"/>
          </a:xfrm>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lstStyle>
          <a:p>
            <a:fld id="{6E75A0AB-6DE1-4FBC-875B-53E1FEBA2B2A}" type="datetimeFigureOut">
              <a:rPr lang="en-US" smtClean="0"/>
              <a:pPr/>
              <a:t>9/2/2025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1D881-E2DC-403D-B5CA-38C782104D63}" type="slidenum">
              <a:rPr lang="en-US" smtClean="0"/>
              <a:pPr/>
              <a:t>‹#›</a:t>
            </a:fld>
            <a:endParaRPr lang="en-US"/>
          </a:p>
        </p:txBody>
      </p:sp>
      <p:sp>
        <p:nvSpPr>
          <p:cNvPr id="21" name="Title Placeholder 1"/>
          <p:cNvSpPr>
            <a:spLocks noGrp="1"/>
          </p:cNvSpPr>
          <p:nvPr>
            <p:ph type="title"/>
          </p:nvPr>
        </p:nvSpPr>
        <p:spPr>
          <a:xfrm>
            <a:off x="276224" y="228600"/>
            <a:ext cx="2834640" cy="1295399"/>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GB"/>
              <a:t>Click to edit Master title style</a:t>
            </a:r>
            <a:endParaRPr lang="en-US" dirty="0"/>
          </a:p>
        </p:txBody>
      </p:sp>
      <p:sp>
        <p:nvSpPr>
          <p:cNvPr id="25" name="Text Placeholder 24"/>
          <p:cNvSpPr>
            <a:spLocks noGrp="1"/>
          </p:cNvSpPr>
          <p:nvPr>
            <p:ph type="body" sz="quarter" idx="13"/>
          </p:nvPr>
        </p:nvSpPr>
        <p:spPr>
          <a:xfrm>
            <a:off x="274320" y="1536192"/>
            <a:ext cx="2834640" cy="4712208"/>
          </a:xfrm>
        </p:spPr>
        <p:txBody>
          <a:bodyPr>
            <a:normAutofit/>
          </a:bodyPr>
          <a:lstStyle>
            <a:lvl1pPr marL="0" indent="0">
              <a:buNone/>
              <a:defRPr sz="1600">
                <a:solidFill>
                  <a:schemeClr val="bg2"/>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GB"/>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E75A0AB-6DE1-4FBC-875B-53E1FEBA2B2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1D881-E2DC-403D-B5CA-38C782104D6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E75A0AB-6DE1-4FBC-875B-53E1FEBA2B2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1D881-E2DC-403D-B5CA-38C782104D6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GB"/>
              <a:t>Click to edit Master title style</a:t>
            </a:r>
            <a:endParaRPr lang="en-US" dirty="0"/>
          </a:p>
        </p:txBody>
      </p:sp>
      <p:sp>
        <p:nvSpPr>
          <p:cNvPr id="3" name="Text Placeholder 2"/>
          <p:cNvSpPr>
            <a:spLocks noGrp="1"/>
          </p:cNvSpPr>
          <p:nvPr>
            <p:ph type="body" idx="1"/>
          </p:nvPr>
        </p:nvSpPr>
        <p:spPr>
          <a:xfrm>
            <a:off x="276225" y="1295400"/>
            <a:ext cx="8591550" cy="49339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76225" y="6429375"/>
            <a:ext cx="2133600" cy="292100"/>
          </a:xfrm>
          <a:prstGeom prst="rect">
            <a:avLst/>
          </a:prstGeom>
        </p:spPr>
        <p:txBody>
          <a:bodyPr vert="horz" lIns="91440" tIns="45720" rIns="91440" bIns="45720" rtlCol="0" anchor="ctr">
            <a:normAutofit/>
          </a:bodyPr>
          <a:lstStyle>
            <a:lvl1pPr algn="l">
              <a:defRPr sz="1050" b="1">
                <a:solidFill>
                  <a:schemeClr val="tx2"/>
                </a:solidFill>
              </a:defRPr>
            </a:lvl1pPr>
          </a:lstStyle>
          <a:p>
            <a:fld id="{6E75A0AB-6DE1-4FBC-875B-53E1FEBA2B2A}" type="datetimeFigureOut">
              <a:rPr lang="en-US" smtClean="0"/>
              <a:pPr/>
              <a:t>9/2/2025</a:t>
            </a:fld>
            <a:endParaRPr lang="en-US"/>
          </a:p>
        </p:txBody>
      </p:sp>
      <p:sp>
        <p:nvSpPr>
          <p:cNvPr id="5" name="Footer Placeholder 4"/>
          <p:cNvSpPr>
            <a:spLocks noGrp="1"/>
          </p:cNvSpPr>
          <p:nvPr>
            <p:ph type="ftr" sz="quarter" idx="3"/>
          </p:nvPr>
        </p:nvSpPr>
        <p:spPr>
          <a:xfrm>
            <a:off x="3743324" y="6429375"/>
            <a:ext cx="4086225" cy="292100"/>
          </a:xfrm>
          <a:prstGeom prst="rect">
            <a:avLst/>
          </a:prstGeom>
        </p:spPr>
        <p:txBody>
          <a:bodyPr vert="horz" lIns="91440" tIns="45720" rIns="91440" bIns="45720" rtlCol="0" anchor="ctr">
            <a:normAutofit/>
          </a:bodyPr>
          <a:lstStyle>
            <a:lvl1pPr algn="l">
              <a:defRPr sz="1050" b="1">
                <a:solidFill>
                  <a:schemeClr val="tx2"/>
                </a:solidFill>
              </a:defRPr>
            </a:lvl1pPr>
          </a:lstStyle>
          <a:p>
            <a:endParaRPr lang="en-US"/>
          </a:p>
        </p:txBody>
      </p:sp>
      <p:sp>
        <p:nvSpPr>
          <p:cNvPr id="6" name="Slide Number Placeholder 5"/>
          <p:cNvSpPr>
            <a:spLocks noGrp="1"/>
          </p:cNvSpPr>
          <p:nvPr>
            <p:ph type="sldNum" sz="quarter" idx="4"/>
          </p:nvPr>
        </p:nvSpPr>
        <p:spPr>
          <a:xfrm>
            <a:off x="7991475" y="6429375"/>
            <a:ext cx="876300" cy="292100"/>
          </a:xfrm>
          <a:prstGeom prst="rect">
            <a:avLst/>
          </a:prstGeom>
        </p:spPr>
        <p:txBody>
          <a:bodyPr vert="horz" lIns="91440" tIns="45720" rIns="91440" bIns="45720" rtlCol="0" anchor="ctr">
            <a:normAutofit/>
          </a:bodyPr>
          <a:lstStyle>
            <a:lvl1pPr algn="r">
              <a:defRPr sz="1600" b="1">
                <a:solidFill>
                  <a:schemeClr val="tx2"/>
                </a:solidFill>
              </a:defRPr>
            </a:lvl1pPr>
          </a:lstStyle>
          <a:p>
            <a:fld id="{8AE1D881-E2DC-403D-B5CA-38C782104D6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spcBef>
          <a:spcPts val="400"/>
        </a:spcBef>
        <a:buNone/>
        <a:defRPr sz="3600" b="0" kern="1200" cap="none" spc="0" baseline="0">
          <a:solidFill>
            <a:schemeClr val="tx2"/>
          </a:solidFill>
          <a:latin typeface="+mj-lt"/>
          <a:ea typeface="+mj-ea"/>
          <a:cs typeface="Tunga" pitchFamily="2"/>
        </a:defRPr>
      </a:lvl1pPr>
    </p:titleStyle>
    <p:bodyStyle>
      <a:lvl1pPr marL="171450" indent="-173736" algn="l" defTabSz="914400" rtl="0" eaLnBrk="1" latinLnBrk="0" hangingPunct="1">
        <a:spcBef>
          <a:spcPts val="600"/>
        </a:spcBef>
        <a:spcAft>
          <a:spcPts val="0"/>
        </a:spcAft>
        <a:buClr>
          <a:schemeClr val="accent1"/>
        </a:buClr>
        <a:buFont typeface="Arial" pitchFamily="34" charset="0"/>
        <a:buChar char="•"/>
        <a:defRPr sz="2200" b="0" i="0" kern="1200" cap="none" spc="30" baseline="0">
          <a:solidFill>
            <a:schemeClr val="tx2"/>
          </a:solidFill>
          <a:latin typeface="+mn-lt"/>
          <a:ea typeface="+mn-ea"/>
          <a:cs typeface="Tahoma" pitchFamily="34" charset="0"/>
        </a:defRPr>
      </a:lvl1pPr>
      <a:lvl2pPr marL="344488" indent="-173736" algn="l" defTabSz="914400" rtl="0" eaLnBrk="1" latinLnBrk="0" hangingPunct="1">
        <a:spcBef>
          <a:spcPts val="600"/>
        </a:spcBef>
        <a:buClr>
          <a:schemeClr val="accent1"/>
        </a:buClr>
        <a:buFont typeface="Arial" pitchFamily="34" charset="0"/>
        <a:buChar char="•"/>
        <a:defRPr sz="2000" kern="1200">
          <a:solidFill>
            <a:schemeClr val="tx2"/>
          </a:solidFill>
          <a:latin typeface="+mn-lt"/>
          <a:ea typeface="+mn-ea"/>
          <a:cs typeface="Tahoma" pitchFamily="34" charset="0"/>
        </a:defRPr>
      </a:lvl2pPr>
      <a:lvl3pPr marL="515938" indent="-173736" algn="l" defTabSz="914400" rtl="0" eaLnBrk="1" latinLnBrk="0" hangingPunct="1">
        <a:spcBef>
          <a:spcPts val="600"/>
        </a:spcBef>
        <a:buClr>
          <a:schemeClr val="accent1"/>
        </a:buClr>
        <a:buFont typeface="Arial" pitchFamily="34" charset="0"/>
        <a:buChar char="•"/>
        <a:defRPr sz="1800" kern="1200">
          <a:solidFill>
            <a:schemeClr val="tx2"/>
          </a:solidFill>
          <a:latin typeface="+mn-lt"/>
          <a:ea typeface="+mn-ea"/>
          <a:cs typeface="Tahoma" pitchFamily="34" charset="0"/>
        </a:defRPr>
      </a:lvl3pPr>
      <a:lvl4pPr marL="688975" indent="-173736" algn="l" defTabSz="914400" rtl="0" eaLnBrk="1" latinLnBrk="0" hangingPunct="1">
        <a:spcBef>
          <a:spcPts val="600"/>
        </a:spcBef>
        <a:buClr>
          <a:schemeClr val="accent1"/>
        </a:buClr>
        <a:buFont typeface="Arial" pitchFamily="34" charset="0"/>
        <a:buChar char="•"/>
        <a:defRPr sz="1600" kern="1200">
          <a:solidFill>
            <a:schemeClr val="tx2"/>
          </a:solidFill>
          <a:latin typeface="+mn-lt"/>
          <a:ea typeface="+mn-ea"/>
          <a:cs typeface="Tahoma" pitchFamily="34" charset="0"/>
        </a:defRPr>
      </a:lvl4pPr>
      <a:lvl5pPr marL="860425" indent="-173736" algn="l" defTabSz="914400" rtl="0" eaLnBrk="1" latinLnBrk="0" hangingPunct="1">
        <a:spcBef>
          <a:spcPts val="600"/>
        </a:spcBef>
        <a:buClr>
          <a:schemeClr val="accent1"/>
        </a:buClr>
        <a:buFont typeface="Arial" pitchFamily="34" charset="0"/>
        <a:buChar char="•"/>
        <a:defRPr sz="1600" kern="1200" baseline="0">
          <a:solidFill>
            <a:schemeClr val="tx2"/>
          </a:solidFill>
          <a:latin typeface="+mn-lt"/>
          <a:ea typeface="+mn-ea"/>
          <a:cs typeface="Tahoma" pitchFamily="34" charset="0"/>
        </a:defRPr>
      </a:lvl5pPr>
      <a:lvl6pPr marL="105156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123444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141732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8pPr>
      <a:lvl9pPr marL="160020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3743323" y="3068960"/>
            <a:ext cx="5120640" cy="3528392"/>
          </a:xfrm>
        </p:spPr>
        <p:txBody>
          <a:bodyPr>
            <a:normAutofit lnSpcReduction="10000"/>
          </a:bodyPr>
          <a:lstStyle/>
          <a:p>
            <a:pPr algn="ctr"/>
            <a:r>
              <a:rPr lang="en-GB" dirty="0">
                <a:latin typeface="Twinkl Cursive Looped" panose="02000000000000000000" pitchFamily="2" charset="0"/>
              </a:rPr>
              <a:t>Mrs. Angela Barnard</a:t>
            </a:r>
          </a:p>
          <a:p>
            <a:pPr algn="ctr"/>
            <a:r>
              <a:rPr lang="en-GB" dirty="0">
                <a:latin typeface="Twinkl Cursive Looped" panose="02000000000000000000" pitchFamily="2" charset="0"/>
              </a:rPr>
              <a:t>(Monday/Thursday/Friday)</a:t>
            </a:r>
          </a:p>
          <a:p>
            <a:pPr algn="ctr"/>
            <a:endParaRPr lang="en-GB" dirty="0">
              <a:latin typeface="Twinkl Cursive Looped" panose="02000000000000000000" pitchFamily="2" charset="0"/>
            </a:endParaRPr>
          </a:p>
          <a:p>
            <a:pPr algn="ctr"/>
            <a:r>
              <a:rPr lang="en-GB" dirty="0">
                <a:latin typeface="Twinkl Cursive Looped" panose="02000000000000000000" pitchFamily="2" charset="0"/>
              </a:rPr>
              <a:t>Mrs. Jacqui Pote</a:t>
            </a:r>
          </a:p>
          <a:p>
            <a:pPr algn="ctr"/>
            <a:r>
              <a:rPr lang="en-GB" dirty="0">
                <a:latin typeface="Twinkl Cursive Looped" panose="02000000000000000000" pitchFamily="2" charset="0"/>
              </a:rPr>
              <a:t>(Tuesday/Wednesday)</a:t>
            </a:r>
          </a:p>
          <a:p>
            <a:pPr algn="ctr"/>
            <a:endParaRPr lang="en-GB" dirty="0">
              <a:latin typeface="Twinkl Cursive Looped" panose="02000000000000000000" pitchFamily="2" charset="0"/>
            </a:endParaRPr>
          </a:p>
          <a:p>
            <a:pPr algn="ctr"/>
            <a:r>
              <a:rPr lang="en-GB" dirty="0">
                <a:latin typeface="Twinkl Cursive Looped" panose="02000000000000000000" pitchFamily="2" charset="0"/>
              </a:rPr>
              <a:t>Ms Sally Gray / Mrs Julie Callipo</a:t>
            </a:r>
          </a:p>
          <a:p>
            <a:pPr algn="ctr"/>
            <a:r>
              <a:rPr lang="en-GB" dirty="0">
                <a:latin typeface="Twinkl Cursive Looped" panose="02000000000000000000" pitchFamily="2" charset="0"/>
              </a:rPr>
              <a:t>(Teaching Assistants)</a:t>
            </a:r>
          </a:p>
          <a:p>
            <a:pPr algn="ctr"/>
            <a:endParaRPr lang="en-GB" dirty="0">
              <a:latin typeface="Sassoon Primary Infant" pitchFamily="2" charset="0"/>
            </a:endParaRPr>
          </a:p>
          <a:p>
            <a:pPr algn="ctr"/>
            <a:endParaRPr lang="en-US" dirty="0">
              <a:latin typeface="Sassoon Primary Infant" pitchFamily="2" charset="0"/>
            </a:endParaRPr>
          </a:p>
        </p:txBody>
      </p:sp>
      <p:sp>
        <p:nvSpPr>
          <p:cNvPr id="4" name="Title 3"/>
          <p:cNvSpPr>
            <a:spLocks noGrp="1"/>
          </p:cNvSpPr>
          <p:nvPr>
            <p:ph type="title"/>
          </p:nvPr>
        </p:nvSpPr>
        <p:spPr>
          <a:xfrm>
            <a:off x="4067944" y="2081804"/>
            <a:ext cx="4695056" cy="627116"/>
          </a:xfrm>
        </p:spPr>
        <p:txBody>
          <a:bodyPr>
            <a:normAutofit fontScale="90000"/>
          </a:bodyPr>
          <a:lstStyle/>
          <a:p>
            <a:r>
              <a:rPr lang="en-GB" sz="7200" dirty="0">
                <a:latin typeface="Twinkl Cursive Looped" panose="02000000000000000000" pitchFamily="2" charset="0"/>
              </a:rPr>
              <a:t>Welcome to Year 6</a:t>
            </a:r>
            <a:endParaRPr lang="en-US" sz="7200" dirty="0">
              <a:latin typeface="Twinkl Cursive Looped" panose="02000000000000000000" pitchFamily="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Twinkl Cursive Looped" panose="02000000000000000000" pitchFamily="2" charset="0"/>
              </a:rPr>
              <a:t>The Early Bird Catches the Worm...</a:t>
            </a:r>
            <a:endParaRPr lang="en-US" dirty="0">
              <a:latin typeface="Twinkl Cursive Looped" panose="02000000000000000000" pitchFamily="2" charset="0"/>
            </a:endParaRPr>
          </a:p>
        </p:txBody>
      </p:sp>
      <p:sp>
        <p:nvSpPr>
          <p:cNvPr id="3" name="Content Placeholder 2"/>
          <p:cNvSpPr>
            <a:spLocks noGrp="1"/>
          </p:cNvSpPr>
          <p:nvPr>
            <p:ph sz="quarter" idx="13"/>
          </p:nvPr>
        </p:nvSpPr>
        <p:spPr/>
        <p:txBody>
          <a:bodyPr/>
          <a:lstStyle/>
          <a:p>
            <a:endParaRPr lang="en-GB" dirty="0">
              <a:latin typeface="Sassoon Primary Infant" pitchFamily="2" charset="0"/>
            </a:endParaRPr>
          </a:p>
          <a:p>
            <a:endParaRPr lang="en-GB" dirty="0">
              <a:latin typeface="Sassoon Primary Infant" pitchFamily="2" charset="0"/>
            </a:endParaRPr>
          </a:p>
          <a:p>
            <a:r>
              <a:rPr lang="en-GB" dirty="0">
                <a:latin typeface="Twinkl Cursive Looped" panose="02000000000000000000" pitchFamily="2" charset="0"/>
              </a:rPr>
              <a:t>Arrival time: from </a:t>
            </a:r>
            <a:r>
              <a:rPr lang="en-GB" dirty="0">
                <a:solidFill>
                  <a:schemeClr val="accent2"/>
                </a:solidFill>
                <a:latin typeface="Twinkl Cursive Looped" panose="02000000000000000000" pitchFamily="2" charset="0"/>
              </a:rPr>
              <a:t>8.45am</a:t>
            </a:r>
            <a:r>
              <a:rPr lang="en-GB" dirty="0">
                <a:solidFill>
                  <a:srgbClr val="FFFF00"/>
                </a:solidFill>
                <a:latin typeface="Twinkl Cursive Looped" panose="02000000000000000000" pitchFamily="2" charset="0"/>
              </a:rPr>
              <a:t> </a:t>
            </a:r>
            <a:r>
              <a:rPr lang="en-GB" dirty="0">
                <a:latin typeface="Twinkl Cursive Looped" panose="02000000000000000000" pitchFamily="2" charset="0"/>
              </a:rPr>
              <a:t>for </a:t>
            </a:r>
            <a:r>
              <a:rPr lang="en-GB" dirty="0">
                <a:solidFill>
                  <a:schemeClr val="accent2"/>
                </a:solidFill>
                <a:latin typeface="Twinkl Cursive Looped" panose="02000000000000000000" pitchFamily="2" charset="0"/>
              </a:rPr>
              <a:t>8.55am </a:t>
            </a:r>
            <a:r>
              <a:rPr lang="en-GB" dirty="0">
                <a:solidFill>
                  <a:schemeClr val="tx1"/>
                </a:solidFill>
                <a:latin typeface="Twinkl Cursive Looped" panose="02000000000000000000" pitchFamily="2" charset="0"/>
              </a:rPr>
              <a:t>start. Drop off at gate.</a:t>
            </a:r>
          </a:p>
          <a:p>
            <a:endParaRPr lang="en-GB" dirty="0">
              <a:solidFill>
                <a:schemeClr val="tx1"/>
              </a:solidFill>
              <a:latin typeface="Twinkl Cursive Looped" panose="02000000000000000000" pitchFamily="2" charset="0"/>
            </a:endParaRPr>
          </a:p>
          <a:p>
            <a:r>
              <a:rPr lang="en-GB" dirty="0">
                <a:solidFill>
                  <a:schemeClr val="tx1"/>
                </a:solidFill>
                <a:latin typeface="Twinkl Cursive Looped" panose="02000000000000000000" pitchFamily="2" charset="0"/>
              </a:rPr>
              <a:t>Please make sure your child knows their home time arrangement.</a:t>
            </a:r>
          </a:p>
          <a:p>
            <a:endParaRPr lang="en-GB" dirty="0">
              <a:latin typeface="Twinkl Cursive Looped" panose="02000000000000000000" pitchFamily="2" charset="0"/>
            </a:endParaRPr>
          </a:p>
          <a:p>
            <a:r>
              <a:rPr lang="en-GB" dirty="0">
                <a:latin typeface="Twinkl Cursive Looped" panose="02000000000000000000" pitchFamily="2" charset="0"/>
              </a:rPr>
              <a:t>The children come in and organise their belongings so they are ready for the day. There is an activity to be completed in class for when they arrive or quiet reading.</a:t>
            </a:r>
          </a:p>
          <a:p>
            <a:endParaRPr lang="en-GB" dirty="0">
              <a:latin typeface="Sassoon Primary Infant" pitchFamily="2" charset="0"/>
            </a:endParaRPr>
          </a:p>
          <a:p>
            <a:pPr marL="0" indent="0">
              <a:buNone/>
            </a:pPr>
            <a:endParaRPr lang="en-GB" dirty="0">
              <a:latin typeface="Sassoon Primary Infant" pitchFamily="2" charset="0"/>
            </a:endParaRPr>
          </a:p>
          <a:p>
            <a:endParaRPr lang="en-GB" dirty="0">
              <a:latin typeface="Sassoon Primary Infant" pitchFamily="2" charset="0"/>
            </a:endParaRPr>
          </a:p>
          <a:p>
            <a:pPr marL="0" indent="0">
              <a:buNone/>
            </a:pPr>
            <a:endParaRPr lang="en-GB" dirty="0">
              <a:latin typeface="Sassoon Primary Infant" pitchFamily="2" charset="0"/>
            </a:endParaRPr>
          </a:p>
          <a:p>
            <a:endParaRPr lang="en-US" dirty="0">
              <a:latin typeface="Sassoon Primary Infant"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Expectations</a:t>
            </a:r>
            <a:endParaRPr lang="en-US" dirty="0">
              <a:latin typeface="Twinkl Cursive Looped" panose="02000000000000000000" pitchFamily="2" charset="0"/>
            </a:endParaRPr>
          </a:p>
        </p:txBody>
      </p:sp>
      <p:sp>
        <p:nvSpPr>
          <p:cNvPr id="3" name="Content Placeholder 2"/>
          <p:cNvSpPr>
            <a:spLocks noGrp="1"/>
          </p:cNvSpPr>
          <p:nvPr>
            <p:ph sz="quarter" idx="13"/>
          </p:nvPr>
        </p:nvSpPr>
        <p:spPr>
          <a:xfrm>
            <a:off x="457200" y="1600200"/>
            <a:ext cx="5482952" cy="4853136"/>
          </a:xfrm>
        </p:spPr>
        <p:txBody>
          <a:bodyPr>
            <a:normAutofit/>
          </a:bodyPr>
          <a:lstStyle/>
          <a:p>
            <a:r>
              <a:rPr lang="en-GB" dirty="0">
                <a:solidFill>
                  <a:schemeClr val="tx1"/>
                </a:solidFill>
                <a:latin typeface="Twinkl Cursive Looped" panose="02000000000000000000" pitchFamily="2" charset="0"/>
              </a:rPr>
              <a:t>We encourage </a:t>
            </a:r>
            <a:r>
              <a:rPr lang="en-GB" dirty="0">
                <a:solidFill>
                  <a:srgbClr val="964D2C"/>
                </a:solidFill>
                <a:latin typeface="Twinkl Cursive Looped" panose="02000000000000000000" pitchFamily="2" charset="0"/>
              </a:rPr>
              <a:t>Independence </a:t>
            </a:r>
            <a:r>
              <a:rPr lang="en-GB" dirty="0">
                <a:solidFill>
                  <a:schemeClr val="tx1"/>
                </a:solidFill>
                <a:latin typeface="Twinkl Cursive Looped" panose="02000000000000000000" pitchFamily="2" charset="0"/>
              </a:rPr>
              <a:t>in Year 6 ready for</a:t>
            </a:r>
            <a:r>
              <a:rPr lang="en-GB" dirty="0">
                <a:solidFill>
                  <a:srgbClr val="964D2C"/>
                </a:solidFill>
                <a:latin typeface="Twinkl Cursive Looped" panose="02000000000000000000" pitchFamily="2" charset="0"/>
              </a:rPr>
              <a:t> Secondary School</a:t>
            </a:r>
            <a:endParaRPr lang="en-GB" dirty="0">
              <a:latin typeface="Twinkl Cursive Looped" panose="02000000000000000000" pitchFamily="2" charset="0"/>
            </a:endParaRPr>
          </a:p>
          <a:p>
            <a:pPr lvl="1"/>
            <a:endParaRPr lang="en-GB" dirty="0">
              <a:latin typeface="Twinkl Cursive Looped" panose="02000000000000000000" pitchFamily="2" charset="0"/>
            </a:endParaRPr>
          </a:p>
          <a:p>
            <a:pPr lvl="1"/>
            <a:r>
              <a:rPr lang="en-GB" dirty="0">
                <a:latin typeface="Twinkl Cursive Looped" panose="02000000000000000000" pitchFamily="2" charset="0"/>
              </a:rPr>
              <a:t>On a Monday:</a:t>
            </a:r>
          </a:p>
          <a:p>
            <a:pPr lvl="2"/>
            <a:r>
              <a:rPr lang="en-GB" sz="1800" dirty="0">
                <a:solidFill>
                  <a:srgbClr val="964D2C"/>
                </a:solidFill>
                <a:latin typeface="Twinkl Cursive Looped" panose="02000000000000000000" pitchFamily="2" charset="0"/>
              </a:rPr>
              <a:t>Homework books along with reading record/</a:t>
            </a:r>
            <a:r>
              <a:rPr lang="en-GB" dirty="0">
                <a:solidFill>
                  <a:srgbClr val="964D2C"/>
                </a:solidFill>
                <a:latin typeface="Twinkl Cursive Looped" panose="02000000000000000000" pitchFamily="2" charset="0"/>
              </a:rPr>
              <a:t>homework</a:t>
            </a:r>
            <a:r>
              <a:rPr lang="en-GB" sz="1800" dirty="0">
                <a:solidFill>
                  <a:srgbClr val="964D2C"/>
                </a:solidFill>
                <a:latin typeface="Twinkl Cursive Looped" panose="02000000000000000000" pitchFamily="2" charset="0"/>
              </a:rPr>
              <a:t> diary (signed please!)</a:t>
            </a:r>
          </a:p>
          <a:p>
            <a:pPr lvl="1"/>
            <a:endParaRPr lang="en-GB" dirty="0">
              <a:latin typeface="Twinkl Cursive Looped" panose="02000000000000000000" pitchFamily="2" charset="0"/>
            </a:endParaRPr>
          </a:p>
          <a:p>
            <a:pPr lvl="1"/>
            <a:r>
              <a:rPr lang="en-GB" dirty="0">
                <a:latin typeface="Twinkl Cursive Looped" panose="02000000000000000000" pitchFamily="2" charset="0"/>
              </a:rPr>
              <a:t>Every day: </a:t>
            </a:r>
          </a:p>
          <a:p>
            <a:pPr lvl="2"/>
            <a:r>
              <a:rPr lang="en-GB" dirty="0">
                <a:solidFill>
                  <a:srgbClr val="964D2C"/>
                </a:solidFill>
                <a:latin typeface="Twinkl Cursive Looped" panose="02000000000000000000" pitchFamily="2" charset="0"/>
              </a:rPr>
              <a:t>Reading book and reading record/homework diary</a:t>
            </a:r>
          </a:p>
          <a:p>
            <a:pPr lvl="2"/>
            <a:r>
              <a:rPr lang="en-GB" dirty="0">
                <a:solidFill>
                  <a:srgbClr val="964D2C"/>
                </a:solidFill>
                <a:latin typeface="Twinkl Cursive Looped" panose="02000000000000000000" pitchFamily="2" charset="0"/>
              </a:rPr>
              <a:t>Water bottle</a:t>
            </a:r>
          </a:p>
          <a:p>
            <a:pPr lvl="2"/>
            <a:r>
              <a:rPr lang="en-GB" dirty="0">
                <a:solidFill>
                  <a:srgbClr val="964D2C"/>
                </a:solidFill>
                <a:latin typeface="Twinkl Cursive Looped" panose="02000000000000000000" pitchFamily="2" charset="0"/>
              </a:rPr>
              <a:t>Coat</a:t>
            </a:r>
          </a:p>
          <a:p>
            <a:pPr lvl="2"/>
            <a:r>
              <a:rPr lang="en-GB" dirty="0">
                <a:solidFill>
                  <a:srgbClr val="964D2C"/>
                </a:solidFill>
                <a:latin typeface="Twinkl Cursive Looped" panose="02000000000000000000" pitchFamily="2" charset="0"/>
              </a:rPr>
              <a:t>Healthy snack </a:t>
            </a:r>
          </a:p>
          <a:p>
            <a:pPr marL="342202" lvl="2" indent="0">
              <a:buNone/>
            </a:pPr>
            <a:endParaRPr lang="en-GB" dirty="0">
              <a:solidFill>
                <a:srgbClr val="964D2C"/>
              </a:solidFill>
              <a:latin typeface="Twinkl Cursive Looped" panose="02000000000000000000" pitchFamily="2" charset="0"/>
            </a:endParaRPr>
          </a:p>
          <a:p>
            <a:pPr lvl="2"/>
            <a:endParaRPr lang="en-GB" dirty="0">
              <a:solidFill>
                <a:srgbClr val="964D2C"/>
              </a:solidFill>
              <a:latin typeface="Twinkl Cursive Looped" panose="02000000000000000000" pitchFamily="2" charset="0"/>
            </a:endParaRPr>
          </a:p>
          <a:p>
            <a:pPr lvl="2"/>
            <a:endParaRPr lang="en-GB" dirty="0">
              <a:solidFill>
                <a:srgbClr val="964D2C"/>
              </a:solidFill>
              <a:latin typeface="Sassoon Primary Infant"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Presentation of Work</a:t>
            </a:r>
            <a:endParaRPr lang="en-US" dirty="0">
              <a:latin typeface="Twinkl Cursive Looped" panose="02000000000000000000" pitchFamily="2" charset="0"/>
            </a:endParaRPr>
          </a:p>
        </p:txBody>
      </p:sp>
      <p:sp>
        <p:nvSpPr>
          <p:cNvPr id="3" name="Content Placeholder 2"/>
          <p:cNvSpPr>
            <a:spLocks noGrp="1"/>
          </p:cNvSpPr>
          <p:nvPr>
            <p:ph sz="quarter" idx="13"/>
          </p:nvPr>
        </p:nvSpPr>
        <p:spPr>
          <a:xfrm>
            <a:off x="457200" y="1600200"/>
            <a:ext cx="7758138" cy="4525963"/>
          </a:xfrm>
        </p:spPr>
        <p:txBody>
          <a:bodyPr>
            <a:normAutofit/>
          </a:bodyPr>
          <a:lstStyle/>
          <a:p>
            <a:r>
              <a:rPr lang="en-GB" dirty="0">
                <a:latin typeface="Twinkl Cursive Looped" panose="02000000000000000000" pitchFamily="2" charset="0"/>
              </a:rPr>
              <a:t>The link between high quality presentation, pride, hard work and learning mean we have high expectations at Welford.</a:t>
            </a:r>
          </a:p>
          <a:p>
            <a:endParaRPr lang="en-GB" dirty="0">
              <a:latin typeface="Twinkl Cursive Looped" panose="02000000000000000000" pitchFamily="2" charset="0"/>
            </a:endParaRPr>
          </a:p>
          <a:p>
            <a:r>
              <a:rPr lang="en-GB" dirty="0">
                <a:latin typeface="Twinkl Cursive Looped" panose="02000000000000000000" pitchFamily="2" charset="0"/>
              </a:rPr>
              <a:t>Children have new books and are encouraged to take care of them.</a:t>
            </a:r>
          </a:p>
          <a:p>
            <a:endParaRPr lang="en-GB" dirty="0">
              <a:latin typeface="Twinkl Cursive Looped" panose="02000000000000000000" pitchFamily="2" charset="0"/>
            </a:endParaRPr>
          </a:p>
          <a:p>
            <a:r>
              <a:rPr lang="en-GB" dirty="0">
                <a:latin typeface="Twinkl Cursive Looped" panose="02000000000000000000" pitchFamily="2" charset="0"/>
              </a:rPr>
              <a:t>Children cover the following books:  </a:t>
            </a:r>
            <a:r>
              <a:rPr lang="en-GB" dirty="0">
                <a:solidFill>
                  <a:srgbClr val="964D2C"/>
                </a:solidFill>
                <a:latin typeface="Twinkl Cursive Looped" panose="02000000000000000000" pitchFamily="2" charset="0"/>
              </a:rPr>
              <a:t>arithmetic book </a:t>
            </a:r>
            <a:r>
              <a:rPr lang="en-GB" dirty="0">
                <a:solidFill>
                  <a:schemeClr val="tx1"/>
                </a:solidFill>
                <a:latin typeface="Twinkl Cursive Looped" panose="02000000000000000000" pitchFamily="2" charset="0"/>
              </a:rPr>
              <a:t>and</a:t>
            </a:r>
            <a:r>
              <a:rPr lang="en-GB" dirty="0">
                <a:latin typeface="Twinkl Cursive Looped" panose="02000000000000000000" pitchFamily="2" charset="0"/>
              </a:rPr>
              <a:t> </a:t>
            </a:r>
            <a:r>
              <a:rPr lang="en-GB" dirty="0">
                <a:solidFill>
                  <a:srgbClr val="964D2C"/>
                </a:solidFill>
                <a:latin typeface="Twinkl Cursive Looped" panose="02000000000000000000" pitchFamily="2" charset="0"/>
              </a:rPr>
              <a:t>spelling book</a:t>
            </a:r>
            <a:r>
              <a:rPr lang="en-GB" dirty="0">
                <a:latin typeface="Twinkl Cursive Looped" panose="02000000000000000000" pitchFamily="2"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591550" cy="1066801"/>
          </a:xfrm>
        </p:spPr>
        <p:txBody>
          <a:bodyPr>
            <a:normAutofit/>
          </a:bodyPr>
          <a:lstStyle/>
          <a:p>
            <a:r>
              <a:rPr lang="en-GB" dirty="0">
                <a:latin typeface="Twinkl Cursive Looped" panose="02000000000000000000" pitchFamily="2" charset="0"/>
              </a:rPr>
              <a:t>Curriculum</a:t>
            </a:r>
            <a:endParaRPr lang="en-US" dirty="0">
              <a:latin typeface="Twinkl Cursive Looped" panose="02000000000000000000" pitchFamily="2" charset="0"/>
            </a:endParaRPr>
          </a:p>
        </p:txBody>
      </p:sp>
      <p:sp>
        <p:nvSpPr>
          <p:cNvPr id="3" name="Content Placeholder 2"/>
          <p:cNvSpPr>
            <a:spLocks noGrp="1"/>
          </p:cNvSpPr>
          <p:nvPr>
            <p:ph sz="quarter" idx="13"/>
          </p:nvPr>
        </p:nvSpPr>
        <p:spPr>
          <a:xfrm>
            <a:off x="457200" y="1600200"/>
            <a:ext cx="7829576" cy="4525963"/>
          </a:xfrm>
        </p:spPr>
        <p:txBody>
          <a:bodyPr>
            <a:normAutofit/>
          </a:bodyPr>
          <a:lstStyle/>
          <a:p>
            <a:r>
              <a:rPr lang="en-GB" dirty="0">
                <a:latin typeface="Twinkl Cursive Looped" panose="02000000000000000000" pitchFamily="2" charset="0"/>
              </a:rPr>
              <a:t>Our curriculum has been redesigned to build knowledge so that children build on past knowledge and know more and remember more.</a:t>
            </a:r>
            <a:endParaRPr lang="en-GB" b="1" dirty="0">
              <a:latin typeface="Twinkl Cursive Looped" panose="02000000000000000000" pitchFamily="2" charset="0"/>
            </a:endParaRPr>
          </a:p>
          <a:p>
            <a:r>
              <a:rPr lang="en-GB" dirty="0">
                <a:latin typeface="Twinkl Cursive Looped" panose="02000000000000000000" pitchFamily="2" charset="0"/>
              </a:rPr>
              <a:t>We follow a ‘programme of study’ that all Year 6 children should cover.</a:t>
            </a:r>
          </a:p>
          <a:p>
            <a:r>
              <a:rPr lang="en-GB" dirty="0">
                <a:latin typeface="Twinkl Cursive Looped" panose="02000000000000000000" pitchFamily="2" charset="0"/>
              </a:rPr>
              <a:t>Children will receive support and extension as necessary but the aim is that every child will achieve Year 6 expectations by the end of the year.</a:t>
            </a:r>
          </a:p>
          <a:p>
            <a:r>
              <a:rPr lang="en-GB" dirty="0">
                <a:latin typeface="Twinkl Cursive Looped" panose="02000000000000000000" pitchFamily="2" charset="0"/>
              </a:rPr>
              <a:t>Expectations for Year 6 are higher than ever so reaching the ‘Expected level’ is a </a:t>
            </a:r>
            <a:r>
              <a:rPr lang="en-GB" b="1" dirty="0">
                <a:solidFill>
                  <a:srgbClr val="964D2C"/>
                </a:solidFill>
                <a:latin typeface="Twinkl Cursive Looped" panose="02000000000000000000" pitchFamily="2" charset="0"/>
              </a:rPr>
              <a:t>good achievement</a:t>
            </a:r>
            <a:r>
              <a:rPr lang="en-GB" b="1" dirty="0">
                <a:latin typeface="Twinkl Cursive Looped" panose="02000000000000000000" pitchFamily="2" charset="0"/>
              </a:rPr>
              <a:t>.</a:t>
            </a:r>
          </a:p>
          <a:p>
            <a:endParaRPr lang="en-GB" dirty="0">
              <a:latin typeface="Sassoon Primary Infant" pitchFamily="2" charset="0"/>
            </a:endParaRPr>
          </a:p>
          <a:p>
            <a:endParaRPr lang="en-GB" dirty="0">
              <a:latin typeface="Sassoon Primary Infant" pitchFamily="2" charset="0"/>
            </a:endParaRPr>
          </a:p>
          <a:p>
            <a:pPr marL="0" indent="0">
              <a:buNone/>
            </a:pPr>
            <a:endParaRPr lang="en-GB" dirty="0">
              <a:latin typeface="Sassoon Primary Infant" pitchFamily="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DEAFE-6835-4AFF-8307-1DBBC3F0F37E}"/>
              </a:ext>
            </a:extLst>
          </p:cNvPr>
          <p:cNvSpPr>
            <a:spLocks noGrp="1"/>
          </p:cNvSpPr>
          <p:nvPr>
            <p:ph type="title"/>
          </p:nvPr>
        </p:nvSpPr>
        <p:spPr/>
        <p:txBody>
          <a:bodyPr>
            <a:normAutofit fontScale="90000"/>
          </a:bodyPr>
          <a:lstStyle/>
          <a:p>
            <a:r>
              <a:rPr lang="en-GB" dirty="0">
                <a:latin typeface="Twinkl Cursive Looped" panose="02000000000000000000" pitchFamily="2" charset="0"/>
              </a:rPr>
              <a:t>Curriculum Subjects – learning this term…</a:t>
            </a:r>
          </a:p>
        </p:txBody>
      </p:sp>
      <p:sp>
        <p:nvSpPr>
          <p:cNvPr id="3" name="Content Placeholder 2">
            <a:extLst>
              <a:ext uri="{FF2B5EF4-FFF2-40B4-BE49-F238E27FC236}">
                <a16:creationId xmlns:a16="http://schemas.microsoft.com/office/drawing/2014/main" id="{F50450B5-A61B-4903-AC47-9CC2ED3666BC}"/>
              </a:ext>
            </a:extLst>
          </p:cNvPr>
          <p:cNvSpPr>
            <a:spLocks noGrp="1"/>
          </p:cNvSpPr>
          <p:nvPr>
            <p:ph sz="quarter" idx="13"/>
          </p:nvPr>
        </p:nvSpPr>
        <p:spPr/>
        <p:txBody>
          <a:bodyPr>
            <a:normAutofit/>
          </a:bodyPr>
          <a:lstStyle/>
          <a:p>
            <a:pPr marL="342900" indent="-342900"/>
            <a:r>
              <a:rPr lang="en-GB" dirty="0">
                <a:latin typeface="Twinkl Cursive Looped" panose="02000000000000000000" pitchFamily="2" charset="0"/>
              </a:rPr>
              <a:t>Science</a:t>
            </a:r>
          </a:p>
          <a:p>
            <a:pPr marL="342900" indent="-342900"/>
            <a:r>
              <a:rPr lang="en-GB" dirty="0">
                <a:latin typeface="Twinkl Cursive Looped" panose="02000000000000000000" pitchFamily="2" charset="0"/>
              </a:rPr>
              <a:t>Religion and Worldviews</a:t>
            </a:r>
          </a:p>
          <a:p>
            <a:pPr marL="342900" indent="-342900"/>
            <a:r>
              <a:rPr lang="en-GB" dirty="0">
                <a:latin typeface="Twinkl Cursive Looped" panose="02000000000000000000" pitchFamily="2" charset="0"/>
              </a:rPr>
              <a:t>Music</a:t>
            </a:r>
          </a:p>
          <a:p>
            <a:pPr marL="342900" indent="-342900"/>
            <a:r>
              <a:rPr lang="en-GB" dirty="0">
                <a:latin typeface="Twinkl Cursive Looped" panose="02000000000000000000" pitchFamily="2" charset="0"/>
              </a:rPr>
              <a:t>PSHE</a:t>
            </a:r>
          </a:p>
          <a:p>
            <a:pPr marL="342900" indent="-342900"/>
            <a:r>
              <a:rPr lang="en-GB" dirty="0">
                <a:latin typeface="Twinkl Cursive Looped" panose="02000000000000000000" pitchFamily="2" charset="0"/>
              </a:rPr>
              <a:t>PE</a:t>
            </a:r>
          </a:p>
          <a:p>
            <a:pPr marL="342900" indent="-342900"/>
            <a:r>
              <a:rPr lang="en-GB" dirty="0">
                <a:latin typeface="Twinkl Cursive Looped" panose="02000000000000000000" pitchFamily="2" charset="0"/>
              </a:rPr>
              <a:t>Geography</a:t>
            </a:r>
          </a:p>
          <a:p>
            <a:pPr marL="342900" indent="-342900"/>
            <a:r>
              <a:rPr lang="en-GB" dirty="0">
                <a:latin typeface="Twinkl Cursive Looped" panose="02000000000000000000" pitchFamily="2" charset="0"/>
              </a:rPr>
              <a:t>History</a:t>
            </a:r>
          </a:p>
          <a:p>
            <a:pPr marL="342900" indent="-342900"/>
            <a:r>
              <a:rPr lang="en-GB" dirty="0">
                <a:latin typeface="Twinkl Cursive Looped" panose="02000000000000000000" pitchFamily="2" charset="0"/>
              </a:rPr>
              <a:t>Art and Design</a:t>
            </a:r>
          </a:p>
          <a:p>
            <a:pPr marL="342900" indent="-342900"/>
            <a:r>
              <a:rPr lang="en-GB" dirty="0">
                <a:latin typeface="Twinkl Cursive Looped" panose="02000000000000000000" pitchFamily="2" charset="0"/>
              </a:rPr>
              <a:t>Design and Technology</a:t>
            </a:r>
          </a:p>
          <a:p>
            <a:pPr marL="342900" indent="-342900"/>
            <a:r>
              <a:rPr lang="en-GB" dirty="0">
                <a:latin typeface="Twinkl Cursive Looped" panose="02000000000000000000" pitchFamily="2" charset="0"/>
              </a:rPr>
              <a:t>Modern Foreign Language – French</a:t>
            </a:r>
          </a:p>
          <a:p>
            <a:pPr marL="342900" indent="-342900"/>
            <a:r>
              <a:rPr lang="en-GB" dirty="0">
                <a:latin typeface="Twinkl Cursive Looped" panose="02000000000000000000" pitchFamily="2" charset="0"/>
              </a:rPr>
              <a:t>Computing</a:t>
            </a:r>
          </a:p>
          <a:p>
            <a:pPr marL="0" indent="0">
              <a:buNone/>
            </a:pPr>
            <a:endParaRPr lang="en-GB" dirty="0">
              <a:latin typeface="Twinkl Cursive Looped" panose="02000000000000000000" pitchFamily="2" charset="0"/>
            </a:endParaRPr>
          </a:p>
        </p:txBody>
      </p:sp>
    </p:spTree>
    <p:extLst>
      <p:ext uri="{BB962C8B-B14F-4D97-AF65-F5344CB8AC3E}">
        <p14:creationId xmlns:p14="http://schemas.microsoft.com/office/powerpoint/2010/main" val="3454017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87C38-68E5-4E00-B824-4703AF5FEE36}"/>
              </a:ext>
            </a:extLst>
          </p:cNvPr>
          <p:cNvSpPr>
            <a:spLocks noGrp="1"/>
          </p:cNvSpPr>
          <p:nvPr>
            <p:ph type="title"/>
          </p:nvPr>
        </p:nvSpPr>
        <p:spPr/>
        <p:txBody>
          <a:bodyPr/>
          <a:lstStyle/>
          <a:p>
            <a:r>
              <a:rPr lang="en-GB" dirty="0">
                <a:latin typeface="Twinkl Cursive Looped" panose="02000000000000000000" pitchFamily="2" charset="0"/>
              </a:rPr>
              <a:t>Standard Assessment Tests (SATs)</a:t>
            </a:r>
          </a:p>
        </p:txBody>
      </p:sp>
      <p:sp>
        <p:nvSpPr>
          <p:cNvPr id="3" name="Content Placeholder 2">
            <a:extLst>
              <a:ext uri="{FF2B5EF4-FFF2-40B4-BE49-F238E27FC236}">
                <a16:creationId xmlns:a16="http://schemas.microsoft.com/office/drawing/2014/main" id="{AB9A679A-D0BB-4CEB-B356-CBBD030A3F5B}"/>
              </a:ext>
            </a:extLst>
          </p:cNvPr>
          <p:cNvSpPr>
            <a:spLocks noGrp="1"/>
          </p:cNvSpPr>
          <p:nvPr>
            <p:ph sz="quarter" idx="13"/>
          </p:nvPr>
        </p:nvSpPr>
        <p:spPr/>
        <p:txBody>
          <a:bodyPr>
            <a:normAutofit lnSpcReduction="10000"/>
          </a:bodyPr>
          <a:lstStyle/>
          <a:p>
            <a:pPr marL="342900" indent="-342900"/>
            <a:endParaRPr lang="en-GB" dirty="0">
              <a:latin typeface="Sassoon Primary Infant"/>
            </a:endParaRPr>
          </a:p>
          <a:p>
            <a:pPr marL="342900" indent="-342900"/>
            <a:r>
              <a:rPr lang="en-GB" dirty="0">
                <a:latin typeface="Twinkl Cursive Looped" panose="02000000000000000000" pitchFamily="2" charset="0"/>
              </a:rPr>
              <a:t>All children in Year 6 are formally assessed against national standards in English and maths. Children are asked to demonstrate knowledge and skills taught from Year 3–Year 6. </a:t>
            </a:r>
          </a:p>
          <a:p>
            <a:pPr marL="342900" indent="-342900"/>
            <a:endParaRPr lang="en-GB" dirty="0">
              <a:latin typeface="Twinkl Cursive Looped" panose="02000000000000000000" pitchFamily="2" charset="0"/>
            </a:endParaRPr>
          </a:p>
          <a:p>
            <a:pPr marL="342900" indent="-342900"/>
            <a:r>
              <a:rPr lang="en-GB" dirty="0">
                <a:latin typeface="Twinkl Cursive Looped" panose="02000000000000000000" pitchFamily="2" charset="0"/>
              </a:rPr>
              <a:t>The tests this year take place on:</a:t>
            </a:r>
          </a:p>
          <a:p>
            <a:pPr marL="0" indent="0">
              <a:buNone/>
            </a:pPr>
            <a:r>
              <a:rPr lang="en-GB" dirty="0">
                <a:latin typeface="Twinkl Cursive Looped" panose="02000000000000000000" pitchFamily="2" charset="0"/>
              </a:rPr>
              <a:t>                 </a:t>
            </a:r>
            <a:r>
              <a:rPr lang="en-GB" b="1" dirty="0">
                <a:solidFill>
                  <a:srgbClr val="7030A0"/>
                </a:solidFill>
                <a:latin typeface="Twinkl Cursive Looped" panose="02000000000000000000" pitchFamily="2" charset="0"/>
              </a:rPr>
              <a:t>Monday 11</a:t>
            </a:r>
            <a:r>
              <a:rPr lang="en-GB" b="1" baseline="30000" dirty="0">
                <a:solidFill>
                  <a:srgbClr val="7030A0"/>
                </a:solidFill>
                <a:latin typeface="Twinkl Cursive Looped" panose="02000000000000000000" pitchFamily="2" charset="0"/>
              </a:rPr>
              <a:t>th</a:t>
            </a:r>
            <a:r>
              <a:rPr lang="en-GB" b="1" dirty="0">
                <a:solidFill>
                  <a:srgbClr val="7030A0"/>
                </a:solidFill>
                <a:latin typeface="Twinkl Cursive Looped" panose="02000000000000000000" pitchFamily="2" charset="0"/>
              </a:rPr>
              <a:t> May – Thursday 14</a:t>
            </a:r>
            <a:r>
              <a:rPr lang="en-GB" b="1" baseline="30000" dirty="0">
                <a:solidFill>
                  <a:srgbClr val="7030A0"/>
                </a:solidFill>
                <a:latin typeface="Twinkl Cursive Looped" panose="02000000000000000000" pitchFamily="2" charset="0"/>
              </a:rPr>
              <a:t>th</a:t>
            </a:r>
            <a:r>
              <a:rPr lang="en-GB" b="1" dirty="0">
                <a:solidFill>
                  <a:srgbClr val="7030A0"/>
                </a:solidFill>
                <a:latin typeface="Twinkl Cursive Looped" panose="02000000000000000000" pitchFamily="2" charset="0"/>
              </a:rPr>
              <a:t> May</a:t>
            </a:r>
          </a:p>
          <a:p>
            <a:pPr marL="342900" indent="-342900"/>
            <a:endParaRPr lang="en-GB" dirty="0">
              <a:latin typeface="Twinkl Cursive Looped" panose="02000000000000000000" pitchFamily="2" charset="0"/>
            </a:endParaRPr>
          </a:p>
          <a:p>
            <a:pPr marL="342900" indent="-342900"/>
            <a:r>
              <a:rPr lang="en-GB" dirty="0">
                <a:latin typeface="Twinkl Cursive Looped" panose="02000000000000000000" pitchFamily="2" charset="0"/>
              </a:rPr>
              <a:t>During the year, we will ensure that the children are well prepared. We use past papers beforehand and plenty of relaxation and treats during the SATs week itself.</a:t>
            </a:r>
          </a:p>
          <a:p>
            <a:pPr marL="342900" indent="-342900"/>
            <a:endParaRPr lang="en-GB" dirty="0">
              <a:latin typeface="Twinkl Cursive Looped" panose="02000000000000000000" pitchFamily="2" charset="0"/>
            </a:endParaRPr>
          </a:p>
          <a:p>
            <a:pPr marL="342900" indent="-342900"/>
            <a:r>
              <a:rPr lang="en-GB" dirty="0">
                <a:solidFill>
                  <a:schemeClr val="tx1"/>
                </a:solidFill>
                <a:latin typeface="Twinkl Cursive Looped" panose="02000000000000000000" pitchFamily="2" charset="0"/>
              </a:rPr>
              <a:t>Please don’t print off SATs papers from the internet as we use them as practice with the children</a:t>
            </a:r>
          </a:p>
          <a:p>
            <a:pPr marL="342900" indent="-342900"/>
            <a:endParaRPr lang="en-GB" dirty="0">
              <a:solidFill>
                <a:schemeClr val="tx1"/>
              </a:solidFill>
              <a:latin typeface="Twinkl Cursive Looped" panose="02000000000000000000" pitchFamily="2" charset="0"/>
            </a:endParaRPr>
          </a:p>
          <a:p>
            <a:pPr marL="342900" indent="-342900"/>
            <a:endParaRPr lang="en-GB" dirty="0">
              <a:latin typeface="Sassoon Primary Infant"/>
            </a:endParaRPr>
          </a:p>
          <a:p>
            <a:pPr marL="342900" indent="-342900"/>
            <a:endParaRPr lang="en-GB" dirty="0">
              <a:latin typeface="Sassoon Primary Infant"/>
            </a:endParaRPr>
          </a:p>
        </p:txBody>
      </p:sp>
    </p:spTree>
    <p:extLst>
      <p:ext uri="{BB962C8B-B14F-4D97-AF65-F5344CB8AC3E}">
        <p14:creationId xmlns:p14="http://schemas.microsoft.com/office/powerpoint/2010/main" val="1973116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P.E/Outdoor Learning</a:t>
            </a:r>
            <a:endParaRPr lang="en-US" dirty="0">
              <a:latin typeface="Twinkl Cursive Looped" panose="02000000000000000000" pitchFamily="2" charset="0"/>
            </a:endParaRPr>
          </a:p>
        </p:txBody>
      </p:sp>
      <p:sp>
        <p:nvSpPr>
          <p:cNvPr id="3" name="Content Placeholder 2"/>
          <p:cNvSpPr>
            <a:spLocks noGrp="1"/>
          </p:cNvSpPr>
          <p:nvPr>
            <p:ph sz="quarter" idx="13"/>
          </p:nvPr>
        </p:nvSpPr>
        <p:spPr/>
        <p:txBody>
          <a:bodyPr>
            <a:normAutofit/>
          </a:bodyPr>
          <a:lstStyle/>
          <a:p>
            <a:pPr marL="0" indent="0" algn="ctr">
              <a:buNone/>
            </a:pPr>
            <a:r>
              <a:rPr lang="en-GB" sz="2800" dirty="0">
                <a:solidFill>
                  <a:srgbClr val="FF0000"/>
                </a:solidFill>
                <a:latin typeface="Twinkl Cursive Looped" panose="02000000000000000000" pitchFamily="2" charset="0"/>
              </a:rPr>
              <a:t> Tuesday: </a:t>
            </a:r>
            <a:r>
              <a:rPr lang="en-GB" sz="2800" dirty="0">
                <a:latin typeface="Twinkl Cursive Looped" panose="02000000000000000000" pitchFamily="2" charset="0"/>
              </a:rPr>
              <a:t>Outdoor Learning</a:t>
            </a:r>
          </a:p>
          <a:p>
            <a:pPr marL="0" indent="0" algn="ctr">
              <a:buNone/>
            </a:pPr>
            <a:r>
              <a:rPr lang="en-GB" sz="2800" dirty="0">
                <a:solidFill>
                  <a:srgbClr val="FF0000"/>
                </a:solidFill>
                <a:latin typeface="Twinkl Cursive Looped" panose="02000000000000000000" pitchFamily="2" charset="0"/>
              </a:rPr>
              <a:t>          Tuesday:</a:t>
            </a:r>
            <a:r>
              <a:rPr lang="en-GB" sz="2800" dirty="0">
                <a:latin typeface="Twinkl Cursive Looped" panose="02000000000000000000" pitchFamily="2" charset="0"/>
              </a:rPr>
              <a:t> Gymnastics/Badminton</a:t>
            </a:r>
          </a:p>
          <a:p>
            <a:pPr marL="0" indent="0" algn="ctr">
              <a:buNone/>
            </a:pPr>
            <a:r>
              <a:rPr lang="en-GB" sz="2800" dirty="0">
                <a:solidFill>
                  <a:srgbClr val="FF0000"/>
                </a:solidFill>
                <a:latin typeface="Twinkl Cursive Looped" panose="02000000000000000000" pitchFamily="2" charset="0"/>
              </a:rPr>
              <a:t> Friday: </a:t>
            </a:r>
            <a:r>
              <a:rPr lang="en-GB" sz="2800" dirty="0">
                <a:latin typeface="Twinkl Cursive Looped" panose="02000000000000000000" pitchFamily="2" charset="0"/>
              </a:rPr>
              <a:t>Tag Rugby/Hockey</a:t>
            </a:r>
          </a:p>
          <a:p>
            <a:endParaRPr lang="en-GB" dirty="0">
              <a:latin typeface="Twinkl Cursive Looped" panose="02000000000000000000" pitchFamily="2" charset="0"/>
            </a:endParaRPr>
          </a:p>
          <a:p>
            <a:r>
              <a:rPr lang="en-GB" dirty="0">
                <a:latin typeface="Twinkl Cursive Looped" panose="02000000000000000000" pitchFamily="2" charset="0"/>
              </a:rPr>
              <a:t>Outdoor Learning on Tuesdays – bring in waterproof and warm clothing/footwear</a:t>
            </a:r>
          </a:p>
          <a:p>
            <a:endParaRPr lang="en-GB" dirty="0">
              <a:latin typeface="Twinkl Cursive Looped" panose="02000000000000000000" pitchFamily="2" charset="0"/>
            </a:endParaRPr>
          </a:p>
          <a:p>
            <a:r>
              <a:rPr lang="en-GB" dirty="0">
                <a:latin typeface="Twinkl Cursive Looped" panose="02000000000000000000" pitchFamily="2" charset="0"/>
              </a:rPr>
              <a:t>Children come to school in PE kits on Tuesdays</a:t>
            </a:r>
          </a:p>
          <a:p>
            <a:endParaRPr lang="en-GB" dirty="0">
              <a:latin typeface="Twinkl Cursive Looped" panose="02000000000000000000" pitchFamily="2" charset="0"/>
            </a:endParaRPr>
          </a:p>
          <a:p>
            <a:r>
              <a:rPr lang="en-GB" dirty="0">
                <a:latin typeface="Twinkl Cursive Looped" panose="02000000000000000000" pitchFamily="2" charset="0"/>
              </a:rPr>
              <a:t>Bring PE kit on Friday (Tag Rugby may be muddy!)</a:t>
            </a:r>
          </a:p>
          <a:p>
            <a:endParaRPr lang="en-GB" dirty="0">
              <a:latin typeface="Sassoon Primary Infant" pitchFamily="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Twinkl Cursive Looped" panose="02000000000000000000" pitchFamily="2" charset="0"/>
              </a:rPr>
              <a:t>End of the Day (3.25pm)</a:t>
            </a:r>
            <a:endParaRPr lang="en-US" dirty="0">
              <a:latin typeface="Twinkl Cursive Looped" panose="02000000000000000000" pitchFamily="2" charset="0"/>
            </a:endParaRPr>
          </a:p>
        </p:txBody>
      </p:sp>
      <p:sp>
        <p:nvSpPr>
          <p:cNvPr id="3" name="Content Placeholder 2"/>
          <p:cNvSpPr>
            <a:spLocks noGrp="1"/>
          </p:cNvSpPr>
          <p:nvPr>
            <p:ph sz="quarter" idx="13"/>
          </p:nvPr>
        </p:nvSpPr>
        <p:spPr/>
        <p:txBody>
          <a:bodyPr>
            <a:normAutofit/>
          </a:bodyPr>
          <a:lstStyle/>
          <a:p>
            <a:r>
              <a:rPr lang="en-GB" dirty="0">
                <a:latin typeface="Twinkl Cursive Looped" panose="02000000000000000000" pitchFamily="2" charset="0"/>
              </a:rPr>
              <a:t>We trust Year 6s to be able to organise themselves and know when and where they should be.</a:t>
            </a:r>
          </a:p>
          <a:p>
            <a:endParaRPr lang="en-GB" dirty="0">
              <a:latin typeface="Twinkl Cursive Looped" panose="02000000000000000000" pitchFamily="2" charset="0"/>
            </a:endParaRPr>
          </a:p>
          <a:p>
            <a:r>
              <a:rPr lang="en-GB" dirty="0">
                <a:latin typeface="Twinkl Cursive Looped" panose="02000000000000000000" pitchFamily="2" charset="0"/>
              </a:rPr>
              <a:t>Please inform us if there is a change </a:t>
            </a:r>
            <a:r>
              <a:rPr lang="en-GB">
                <a:latin typeface="Twinkl Cursive Looped" panose="02000000000000000000" pitchFamily="2" charset="0"/>
              </a:rPr>
              <a:t>from the </a:t>
            </a:r>
            <a:r>
              <a:rPr lang="en-GB" dirty="0">
                <a:latin typeface="Twinkl Cursive Looped" panose="02000000000000000000" pitchFamily="2" charset="0"/>
              </a:rPr>
              <a:t>usual routine or if an adult who is unfamiliar to us is due to be collecting your child.</a:t>
            </a:r>
          </a:p>
          <a:p>
            <a:endParaRPr lang="en-GB" dirty="0">
              <a:latin typeface="Twinkl Cursive Looped" panose="02000000000000000000" pitchFamily="2" charset="0"/>
            </a:endParaRPr>
          </a:p>
          <a:p>
            <a:r>
              <a:rPr lang="en-GB" dirty="0">
                <a:latin typeface="Twinkl Cursive Looped" panose="02000000000000000000" pitchFamily="2" charset="0"/>
              </a:rPr>
              <a:t>They may walk home alone but again, if this is different to the normal routine, please let us know.</a:t>
            </a:r>
          </a:p>
          <a:p>
            <a:endParaRPr lang="en-GB" dirty="0">
              <a:latin typeface="Twinkl Cursive Looped" panose="02000000000000000000" pitchFamily="2" charset="0"/>
            </a:endParaRPr>
          </a:p>
          <a:p>
            <a:r>
              <a:rPr lang="en-GB" dirty="0">
                <a:latin typeface="Twinkl Cursive Looped" panose="02000000000000000000" pitchFamily="2" charset="0"/>
              </a:rPr>
              <a:t> Please let us know in writing if you wish your child to walk home by themselves/to the car.</a:t>
            </a:r>
          </a:p>
          <a:p>
            <a:endParaRPr lang="en-GB" dirty="0">
              <a:latin typeface="Sassoon Primary Infant"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Home Learning</a:t>
            </a:r>
            <a:endParaRPr lang="en-US" dirty="0">
              <a:latin typeface="Twinkl Cursive Looped" panose="02000000000000000000" pitchFamily="2" charset="0"/>
            </a:endParaRPr>
          </a:p>
        </p:txBody>
      </p:sp>
      <p:sp>
        <p:nvSpPr>
          <p:cNvPr id="3" name="Content Placeholder 2"/>
          <p:cNvSpPr>
            <a:spLocks noGrp="1"/>
          </p:cNvSpPr>
          <p:nvPr>
            <p:ph sz="quarter" idx="13"/>
          </p:nvPr>
        </p:nvSpPr>
        <p:spPr/>
        <p:txBody>
          <a:bodyPr>
            <a:normAutofit fontScale="92500" lnSpcReduction="20000"/>
          </a:bodyPr>
          <a:lstStyle/>
          <a:p>
            <a:pPr>
              <a:buNone/>
            </a:pPr>
            <a:r>
              <a:rPr lang="en-GB" dirty="0">
                <a:latin typeface="Twinkl Cursive Looped" panose="02000000000000000000" pitchFamily="2" charset="0"/>
              </a:rPr>
              <a:t>Homework</a:t>
            </a:r>
          </a:p>
          <a:p>
            <a:pPr lvl="1"/>
            <a:r>
              <a:rPr lang="en-GB" dirty="0">
                <a:solidFill>
                  <a:schemeClr val="accent2"/>
                </a:solidFill>
                <a:latin typeface="Twinkl Cursive Looped" panose="02000000000000000000" pitchFamily="2" charset="0"/>
              </a:rPr>
              <a:t>Daily reading  (independently/together) </a:t>
            </a:r>
          </a:p>
          <a:p>
            <a:pPr marL="170752" lvl="1" indent="0">
              <a:buNone/>
            </a:pPr>
            <a:r>
              <a:rPr lang="en-GB" dirty="0">
                <a:solidFill>
                  <a:schemeClr val="accent2"/>
                </a:solidFill>
                <a:latin typeface="Twinkl Cursive Looped" panose="02000000000000000000" pitchFamily="2" charset="0"/>
              </a:rPr>
              <a:t>Recommended reads can be found on our website.</a:t>
            </a:r>
          </a:p>
          <a:p>
            <a:pPr lvl="1"/>
            <a:r>
              <a:rPr lang="en-GB" dirty="0">
                <a:solidFill>
                  <a:schemeClr val="accent2"/>
                </a:solidFill>
                <a:latin typeface="Twinkl Cursive Looped" panose="02000000000000000000" pitchFamily="2" charset="0"/>
              </a:rPr>
              <a:t>Maths Arithmetic </a:t>
            </a:r>
          </a:p>
          <a:p>
            <a:pPr lvl="1"/>
            <a:r>
              <a:rPr lang="en-GB" dirty="0">
                <a:solidFill>
                  <a:schemeClr val="accent2"/>
                </a:solidFill>
                <a:latin typeface="Twinkl Cursive Looped" panose="02000000000000000000" pitchFamily="2" charset="0"/>
              </a:rPr>
              <a:t>Spelling </a:t>
            </a:r>
          </a:p>
          <a:p>
            <a:pPr lvl="1"/>
            <a:r>
              <a:rPr lang="en-GB" dirty="0">
                <a:solidFill>
                  <a:schemeClr val="accent2"/>
                </a:solidFill>
                <a:latin typeface="Twinkl Cursive Looped" panose="02000000000000000000" pitchFamily="2" charset="0"/>
              </a:rPr>
              <a:t>Comprehension  </a:t>
            </a:r>
          </a:p>
          <a:p>
            <a:pPr lvl="1"/>
            <a:r>
              <a:rPr lang="en-GB" dirty="0">
                <a:solidFill>
                  <a:schemeClr val="accent2"/>
                </a:solidFill>
                <a:latin typeface="Twinkl Cursive Looped" panose="02000000000000000000" pitchFamily="2" charset="0"/>
              </a:rPr>
              <a:t>Related tasks as and when appropriate e.g. covering books</a:t>
            </a:r>
          </a:p>
          <a:p>
            <a:pPr lvl="1"/>
            <a:r>
              <a:rPr lang="en-GB" dirty="0">
                <a:solidFill>
                  <a:schemeClr val="accent2"/>
                </a:solidFill>
                <a:latin typeface="Twinkl Cursive Looped" panose="02000000000000000000" pitchFamily="2" charset="0"/>
              </a:rPr>
              <a:t>Times Table Rock Stars</a:t>
            </a:r>
          </a:p>
          <a:p>
            <a:pPr lvl="1"/>
            <a:r>
              <a:rPr lang="en-GB" dirty="0">
                <a:solidFill>
                  <a:schemeClr val="accent2"/>
                </a:solidFill>
                <a:latin typeface="Twinkl Cursive Looped" panose="02000000000000000000" pitchFamily="2" charset="0"/>
              </a:rPr>
              <a:t>Discussions about Picture News – British Values</a:t>
            </a:r>
          </a:p>
          <a:p>
            <a:pPr lvl="1"/>
            <a:r>
              <a:rPr lang="en-GB" dirty="0">
                <a:solidFill>
                  <a:schemeClr val="accent2"/>
                </a:solidFill>
                <a:latin typeface="Twinkl Cursive Looped" panose="02000000000000000000" pitchFamily="2" charset="0"/>
              </a:rPr>
              <a:t>Adventures at Welford books: once a term</a:t>
            </a:r>
          </a:p>
          <a:p>
            <a:pPr lvl="1"/>
            <a:endParaRPr lang="en-GB" dirty="0">
              <a:solidFill>
                <a:schemeClr val="accent2"/>
              </a:solidFill>
              <a:latin typeface="Twinkl Cursive Looped" panose="02000000000000000000" pitchFamily="2" charset="0"/>
            </a:endParaRPr>
          </a:p>
          <a:p>
            <a:pPr lvl="1"/>
            <a:r>
              <a:rPr lang="en-GB" dirty="0">
                <a:solidFill>
                  <a:schemeClr val="accent2"/>
                </a:solidFill>
                <a:latin typeface="Twinkl Cursive Looped" panose="02000000000000000000" pitchFamily="2" charset="0"/>
              </a:rPr>
              <a:t>Year 6 will have homework during the Easter holidays</a:t>
            </a:r>
          </a:p>
          <a:p>
            <a:pPr lvl="1">
              <a:buNone/>
            </a:pPr>
            <a:endParaRPr lang="en-GB" dirty="0">
              <a:latin typeface="Twinkl Cursive Looped" panose="02000000000000000000" pitchFamily="2" charset="0"/>
            </a:endParaRPr>
          </a:p>
          <a:p>
            <a:pPr lvl="1" algn="ctr">
              <a:buNone/>
            </a:pPr>
            <a:r>
              <a:rPr lang="en-GB" dirty="0">
                <a:latin typeface="Twinkl Cursive Looped" panose="02000000000000000000" pitchFamily="2" charset="0"/>
              </a:rPr>
              <a:t>	</a:t>
            </a:r>
            <a:r>
              <a:rPr lang="en-GB" sz="2200" dirty="0">
                <a:latin typeface="Twinkl Cursive Looped" panose="02000000000000000000" pitchFamily="2" charset="0"/>
              </a:rPr>
              <a:t>All additional, related learning is encouraged and valued at school and children have an opportunity to share this with others, should they wish to do so.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Online Safety</a:t>
            </a:r>
            <a:endParaRPr lang="en-US" dirty="0">
              <a:latin typeface="Twinkl Cursive Looped" panose="02000000000000000000" pitchFamily="2" charset="0"/>
            </a:endParaRPr>
          </a:p>
        </p:txBody>
      </p:sp>
      <p:sp>
        <p:nvSpPr>
          <p:cNvPr id="3" name="Content Placeholder 2"/>
          <p:cNvSpPr>
            <a:spLocks noGrp="1"/>
          </p:cNvSpPr>
          <p:nvPr>
            <p:ph sz="quarter" idx="13"/>
          </p:nvPr>
        </p:nvSpPr>
        <p:spPr>
          <a:xfrm>
            <a:off x="457200" y="1600200"/>
            <a:ext cx="7758138" cy="4525963"/>
          </a:xfrm>
        </p:spPr>
        <p:txBody>
          <a:bodyPr>
            <a:normAutofit/>
          </a:bodyPr>
          <a:lstStyle/>
          <a:p>
            <a:r>
              <a:rPr lang="en-GB" dirty="0">
                <a:latin typeface="Twinkl Cursive Looped" panose="02000000000000000000" pitchFamily="2" charset="0"/>
              </a:rPr>
              <a:t>It is essential that children know how to keep themselves safe online.</a:t>
            </a:r>
          </a:p>
          <a:p>
            <a:endParaRPr lang="en-GB" dirty="0">
              <a:latin typeface="Twinkl Cursive Looped" panose="02000000000000000000" pitchFamily="2" charset="0"/>
            </a:endParaRPr>
          </a:p>
          <a:p>
            <a:r>
              <a:rPr lang="en-GB" dirty="0">
                <a:latin typeface="Twinkl Cursive Looped" panose="02000000000000000000" pitchFamily="2" charset="0"/>
              </a:rPr>
              <a:t>We do a lot of work throughout the year on this important topic – this becomes increasingly more important in year 6.</a:t>
            </a:r>
          </a:p>
          <a:p>
            <a:endParaRPr lang="en-GB" dirty="0">
              <a:latin typeface="Twinkl Cursive Looped" panose="02000000000000000000" pitchFamily="2" charset="0"/>
            </a:endParaRPr>
          </a:p>
          <a:p>
            <a:r>
              <a:rPr lang="en-GB" dirty="0">
                <a:latin typeface="Twinkl Cursive Looped" panose="02000000000000000000" pitchFamily="2" charset="0"/>
              </a:rPr>
              <a:t>Please monitor your child’s online activities, including any group chats. Please let us know of any issues. </a:t>
            </a:r>
          </a:p>
          <a:p>
            <a:endParaRPr lang="en-GB" dirty="0">
              <a:latin typeface="Twinkl Cursive Looped" panose="02000000000000000000" pitchFamily="2" charset="0"/>
            </a:endParaRPr>
          </a:p>
          <a:p>
            <a:r>
              <a:rPr lang="en-GB" dirty="0">
                <a:latin typeface="Twinkl Cursive Looped" panose="02000000000000000000" pitchFamily="2" charset="0"/>
              </a:rPr>
              <a:t>Mobile phones should not be brought into school.</a:t>
            </a:r>
          </a:p>
          <a:p>
            <a:pPr marL="0" indent="0">
              <a:buNone/>
            </a:pPr>
            <a:endParaRPr lang="en-GB" dirty="0">
              <a:latin typeface="Sassoon Primary Infant" pitchFamily="2"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08BAC-F686-4C1D-B0FF-B20C6BA48274}"/>
              </a:ext>
            </a:extLst>
          </p:cNvPr>
          <p:cNvSpPr>
            <a:spLocks noGrp="1"/>
          </p:cNvSpPr>
          <p:nvPr>
            <p:ph type="title"/>
          </p:nvPr>
        </p:nvSpPr>
        <p:spPr/>
        <p:txBody>
          <a:bodyPr/>
          <a:lstStyle/>
          <a:p>
            <a:r>
              <a:rPr lang="en-GB" dirty="0">
                <a:latin typeface="Twinkl Cursive Looped" panose="02000000000000000000" pitchFamily="2" charset="0"/>
              </a:rPr>
              <a:t>Emotional Well-being</a:t>
            </a:r>
          </a:p>
        </p:txBody>
      </p:sp>
      <p:sp>
        <p:nvSpPr>
          <p:cNvPr id="3" name="Content Placeholder 2">
            <a:extLst>
              <a:ext uri="{FF2B5EF4-FFF2-40B4-BE49-F238E27FC236}">
                <a16:creationId xmlns:a16="http://schemas.microsoft.com/office/drawing/2014/main" id="{542A1F08-F757-4B74-8FC3-758C8B9CA46A}"/>
              </a:ext>
            </a:extLst>
          </p:cNvPr>
          <p:cNvSpPr>
            <a:spLocks noGrp="1"/>
          </p:cNvSpPr>
          <p:nvPr>
            <p:ph sz="quarter" idx="13"/>
          </p:nvPr>
        </p:nvSpPr>
        <p:spPr/>
        <p:txBody>
          <a:bodyPr/>
          <a:lstStyle/>
          <a:p>
            <a:r>
              <a:rPr lang="en-GB" dirty="0">
                <a:latin typeface="Twinkl Cursive Looped" panose="02000000000000000000" pitchFamily="2" charset="0"/>
              </a:rPr>
              <a:t>This is an increasingly important issue.</a:t>
            </a:r>
          </a:p>
          <a:p>
            <a:endParaRPr lang="en-GB" dirty="0">
              <a:latin typeface="Twinkl Cursive Looped" panose="02000000000000000000" pitchFamily="2" charset="0"/>
            </a:endParaRPr>
          </a:p>
          <a:p>
            <a:r>
              <a:rPr lang="en-GB" dirty="0">
                <a:latin typeface="Twinkl Cursive Looped" panose="02000000000000000000" pitchFamily="2" charset="0"/>
              </a:rPr>
              <a:t>Please let the school know if you have any concerns – we have a school mentor and work with many outside mental health organisations and support groups such as Mental Health Schools Team.</a:t>
            </a:r>
          </a:p>
          <a:p>
            <a:endParaRPr lang="en-GB" dirty="0">
              <a:latin typeface="Twinkl Cursive Looped" panose="02000000000000000000" pitchFamily="2" charset="0"/>
            </a:endParaRPr>
          </a:p>
          <a:p>
            <a:r>
              <a:rPr lang="en-GB" dirty="0">
                <a:latin typeface="Twinkl Cursive Looped" panose="02000000000000000000" pitchFamily="2" charset="0"/>
              </a:rPr>
              <a:t>There is always information on our Newsletter – we are here to help.</a:t>
            </a:r>
          </a:p>
        </p:txBody>
      </p:sp>
    </p:spTree>
    <p:extLst>
      <p:ext uri="{BB962C8B-B14F-4D97-AF65-F5344CB8AC3E}">
        <p14:creationId xmlns:p14="http://schemas.microsoft.com/office/powerpoint/2010/main" val="2841769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08BAC-F686-4C1D-B0FF-B20C6BA48274}"/>
              </a:ext>
            </a:extLst>
          </p:cNvPr>
          <p:cNvSpPr>
            <a:spLocks noGrp="1"/>
          </p:cNvSpPr>
          <p:nvPr>
            <p:ph type="title"/>
          </p:nvPr>
        </p:nvSpPr>
        <p:spPr/>
        <p:txBody>
          <a:bodyPr/>
          <a:lstStyle/>
          <a:p>
            <a:r>
              <a:rPr lang="en-GB" dirty="0">
                <a:latin typeface="Twinkl Cursive Looped" panose="02000000000000000000" pitchFamily="2" charset="0"/>
              </a:rPr>
              <a:t>Dates for your diary (so far!)</a:t>
            </a:r>
          </a:p>
        </p:txBody>
      </p:sp>
      <p:sp>
        <p:nvSpPr>
          <p:cNvPr id="3" name="Content Placeholder 2">
            <a:extLst>
              <a:ext uri="{FF2B5EF4-FFF2-40B4-BE49-F238E27FC236}">
                <a16:creationId xmlns:a16="http://schemas.microsoft.com/office/drawing/2014/main" id="{542A1F08-F757-4B74-8FC3-758C8B9CA46A}"/>
              </a:ext>
            </a:extLst>
          </p:cNvPr>
          <p:cNvSpPr>
            <a:spLocks noGrp="1"/>
          </p:cNvSpPr>
          <p:nvPr>
            <p:ph sz="quarter" idx="13"/>
          </p:nvPr>
        </p:nvSpPr>
        <p:spPr/>
        <p:txBody>
          <a:bodyPr/>
          <a:lstStyle/>
          <a:p>
            <a:endParaRPr lang="en-GB" dirty="0">
              <a:latin typeface="Twinkl Cursive Looped" panose="02000000000000000000" pitchFamily="2" charset="0"/>
            </a:endParaRPr>
          </a:p>
          <a:p>
            <a:r>
              <a:rPr lang="en-GB" dirty="0">
                <a:latin typeface="Twinkl Cursive Looped" panose="02000000000000000000" pitchFamily="2" charset="0"/>
              </a:rPr>
              <a:t>Friday 26</a:t>
            </a:r>
            <a:r>
              <a:rPr lang="en-GB" baseline="30000" dirty="0">
                <a:latin typeface="Twinkl Cursive Looped" panose="02000000000000000000" pitchFamily="2" charset="0"/>
              </a:rPr>
              <a:t>th</a:t>
            </a:r>
            <a:r>
              <a:rPr lang="en-GB" dirty="0">
                <a:latin typeface="Twinkl Cursive Looped" panose="02000000000000000000" pitchFamily="2" charset="0"/>
              </a:rPr>
              <a:t> September, Macmillan Coffee Morning – all parents and grandparents are invited. Year 6 parents will be asked to provide the cakes (thank you in advance!)</a:t>
            </a:r>
          </a:p>
          <a:p>
            <a:pPr marL="0" indent="0">
              <a:buNone/>
            </a:pPr>
            <a:endParaRPr lang="en-GB" dirty="0">
              <a:latin typeface="Twinkl Cursive Looped" panose="02000000000000000000" pitchFamily="2" charset="0"/>
            </a:endParaRPr>
          </a:p>
          <a:p>
            <a:r>
              <a:rPr lang="en-GB" dirty="0">
                <a:latin typeface="Twinkl Cursive Looped" panose="02000000000000000000" pitchFamily="2" charset="0"/>
              </a:rPr>
              <a:t>Monday 13</a:t>
            </a:r>
            <a:r>
              <a:rPr lang="en-GB" baseline="30000" dirty="0">
                <a:latin typeface="Twinkl Cursive Looped" panose="02000000000000000000" pitchFamily="2" charset="0"/>
              </a:rPr>
              <a:t>th</a:t>
            </a:r>
            <a:r>
              <a:rPr lang="en-GB" dirty="0">
                <a:latin typeface="Twinkl Cursive Looped" panose="02000000000000000000" pitchFamily="2" charset="0"/>
              </a:rPr>
              <a:t> October – Friday 17</a:t>
            </a:r>
            <a:r>
              <a:rPr lang="en-GB" baseline="30000" dirty="0">
                <a:latin typeface="Twinkl Cursive Looped" panose="02000000000000000000" pitchFamily="2" charset="0"/>
              </a:rPr>
              <a:t>th</a:t>
            </a:r>
            <a:r>
              <a:rPr lang="en-GB" dirty="0">
                <a:latin typeface="Twinkl Cursive Looped" panose="02000000000000000000" pitchFamily="2" charset="0"/>
              </a:rPr>
              <a:t> October, Kingswood</a:t>
            </a:r>
          </a:p>
          <a:p>
            <a:pPr marL="0" indent="0">
              <a:buNone/>
            </a:pPr>
            <a:endParaRPr lang="en-GB" dirty="0">
              <a:latin typeface="Twinkl Cursive Looped" panose="02000000000000000000" pitchFamily="2" charset="0"/>
            </a:endParaRPr>
          </a:p>
          <a:p>
            <a:r>
              <a:rPr lang="en-GB" dirty="0">
                <a:latin typeface="Twinkl Cursive Looped" panose="02000000000000000000" pitchFamily="2" charset="0"/>
              </a:rPr>
              <a:t>Wednesday 22</a:t>
            </a:r>
            <a:r>
              <a:rPr lang="en-GB" baseline="30000" dirty="0">
                <a:latin typeface="Twinkl Cursive Looped" panose="02000000000000000000" pitchFamily="2" charset="0"/>
              </a:rPr>
              <a:t>nd</a:t>
            </a:r>
            <a:r>
              <a:rPr lang="en-GB" dirty="0">
                <a:latin typeface="Twinkl Cursive Looped" panose="02000000000000000000" pitchFamily="2" charset="0"/>
              </a:rPr>
              <a:t> October – WW2 Evacuation Trip to Winchcombe Station (children to dress up in 1940s-style clothing).</a:t>
            </a:r>
          </a:p>
          <a:p>
            <a:pPr marL="0" indent="0">
              <a:buNone/>
            </a:pPr>
            <a:endParaRPr lang="en-GB" dirty="0">
              <a:latin typeface="Twinkl Cursive Looped" panose="02000000000000000000" pitchFamily="2" charset="0"/>
            </a:endParaRPr>
          </a:p>
          <a:p>
            <a:pPr marL="0" indent="0">
              <a:buNone/>
            </a:pPr>
            <a:endParaRPr lang="en-GB" dirty="0">
              <a:latin typeface="Twinkl Cursive Looped" panose="02000000000000000000" pitchFamily="2" charset="0"/>
            </a:endParaRPr>
          </a:p>
        </p:txBody>
      </p:sp>
    </p:spTree>
    <p:extLst>
      <p:ext uri="{BB962C8B-B14F-4D97-AF65-F5344CB8AC3E}">
        <p14:creationId xmlns:p14="http://schemas.microsoft.com/office/powerpoint/2010/main" val="3214712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Contacting us...</a:t>
            </a:r>
            <a:endParaRPr lang="en-US" dirty="0">
              <a:latin typeface="Twinkl Cursive Looped" panose="02000000000000000000" pitchFamily="2" charset="0"/>
            </a:endParaRPr>
          </a:p>
        </p:txBody>
      </p:sp>
      <p:sp>
        <p:nvSpPr>
          <p:cNvPr id="3" name="Content Placeholder 2"/>
          <p:cNvSpPr>
            <a:spLocks noGrp="1"/>
          </p:cNvSpPr>
          <p:nvPr>
            <p:ph sz="quarter" idx="13"/>
          </p:nvPr>
        </p:nvSpPr>
        <p:spPr>
          <a:xfrm>
            <a:off x="457200" y="1600200"/>
            <a:ext cx="7758138" cy="4925144"/>
          </a:xfrm>
        </p:spPr>
        <p:txBody>
          <a:bodyPr>
            <a:normAutofit/>
          </a:bodyPr>
          <a:lstStyle/>
          <a:p>
            <a:pPr>
              <a:buNone/>
            </a:pPr>
            <a:r>
              <a:rPr lang="en-GB" dirty="0">
                <a:solidFill>
                  <a:schemeClr val="accent2"/>
                </a:solidFill>
                <a:latin typeface="Twinkl Cursive Looped" panose="02000000000000000000" pitchFamily="2" charset="0"/>
              </a:rPr>
              <a:t>Please let us know if you have a query...</a:t>
            </a:r>
          </a:p>
          <a:p>
            <a:endParaRPr lang="en-GB" dirty="0">
              <a:latin typeface="Twinkl Cursive Looped" panose="02000000000000000000" pitchFamily="2" charset="0"/>
            </a:endParaRPr>
          </a:p>
          <a:p>
            <a:r>
              <a:rPr lang="en-GB" dirty="0">
                <a:latin typeface="Twinkl Cursive Looped" panose="02000000000000000000" pitchFamily="2" charset="0"/>
              </a:rPr>
              <a:t>Call the main school office and leave a message for us and we will get back to you.</a:t>
            </a:r>
          </a:p>
          <a:p>
            <a:endParaRPr lang="en-GB" dirty="0">
              <a:latin typeface="Twinkl Cursive Looped" panose="02000000000000000000" pitchFamily="2" charset="0"/>
            </a:endParaRPr>
          </a:p>
          <a:p>
            <a:r>
              <a:rPr lang="en-GB" dirty="0">
                <a:latin typeface="Twinkl Cursive Looped" panose="02000000000000000000" pitchFamily="2" charset="0"/>
              </a:rPr>
              <a:t>Your child could also bring a note in the morning.</a:t>
            </a:r>
          </a:p>
          <a:p>
            <a:endParaRPr lang="en-GB" dirty="0">
              <a:latin typeface="Twinkl Cursive Looped" panose="02000000000000000000" pitchFamily="2" charset="0"/>
            </a:endParaRPr>
          </a:p>
          <a:p>
            <a:pPr marL="0" indent="0">
              <a:buNone/>
            </a:pPr>
            <a:endParaRPr lang="en-GB" dirty="0">
              <a:latin typeface="Twinkl Cursive Looped" panose="02000000000000000000" pitchFamily="2" charset="0"/>
            </a:endParaRPr>
          </a:p>
          <a:p>
            <a:endParaRPr lang="en-GB" dirty="0">
              <a:latin typeface="Sassoon Primary Infant" pitchFamily="2"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Twinkl Cursive Looped" panose="02000000000000000000" pitchFamily="2" charset="0"/>
              </a:rPr>
              <a:t>Thank You</a:t>
            </a:r>
          </a:p>
        </p:txBody>
      </p:sp>
      <p:sp>
        <p:nvSpPr>
          <p:cNvPr id="5" name="Content Placeholder 4"/>
          <p:cNvSpPr>
            <a:spLocks noGrp="1"/>
          </p:cNvSpPr>
          <p:nvPr>
            <p:ph sz="quarter" idx="13"/>
          </p:nvPr>
        </p:nvSpPr>
        <p:spPr>
          <a:xfrm>
            <a:off x="276225" y="2564904"/>
            <a:ext cx="8595360" cy="4937760"/>
          </a:xfrm>
        </p:spPr>
        <p:txBody>
          <a:bodyPr/>
          <a:lstStyle/>
          <a:p>
            <a:pPr algn="ctr">
              <a:buNone/>
            </a:pPr>
            <a:r>
              <a:rPr lang="en-GB" sz="3200" dirty="0">
                <a:solidFill>
                  <a:schemeClr val="accent2"/>
                </a:solidFill>
                <a:latin typeface="Twinkl Cursive Looped" panose="02000000000000000000" pitchFamily="2" charset="0"/>
              </a:rPr>
              <a:t>We are looking forward to an exciting and hard working year with your wonderful children!</a:t>
            </a:r>
          </a:p>
          <a:p>
            <a:endParaRPr lang="en-GB" dirty="0">
              <a:solidFill>
                <a:schemeClr val="accent2"/>
              </a:solidFill>
              <a:latin typeface="Twinkl Cursive Looped" panose="02000000000000000000" pitchFamily="2" charset="0"/>
            </a:endParaRPr>
          </a:p>
          <a:p>
            <a:pPr>
              <a:buNone/>
            </a:pPr>
            <a:endParaRPr lang="en-GB" sz="2800" i="1" dirty="0">
              <a:solidFill>
                <a:schemeClr val="accent2"/>
              </a:solidFill>
              <a:latin typeface="Twinkl Cursive Looped" panose="02000000000000000000" pitchFamily="2" charset="0"/>
            </a:endParaRPr>
          </a:p>
          <a:p>
            <a:endParaRPr lang="en-GB" dirty="0">
              <a:solidFill>
                <a:schemeClr val="accent2"/>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ho">
  <a:themeElements>
    <a:clrScheme name="SOHO">
      <a:dk1>
        <a:srgbClr val="2E2224"/>
      </a:dk1>
      <a:lt1>
        <a:sysClr val="window" lastClr="FFFFFF"/>
      </a:lt1>
      <a:dk2>
        <a:srgbClr val="48231E"/>
      </a:dk2>
      <a:lt2>
        <a:srgbClr val="CBD8DD"/>
      </a:lt2>
      <a:accent1>
        <a:srgbClr val="61625E"/>
      </a:accent1>
      <a:accent2>
        <a:srgbClr val="964D2C"/>
      </a:accent2>
      <a:accent3>
        <a:srgbClr val="66553E"/>
      </a:accent3>
      <a:accent4>
        <a:srgbClr val="848058"/>
      </a:accent4>
      <a:accent5>
        <a:srgbClr val="AFA14B"/>
      </a:accent5>
      <a:accent6>
        <a:srgbClr val="AD7D4D"/>
      </a:accent6>
      <a:hlink>
        <a:srgbClr val="FFDE66"/>
      </a:hlink>
      <a:folHlink>
        <a:srgbClr val="C0AEBC"/>
      </a:folHlink>
    </a:clrScheme>
    <a:fontScheme name="SOHO">
      <a:majorFont>
        <a:latin typeface="Candara"/>
        <a:ea typeface=""/>
        <a:cs typeface=""/>
        <a:font script="Jpan" typeface="ＭＳ Ｐゴシック"/>
        <a:font script="Hang" typeface="HY견명조"/>
        <a:font script="Hans" typeface="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Ｐゴシック"/>
        <a:font script="Hang" typeface="HY견명조"/>
        <a:font script="Hans" typeface="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HO">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7000"/>
                <a:satMod val="150000"/>
              </a:schemeClr>
            </a:gs>
            <a:gs pos="30000">
              <a:schemeClr val="phClr">
                <a:shade val="94000"/>
                <a:satMod val="130000"/>
              </a:schemeClr>
            </a:gs>
            <a:gs pos="45000">
              <a:schemeClr val="phClr">
                <a:shade val="100000"/>
                <a:satMod val="120000"/>
              </a:schemeClr>
            </a:gs>
            <a:gs pos="55000">
              <a:schemeClr val="phClr">
                <a:shade val="100000"/>
                <a:satMod val="118000"/>
              </a:schemeClr>
            </a:gs>
            <a:gs pos="73000">
              <a:schemeClr val="phClr">
                <a:shade val="94000"/>
                <a:satMod val="130000"/>
              </a:schemeClr>
            </a:gs>
            <a:gs pos="100000">
              <a:schemeClr val="phClr">
                <a:shade val="67000"/>
                <a:satMod val="15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2700000" algn="br" rotWithShape="0">
              <a:srgbClr val="000000">
                <a:alpha val="40000"/>
              </a:srgbClr>
            </a:outerShdw>
          </a:effectLst>
        </a:effectStyle>
        <a:effectStyle>
          <a:effectLst>
            <a:outerShdw blurRad="50800" dist="38100" dir="2700000" algn="br" rotWithShape="0">
              <a:srgbClr val="000000">
                <a:alpha val="40000"/>
              </a:srgbClr>
            </a:outerShdw>
          </a:effectLst>
        </a:effectStyle>
        <a:effectStyle>
          <a:effectLst>
            <a:outerShdw blurRad="50800" dist="38100" dir="2700000" algn="br" rotWithShape="0">
              <a:srgbClr val="000000">
                <a:alpha val="40000"/>
              </a:srgbClr>
            </a:outerShdw>
          </a:effectLst>
          <a:scene3d>
            <a:camera prst="orthographicFront">
              <a:rot lat="0" lon="0" rev="0"/>
            </a:camera>
            <a:lightRig rig="threePt" dir="t">
              <a:rot lat="0" lon="0" rev="2700000"/>
            </a:lightRig>
          </a:scene3d>
          <a:sp3d contourW="19050">
            <a:bevelT w="31750" h="38100"/>
            <a:contourClr>
              <a:schemeClr val="phClr">
                <a:shade val="15000"/>
                <a:satMod val="110000"/>
              </a:schemeClr>
            </a:contourClr>
          </a:sp3d>
        </a:effectStyle>
      </a:effectStyleLst>
      <a:bgFillStyleLst>
        <a:solidFill>
          <a:schemeClr val="phClr"/>
        </a:solidFill>
        <a:gradFill rotWithShape="1">
          <a:gsLst>
            <a:gs pos="0">
              <a:schemeClr val="phClr">
                <a:tint val="64000"/>
                <a:satMod val="210000"/>
              </a:schemeClr>
            </a:gs>
            <a:gs pos="40000">
              <a:schemeClr val="phClr">
                <a:tint val="72000"/>
                <a:shade val="99000"/>
                <a:satMod val="200000"/>
              </a:schemeClr>
            </a:gs>
            <a:gs pos="100000">
              <a:schemeClr val="phClr">
                <a:tint val="100000"/>
                <a:shade val="30000"/>
                <a:alpha val="100000"/>
                <a:satMod val="175000"/>
                <a:lumMod val="100000"/>
              </a:schemeClr>
            </a:gs>
          </a:gsLst>
          <a:path path="circle">
            <a:fillToRect l="50000" t="-80000" r="50000" b="180000"/>
          </a:path>
        </a:gradFill>
        <a:blipFill rotWithShape="1">
          <a:blip xmlns:r="http://schemas.openxmlformats.org/officeDocument/2006/relationships" r:embed="rId1">
            <a:duotone>
              <a:schemeClr val="phClr">
                <a:tint val="86000"/>
                <a:alpha val="90000"/>
              </a:schemeClr>
              <a:schemeClr val="phClr">
                <a:shade val="49000"/>
                <a:sat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SOHO.thmx</Template>
  <TotalTime>983</TotalTime>
  <Words>912</Words>
  <Application>Microsoft Office PowerPoint</Application>
  <PresentationFormat>On-screen Show (4:3)</PresentationFormat>
  <Paragraphs>131</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Candara</vt:lpstr>
      <vt:lpstr>Sassoon Primary Infant</vt:lpstr>
      <vt:lpstr>Tahoma</vt:lpstr>
      <vt:lpstr>Tunga</vt:lpstr>
      <vt:lpstr>Twinkl Cursive Looped</vt:lpstr>
      <vt:lpstr>Soho</vt:lpstr>
      <vt:lpstr>Welcome to Year 6</vt:lpstr>
      <vt:lpstr>The Early Bird Catches the Worm...</vt:lpstr>
      <vt:lpstr>Expectations</vt:lpstr>
      <vt:lpstr>Presentation of Work</vt:lpstr>
      <vt:lpstr>Curriculum</vt:lpstr>
      <vt:lpstr>Curriculum Subjects – learning this term…</vt:lpstr>
      <vt:lpstr>Standard Assessment Tests (SATs)</vt:lpstr>
      <vt:lpstr>P.E/Outdoor Learning</vt:lpstr>
      <vt:lpstr>End of the Day (3.25pm)</vt:lpstr>
      <vt:lpstr>Home Learning</vt:lpstr>
      <vt:lpstr>Online Safety</vt:lpstr>
      <vt:lpstr>Emotional Well-being</vt:lpstr>
      <vt:lpstr>Dates for your diary (so far!)</vt:lpstr>
      <vt:lpstr>Contacting us...</vt:lpstr>
      <vt:lpstr>Thank You</vt:lpstr>
    </vt:vector>
  </TitlesOfParts>
  <Company>Warwickshire Education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AuthorisedUser</dc:creator>
  <cp:lastModifiedBy>J Pote WAP</cp:lastModifiedBy>
  <cp:revision>171</cp:revision>
  <dcterms:created xsi:type="dcterms:W3CDTF">2014-01-30T16:32:13Z</dcterms:created>
  <dcterms:modified xsi:type="dcterms:W3CDTF">2025-09-02T15:44:27Z</dcterms:modified>
</cp:coreProperties>
</file>