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30"/>
  </p:notesMasterIdLst>
  <p:handoutMasterIdLst>
    <p:handoutMasterId r:id="rId31"/>
  </p:handoutMasterIdLst>
  <p:sldIdLst>
    <p:sldId id="256" r:id="rId5"/>
    <p:sldId id="284" r:id="rId6"/>
    <p:sldId id="286" r:id="rId7"/>
    <p:sldId id="288" r:id="rId8"/>
    <p:sldId id="306" r:id="rId9"/>
    <p:sldId id="293" r:id="rId10"/>
    <p:sldId id="294" r:id="rId11"/>
    <p:sldId id="295" r:id="rId12"/>
    <p:sldId id="289" r:id="rId13"/>
    <p:sldId id="290" r:id="rId14"/>
    <p:sldId id="291" r:id="rId15"/>
    <p:sldId id="292" r:id="rId16"/>
    <p:sldId id="287" r:id="rId17"/>
    <p:sldId id="296" r:id="rId18"/>
    <p:sldId id="297" r:id="rId19"/>
    <p:sldId id="298" r:id="rId20"/>
    <p:sldId id="299" r:id="rId21"/>
    <p:sldId id="300" r:id="rId22"/>
    <p:sldId id="304" r:id="rId23"/>
    <p:sldId id="301" r:id="rId24"/>
    <p:sldId id="302" r:id="rId25"/>
    <p:sldId id="305" r:id="rId26"/>
    <p:sldId id="303" r:id="rId27"/>
    <p:sldId id="259" r:id="rId28"/>
    <p:sldId id="26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elcome to Reception" id="{538844E7-8315-49A2-BEB7-4606338DAD33}">
          <p14:sldIdLst>
            <p14:sldId id="256"/>
            <p14:sldId id="284"/>
            <p14:sldId id="286"/>
          </p14:sldIdLst>
        </p14:section>
        <p14:section name="Our routines and expectations" id="{37F88F6C-5356-49C4-B7C5-A696E0592F31}">
          <p14:sldIdLst>
            <p14:sldId id="288"/>
            <p14:sldId id="306"/>
            <p14:sldId id="293"/>
            <p14:sldId id="294"/>
            <p14:sldId id="295"/>
          </p14:sldIdLst>
        </p14:section>
        <p14:section name="Our learning environment" id="{10A36144-EB11-4AB6-8FC5-7C282CC88553}">
          <p14:sldIdLst>
            <p14:sldId id="289"/>
            <p14:sldId id="290"/>
            <p14:sldId id="291"/>
            <p14:sldId id="292"/>
          </p14:sldIdLst>
        </p14:section>
        <p14:section name="Our learning journey" id="{6A5274BF-15D1-496A-967C-51616A49FDE6}">
          <p14:sldIdLst>
            <p14:sldId id="287"/>
            <p14:sldId id="296"/>
            <p14:sldId id="297"/>
            <p14:sldId id="298"/>
            <p14:sldId id="299"/>
            <p14:sldId id="300"/>
          </p14:sldIdLst>
        </p14:section>
        <p14:section name="Assessment" id="{AD9A0CE8-3F55-47C5-9547-F80D6FA4BC9C}">
          <p14:sldIdLst>
            <p14:sldId id="304"/>
          </p14:sldIdLst>
        </p14:section>
        <p14:section name="How can you help?" id="{1EF1BCA3-7C1E-4414-8044-764F2E65F60D}">
          <p14:sldIdLst>
            <p14:sldId id="301"/>
            <p14:sldId id="302"/>
            <p14:sldId id="305"/>
            <p14:sldId id="303"/>
          </p14:sldIdLst>
        </p14:section>
        <p14:section name="5 Steps to Happy, Independent Children" id="{3F835955-E8B3-48AA-AA2E-C2515C5EA161}">
          <p14:sldIdLst>
            <p14:sldId id="259"/>
          </p14:sldIdLst>
        </p14:section>
        <p14:section name="Questions?" id="{A374AE6A-A51C-4ED5-92D4-2606BFBF15A0}">
          <p14:sldIdLst>
            <p14:sldId id="261"/>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06" autoAdjust="0"/>
    <p:restoredTop sz="79452" autoAdjust="0"/>
  </p:normalViewPr>
  <p:slideViewPr>
    <p:cSldViewPr snapToGrid="0">
      <p:cViewPr varScale="1">
        <p:scale>
          <a:sx n="67" d="100"/>
          <a:sy n="67" d="100"/>
        </p:scale>
        <p:origin x="1061" y="6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6" d="100"/>
          <a:sy n="56" d="100"/>
        </p:scale>
        <p:origin x="-288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DDEAAE-DE55-45A3-A4F7-3874E0140D37}" type="doc">
      <dgm:prSet loTypeId="urn:microsoft.com/office/officeart/2009/3/layout/StepUpProcess" loCatId="process" qsTypeId="urn:microsoft.com/office/officeart/2005/8/quickstyle/simple1" qsCatId="simple" csTypeId="urn:microsoft.com/office/officeart/2005/8/colors/colorful1#1" csCatId="colorful" phldr="1"/>
      <dgm:spPr/>
      <dgm:t>
        <a:bodyPr/>
        <a:lstStyle/>
        <a:p>
          <a:endParaRPr lang="en-US"/>
        </a:p>
      </dgm:t>
    </dgm:pt>
    <dgm:pt modelId="{E4D23657-D1E8-4B22-974B-8DC90813F51B}">
      <dgm:prSet phldrT="[Text]"/>
      <dgm:spPr/>
      <dgm:t>
        <a:bodyPr/>
        <a:lstStyle/>
        <a:p>
          <a:r>
            <a:rPr lang="en-US" dirty="0"/>
            <a:t>Arrive on time</a:t>
          </a:r>
        </a:p>
      </dgm:t>
    </dgm:pt>
    <dgm:pt modelId="{89EF0911-2234-42D0-AEF3-7FADAFD12999}" type="parTrans" cxnId="{99F95D8E-A851-4953-A3C5-9BF7753ED9FA}">
      <dgm:prSet/>
      <dgm:spPr/>
      <dgm:t>
        <a:bodyPr/>
        <a:lstStyle/>
        <a:p>
          <a:endParaRPr lang="en-US"/>
        </a:p>
      </dgm:t>
    </dgm:pt>
    <dgm:pt modelId="{529487B0-19AA-4AAC-8F83-CF2C113EB84D}" type="sibTrans" cxnId="{99F95D8E-A851-4953-A3C5-9BF7753ED9FA}">
      <dgm:prSet/>
      <dgm:spPr/>
      <dgm:t>
        <a:bodyPr/>
        <a:lstStyle/>
        <a:p>
          <a:endParaRPr lang="en-US"/>
        </a:p>
      </dgm:t>
    </dgm:pt>
    <dgm:pt modelId="{EF034794-D109-40B6-8FA2-8971C3123AB6}">
      <dgm:prSet phldrT="[Text]"/>
      <dgm:spPr/>
      <dgm:t>
        <a:bodyPr/>
        <a:lstStyle/>
        <a:p>
          <a:r>
            <a:rPr lang="en-US" dirty="0"/>
            <a:t>Have</a:t>
          </a:r>
          <a:r>
            <a:rPr lang="en-US" baseline="0" dirty="0"/>
            <a:t> everything they need</a:t>
          </a:r>
          <a:endParaRPr lang="en-US" dirty="0"/>
        </a:p>
      </dgm:t>
    </dgm:pt>
    <dgm:pt modelId="{64D09C75-3D44-4CEF-9459-5C91DB44A9EA}" type="parTrans" cxnId="{80FF73C0-9BCD-436E-A85B-D6D7D322462C}">
      <dgm:prSet/>
      <dgm:spPr/>
      <dgm:t>
        <a:bodyPr/>
        <a:lstStyle/>
        <a:p>
          <a:endParaRPr lang="en-US"/>
        </a:p>
      </dgm:t>
    </dgm:pt>
    <dgm:pt modelId="{CDDFC891-FC62-4131-A642-2D94388BCCE2}" type="sibTrans" cxnId="{80FF73C0-9BCD-436E-A85B-D6D7D322462C}">
      <dgm:prSet/>
      <dgm:spPr/>
      <dgm:t>
        <a:bodyPr/>
        <a:lstStyle/>
        <a:p>
          <a:endParaRPr lang="en-US"/>
        </a:p>
      </dgm:t>
    </dgm:pt>
    <dgm:pt modelId="{15E11DBD-E9B5-4BCF-A56C-7AAE26CE30DC}">
      <dgm:prSet phldrT="[Text]"/>
      <dgm:spPr/>
      <dgm:t>
        <a:bodyPr/>
        <a:lstStyle/>
        <a:p>
          <a:r>
            <a:rPr lang="en-US" dirty="0"/>
            <a:t>Say</a:t>
          </a:r>
          <a:r>
            <a:rPr lang="en-US" baseline="0" dirty="0"/>
            <a:t> goodbye</a:t>
          </a:r>
          <a:endParaRPr lang="en-US" dirty="0"/>
        </a:p>
      </dgm:t>
    </dgm:pt>
    <dgm:pt modelId="{B7B43D5B-12E9-44B1-B818-4B50F6AD3C0A}" type="parTrans" cxnId="{5E0737F0-6DE4-4885-BC59-82E10D617E50}">
      <dgm:prSet/>
      <dgm:spPr/>
      <dgm:t>
        <a:bodyPr/>
        <a:lstStyle/>
        <a:p>
          <a:endParaRPr lang="en-US"/>
        </a:p>
      </dgm:t>
    </dgm:pt>
    <dgm:pt modelId="{329BDEDB-415B-4AB3-B964-E819D0C56DBB}" type="sibTrans" cxnId="{5E0737F0-6DE4-4885-BC59-82E10D617E50}">
      <dgm:prSet/>
      <dgm:spPr/>
      <dgm:t>
        <a:bodyPr/>
        <a:lstStyle/>
        <a:p>
          <a:endParaRPr lang="en-US"/>
        </a:p>
      </dgm:t>
    </dgm:pt>
    <dgm:pt modelId="{778AA374-0E17-4AEA-8EB6-0C342D57D8D8}">
      <dgm:prSet phldrT="[Text]"/>
      <dgm:spPr/>
      <dgm:t>
        <a:bodyPr/>
        <a:lstStyle/>
        <a:p>
          <a:r>
            <a:rPr lang="en-US" dirty="0"/>
            <a:t>Learn</a:t>
          </a:r>
          <a:r>
            <a:rPr lang="en-US" baseline="0" dirty="0"/>
            <a:t> through play</a:t>
          </a:r>
          <a:endParaRPr lang="en-US" dirty="0"/>
        </a:p>
      </dgm:t>
    </dgm:pt>
    <dgm:pt modelId="{5E28F01D-9664-415C-A0CD-EBFDAB29426C}" type="parTrans" cxnId="{6F55886F-2AC8-4F4F-B328-821CB3A2117B}">
      <dgm:prSet/>
      <dgm:spPr/>
      <dgm:t>
        <a:bodyPr/>
        <a:lstStyle/>
        <a:p>
          <a:endParaRPr lang="en-US"/>
        </a:p>
      </dgm:t>
    </dgm:pt>
    <dgm:pt modelId="{1A604594-E883-4DA9-8A2A-16DFACE8640A}" type="sibTrans" cxnId="{6F55886F-2AC8-4F4F-B328-821CB3A2117B}">
      <dgm:prSet/>
      <dgm:spPr/>
      <dgm:t>
        <a:bodyPr/>
        <a:lstStyle/>
        <a:p>
          <a:endParaRPr lang="en-US"/>
        </a:p>
      </dgm:t>
    </dgm:pt>
    <dgm:pt modelId="{05F1A7D0-6E45-49DA-80B3-7FF4B8783E58}">
      <dgm:prSet phldrT="[Text]"/>
      <dgm:spPr/>
      <dgm:t>
        <a:bodyPr/>
        <a:lstStyle/>
        <a:p>
          <a:r>
            <a:rPr lang="en-US" dirty="0"/>
            <a:t>Encourage</a:t>
          </a:r>
          <a:r>
            <a:rPr lang="en-US" baseline="0" dirty="0"/>
            <a:t> creative thinking and  value effort</a:t>
          </a:r>
          <a:endParaRPr lang="en-US" dirty="0"/>
        </a:p>
      </dgm:t>
    </dgm:pt>
    <dgm:pt modelId="{3ECE110E-B07E-4F19-B2DF-3E42E99B2E8D}" type="parTrans" cxnId="{33A927E1-3C94-4A92-8DB3-42886008240C}">
      <dgm:prSet/>
      <dgm:spPr/>
      <dgm:t>
        <a:bodyPr/>
        <a:lstStyle/>
        <a:p>
          <a:endParaRPr lang="en-US"/>
        </a:p>
      </dgm:t>
    </dgm:pt>
    <dgm:pt modelId="{47B1D0F3-117D-4CE7-9037-3F5A4995054A}" type="sibTrans" cxnId="{33A927E1-3C94-4A92-8DB3-42886008240C}">
      <dgm:prSet/>
      <dgm:spPr/>
      <dgm:t>
        <a:bodyPr/>
        <a:lstStyle/>
        <a:p>
          <a:endParaRPr lang="en-US"/>
        </a:p>
      </dgm:t>
    </dgm:pt>
    <dgm:pt modelId="{EB3CB291-E23A-4667-A32E-A640A76557A1}" type="pres">
      <dgm:prSet presAssocID="{41DDEAAE-DE55-45A3-A4F7-3874E0140D37}" presName="rootnode" presStyleCnt="0">
        <dgm:presLayoutVars>
          <dgm:chMax/>
          <dgm:chPref/>
          <dgm:dir/>
          <dgm:animLvl val="lvl"/>
        </dgm:presLayoutVars>
      </dgm:prSet>
      <dgm:spPr/>
    </dgm:pt>
    <dgm:pt modelId="{01035298-0CF7-4145-8EE2-24DBFEAF33BB}" type="pres">
      <dgm:prSet presAssocID="{E4D23657-D1E8-4B22-974B-8DC90813F51B}" presName="composite" presStyleCnt="0"/>
      <dgm:spPr/>
    </dgm:pt>
    <dgm:pt modelId="{21E1F518-1190-4883-914B-1FB66E6D3A63}" type="pres">
      <dgm:prSet presAssocID="{E4D23657-D1E8-4B22-974B-8DC90813F51B}" presName="LShape" presStyleLbl="alignNode1" presStyleIdx="0" presStyleCnt="9"/>
      <dgm:spPr/>
    </dgm:pt>
    <dgm:pt modelId="{80B372F1-8EF3-4532-ACC6-E65E1D63ACA2}" type="pres">
      <dgm:prSet presAssocID="{E4D23657-D1E8-4B22-974B-8DC90813F51B}" presName="ParentText" presStyleLbl="revTx" presStyleIdx="0" presStyleCnt="5">
        <dgm:presLayoutVars>
          <dgm:chMax val="0"/>
          <dgm:chPref val="0"/>
          <dgm:bulletEnabled val="1"/>
        </dgm:presLayoutVars>
      </dgm:prSet>
      <dgm:spPr/>
    </dgm:pt>
    <dgm:pt modelId="{B746139E-4627-4CCC-9299-5653D77ED24D}" type="pres">
      <dgm:prSet presAssocID="{E4D23657-D1E8-4B22-974B-8DC90813F51B}" presName="Triangle" presStyleLbl="alignNode1" presStyleIdx="1" presStyleCnt="9"/>
      <dgm:spPr/>
    </dgm:pt>
    <dgm:pt modelId="{780BC64D-2F67-498A-99F6-7EB28080D705}" type="pres">
      <dgm:prSet presAssocID="{529487B0-19AA-4AAC-8F83-CF2C113EB84D}" presName="sibTrans" presStyleCnt="0"/>
      <dgm:spPr/>
    </dgm:pt>
    <dgm:pt modelId="{68E230FA-2656-4C78-B827-58AFD214F445}" type="pres">
      <dgm:prSet presAssocID="{529487B0-19AA-4AAC-8F83-CF2C113EB84D}" presName="space" presStyleCnt="0"/>
      <dgm:spPr/>
    </dgm:pt>
    <dgm:pt modelId="{B07824BD-C1CB-4098-8E38-D3E1F721DF31}" type="pres">
      <dgm:prSet presAssocID="{EF034794-D109-40B6-8FA2-8971C3123AB6}" presName="composite" presStyleCnt="0"/>
      <dgm:spPr/>
    </dgm:pt>
    <dgm:pt modelId="{85769F8C-5820-4CB5-B01D-69A648973D8F}" type="pres">
      <dgm:prSet presAssocID="{EF034794-D109-40B6-8FA2-8971C3123AB6}" presName="LShape" presStyleLbl="alignNode1" presStyleIdx="2" presStyleCnt="9"/>
      <dgm:spPr/>
    </dgm:pt>
    <dgm:pt modelId="{18F7A15A-3ED1-4A32-B700-36B8D6BBE441}" type="pres">
      <dgm:prSet presAssocID="{EF034794-D109-40B6-8FA2-8971C3123AB6}" presName="ParentText" presStyleLbl="revTx" presStyleIdx="1" presStyleCnt="5">
        <dgm:presLayoutVars>
          <dgm:chMax val="0"/>
          <dgm:chPref val="0"/>
          <dgm:bulletEnabled val="1"/>
        </dgm:presLayoutVars>
      </dgm:prSet>
      <dgm:spPr/>
    </dgm:pt>
    <dgm:pt modelId="{F6F2BEFC-1674-4E8D-98FF-DE4432BB887C}" type="pres">
      <dgm:prSet presAssocID="{EF034794-D109-40B6-8FA2-8971C3123AB6}" presName="Triangle" presStyleLbl="alignNode1" presStyleIdx="3" presStyleCnt="9"/>
      <dgm:spPr/>
    </dgm:pt>
    <dgm:pt modelId="{E26373E0-D095-405B-9F4A-CC7FBB5BEBD2}" type="pres">
      <dgm:prSet presAssocID="{CDDFC891-FC62-4131-A642-2D94388BCCE2}" presName="sibTrans" presStyleCnt="0"/>
      <dgm:spPr/>
    </dgm:pt>
    <dgm:pt modelId="{8B10941C-73F0-477C-9F3D-EB0A4525ACBE}" type="pres">
      <dgm:prSet presAssocID="{CDDFC891-FC62-4131-A642-2D94388BCCE2}" presName="space" presStyleCnt="0"/>
      <dgm:spPr/>
    </dgm:pt>
    <dgm:pt modelId="{DF2F85E9-6BAE-40EA-8F18-DAFCA3EFFB69}" type="pres">
      <dgm:prSet presAssocID="{15E11DBD-E9B5-4BCF-A56C-7AAE26CE30DC}" presName="composite" presStyleCnt="0"/>
      <dgm:spPr/>
    </dgm:pt>
    <dgm:pt modelId="{A5E67CF4-39ED-4CC8-A27F-E45EA5D3AC44}" type="pres">
      <dgm:prSet presAssocID="{15E11DBD-E9B5-4BCF-A56C-7AAE26CE30DC}" presName="LShape" presStyleLbl="alignNode1" presStyleIdx="4" presStyleCnt="9"/>
      <dgm:spPr/>
    </dgm:pt>
    <dgm:pt modelId="{F0124EB5-2136-46F3-B2F4-41A5196C24A0}" type="pres">
      <dgm:prSet presAssocID="{15E11DBD-E9B5-4BCF-A56C-7AAE26CE30DC}" presName="ParentText" presStyleLbl="revTx" presStyleIdx="2" presStyleCnt="5">
        <dgm:presLayoutVars>
          <dgm:chMax val="0"/>
          <dgm:chPref val="0"/>
          <dgm:bulletEnabled val="1"/>
        </dgm:presLayoutVars>
      </dgm:prSet>
      <dgm:spPr/>
    </dgm:pt>
    <dgm:pt modelId="{D5E82CFA-3F05-41CB-A66C-3A904CCE06CE}" type="pres">
      <dgm:prSet presAssocID="{15E11DBD-E9B5-4BCF-A56C-7AAE26CE30DC}" presName="Triangle" presStyleLbl="alignNode1" presStyleIdx="5" presStyleCnt="9"/>
      <dgm:spPr/>
    </dgm:pt>
    <dgm:pt modelId="{F5574CB1-AC1C-4773-A4A7-C4CE14EF6374}" type="pres">
      <dgm:prSet presAssocID="{329BDEDB-415B-4AB3-B964-E819D0C56DBB}" presName="sibTrans" presStyleCnt="0"/>
      <dgm:spPr/>
    </dgm:pt>
    <dgm:pt modelId="{14FCF07D-F999-4928-B62C-1135C3080FD1}" type="pres">
      <dgm:prSet presAssocID="{329BDEDB-415B-4AB3-B964-E819D0C56DBB}" presName="space" presStyleCnt="0"/>
      <dgm:spPr/>
    </dgm:pt>
    <dgm:pt modelId="{2489F161-D1CF-4A3D-8E95-6382395DC25B}" type="pres">
      <dgm:prSet presAssocID="{778AA374-0E17-4AEA-8EB6-0C342D57D8D8}" presName="composite" presStyleCnt="0"/>
      <dgm:spPr/>
    </dgm:pt>
    <dgm:pt modelId="{06EAFCDC-2041-4C37-BE64-7627BAA16382}" type="pres">
      <dgm:prSet presAssocID="{778AA374-0E17-4AEA-8EB6-0C342D57D8D8}" presName="LShape" presStyleLbl="alignNode1" presStyleIdx="6" presStyleCnt="9"/>
      <dgm:spPr/>
    </dgm:pt>
    <dgm:pt modelId="{AFC6068B-131B-444D-AF53-A5A2A6DC9AE7}" type="pres">
      <dgm:prSet presAssocID="{778AA374-0E17-4AEA-8EB6-0C342D57D8D8}" presName="ParentText" presStyleLbl="revTx" presStyleIdx="3" presStyleCnt="5">
        <dgm:presLayoutVars>
          <dgm:chMax val="0"/>
          <dgm:chPref val="0"/>
          <dgm:bulletEnabled val="1"/>
        </dgm:presLayoutVars>
      </dgm:prSet>
      <dgm:spPr/>
    </dgm:pt>
    <dgm:pt modelId="{F62C0D9F-BF11-4D63-A28B-80FA21343A28}" type="pres">
      <dgm:prSet presAssocID="{778AA374-0E17-4AEA-8EB6-0C342D57D8D8}" presName="Triangle" presStyleLbl="alignNode1" presStyleIdx="7" presStyleCnt="9"/>
      <dgm:spPr/>
    </dgm:pt>
    <dgm:pt modelId="{F5EC4F6A-2B4F-420C-9BEA-A14EFB832731}" type="pres">
      <dgm:prSet presAssocID="{1A604594-E883-4DA9-8A2A-16DFACE8640A}" presName="sibTrans" presStyleCnt="0"/>
      <dgm:spPr/>
    </dgm:pt>
    <dgm:pt modelId="{41DC2B0B-BD37-48C1-BB85-7F75AC60BB5F}" type="pres">
      <dgm:prSet presAssocID="{1A604594-E883-4DA9-8A2A-16DFACE8640A}" presName="space" presStyleCnt="0"/>
      <dgm:spPr/>
    </dgm:pt>
    <dgm:pt modelId="{D2C6C114-9E17-4E64-9FCF-9C4365FE25B7}" type="pres">
      <dgm:prSet presAssocID="{05F1A7D0-6E45-49DA-80B3-7FF4B8783E58}" presName="composite" presStyleCnt="0"/>
      <dgm:spPr/>
    </dgm:pt>
    <dgm:pt modelId="{BA06DEFD-3E20-41CA-8CC7-585BE7A02A00}" type="pres">
      <dgm:prSet presAssocID="{05F1A7D0-6E45-49DA-80B3-7FF4B8783E58}" presName="LShape" presStyleLbl="alignNode1" presStyleIdx="8" presStyleCnt="9"/>
      <dgm:spPr/>
    </dgm:pt>
    <dgm:pt modelId="{D81336A4-814F-45EF-B582-2466B0D2E2A7}" type="pres">
      <dgm:prSet presAssocID="{05F1A7D0-6E45-49DA-80B3-7FF4B8783E58}" presName="ParentText" presStyleLbl="revTx" presStyleIdx="4" presStyleCnt="5">
        <dgm:presLayoutVars>
          <dgm:chMax val="0"/>
          <dgm:chPref val="0"/>
          <dgm:bulletEnabled val="1"/>
        </dgm:presLayoutVars>
      </dgm:prSet>
      <dgm:spPr/>
    </dgm:pt>
  </dgm:ptLst>
  <dgm:cxnLst>
    <dgm:cxn modelId="{144D3C17-9BB9-4853-A637-BAE8CE37705E}" type="presOf" srcId="{EF034794-D109-40B6-8FA2-8971C3123AB6}" destId="{18F7A15A-3ED1-4A32-B700-36B8D6BBE441}" srcOrd="0" destOrd="0" presId="urn:microsoft.com/office/officeart/2009/3/layout/StepUpProcess"/>
    <dgm:cxn modelId="{B9285067-C906-4FDE-AAAC-9EE99F7669E3}" type="presOf" srcId="{E4D23657-D1E8-4B22-974B-8DC90813F51B}" destId="{80B372F1-8EF3-4532-ACC6-E65E1D63ACA2}" srcOrd="0" destOrd="0" presId="urn:microsoft.com/office/officeart/2009/3/layout/StepUpProcess"/>
    <dgm:cxn modelId="{6F55886F-2AC8-4F4F-B328-821CB3A2117B}" srcId="{41DDEAAE-DE55-45A3-A4F7-3874E0140D37}" destId="{778AA374-0E17-4AEA-8EB6-0C342D57D8D8}" srcOrd="3" destOrd="0" parTransId="{5E28F01D-9664-415C-A0CD-EBFDAB29426C}" sibTransId="{1A604594-E883-4DA9-8A2A-16DFACE8640A}"/>
    <dgm:cxn modelId="{686E8776-31B9-4547-B165-83B2470E83E1}" type="presOf" srcId="{778AA374-0E17-4AEA-8EB6-0C342D57D8D8}" destId="{AFC6068B-131B-444D-AF53-A5A2A6DC9AE7}" srcOrd="0" destOrd="0" presId="urn:microsoft.com/office/officeart/2009/3/layout/StepUpProcess"/>
    <dgm:cxn modelId="{6178317C-4B4F-4FC5-8AC2-7ABBDA27CE1F}" type="presOf" srcId="{05F1A7D0-6E45-49DA-80B3-7FF4B8783E58}" destId="{D81336A4-814F-45EF-B582-2466B0D2E2A7}" srcOrd="0" destOrd="0" presId="urn:microsoft.com/office/officeart/2009/3/layout/StepUpProcess"/>
    <dgm:cxn modelId="{99F95D8E-A851-4953-A3C5-9BF7753ED9FA}" srcId="{41DDEAAE-DE55-45A3-A4F7-3874E0140D37}" destId="{E4D23657-D1E8-4B22-974B-8DC90813F51B}" srcOrd="0" destOrd="0" parTransId="{89EF0911-2234-42D0-AEF3-7FADAFD12999}" sibTransId="{529487B0-19AA-4AAC-8F83-CF2C113EB84D}"/>
    <dgm:cxn modelId="{A98402AF-AFAB-470F-9C97-EF1C509D8499}" type="presOf" srcId="{15E11DBD-E9B5-4BCF-A56C-7AAE26CE30DC}" destId="{F0124EB5-2136-46F3-B2F4-41A5196C24A0}" srcOrd="0" destOrd="0" presId="urn:microsoft.com/office/officeart/2009/3/layout/StepUpProcess"/>
    <dgm:cxn modelId="{80FF73C0-9BCD-436E-A85B-D6D7D322462C}" srcId="{41DDEAAE-DE55-45A3-A4F7-3874E0140D37}" destId="{EF034794-D109-40B6-8FA2-8971C3123AB6}" srcOrd="1" destOrd="0" parTransId="{64D09C75-3D44-4CEF-9459-5C91DB44A9EA}" sibTransId="{CDDFC891-FC62-4131-A642-2D94388BCCE2}"/>
    <dgm:cxn modelId="{33A927E1-3C94-4A92-8DB3-42886008240C}" srcId="{41DDEAAE-DE55-45A3-A4F7-3874E0140D37}" destId="{05F1A7D0-6E45-49DA-80B3-7FF4B8783E58}" srcOrd="4" destOrd="0" parTransId="{3ECE110E-B07E-4F19-B2DF-3E42E99B2E8D}" sibTransId="{47B1D0F3-117D-4CE7-9037-3F5A4995054A}"/>
    <dgm:cxn modelId="{5E0737F0-6DE4-4885-BC59-82E10D617E50}" srcId="{41DDEAAE-DE55-45A3-A4F7-3874E0140D37}" destId="{15E11DBD-E9B5-4BCF-A56C-7AAE26CE30DC}" srcOrd="2" destOrd="0" parTransId="{B7B43D5B-12E9-44B1-B818-4B50F6AD3C0A}" sibTransId="{329BDEDB-415B-4AB3-B964-E819D0C56DBB}"/>
    <dgm:cxn modelId="{2607AFFA-E9F8-4160-9AE4-19F4DB2B71C9}" type="presOf" srcId="{41DDEAAE-DE55-45A3-A4F7-3874E0140D37}" destId="{EB3CB291-E23A-4667-A32E-A640A76557A1}" srcOrd="0" destOrd="0" presId="urn:microsoft.com/office/officeart/2009/3/layout/StepUpProcess"/>
    <dgm:cxn modelId="{D3BFF791-8D8E-4FBF-9F59-1FB887121875}" type="presParOf" srcId="{EB3CB291-E23A-4667-A32E-A640A76557A1}" destId="{01035298-0CF7-4145-8EE2-24DBFEAF33BB}" srcOrd="0" destOrd="0" presId="urn:microsoft.com/office/officeart/2009/3/layout/StepUpProcess"/>
    <dgm:cxn modelId="{AFA2BCAD-2F0B-4C3E-86A6-55A260AD16B0}" type="presParOf" srcId="{01035298-0CF7-4145-8EE2-24DBFEAF33BB}" destId="{21E1F518-1190-4883-914B-1FB66E6D3A63}" srcOrd="0" destOrd="0" presId="urn:microsoft.com/office/officeart/2009/3/layout/StepUpProcess"/>
    <dgm:cxn modelId="{AF2B8620-9DC0-4A87-9014-D45C2D1F8B38}" type="presParOf" srcId="{01035298-0CF7-4145-8EE2-24DBFEAF33BB}" destId="{80B372F1-8EF3-4532-ACC6-E65E1D63ACA2}" srcOrd="1" destOrd="0" presId="urn:microsoft.com/office/officeart/2009/3/layout/StepUpProcess"/>
    <dgm:cxn modelId="{4AA5420E-C2A1-4D24-A1DA-DA9E7976427D}" type="presParOf" srcId="{01035298-0CF7-4145-8EE2-24DBFEAF33BB}" destId="{B746139E-4627-4CCC-9299-5653D77ED24D}" srcOrd="2" destOrd="0" presId="urn:microsoft.com/office/officeart/2009/3/layout/StepUpProcess"/>
    <dgm:cxn modelId="{C3204B2A-D9EE-439E-BA61-A2C860BFF519}" type="presParOf" srcId="{EB3CB291-E23A-4667-A32E-A640A76557A1}" destId="{780BC64D-2F67-498A-99F6-7EB28080D705}" srcOrd="1" destOrd="0" presId="urn:microsoft.com/office/officeart/2009/3/layout/StepUpProcess"/>
    <dgm:cxn modelId="{49AEC91A-7C1D-4222-94BA-4D738F2D6C79}" type="presParOf" srcId="{780BC64D-2F67-498A-99F6-7EB28080D705}" destId="{68E230FA-2656-4C78-B827-58AFD214F445}" srcOrd="0" destOrd="0" presId="urn:microsoft.com/office/officeart/2009/3/layout/StepUpProcess"/>
    <dgm:cxn modelId="{B3ADA2AF-BE62-4C22-84A1-F4C5043918A4}" type="presParOf" srcId="{EB3CB291-E23A-4667-A32E-A640A76557A1}" destId="{B07824BD-C1CB-4098-8E38-D3E1F721DF31}" srcOrd="2" destOrd="0" presId="urn:microsoft.com/office/officeart/2009/3/layout/StepUpProcess"/>
    <dgm:cxn modelId="{D55AC698-F4A8-404D-94F4-78DB0A0637AF}" type="presParOf" srcId="{B07824BD-C1CB-4098-8E38-D3E1F721DF31}" destId="{85769F8C-5820-4CB5-B01D-69A648973D8F}" srcOrd="0" destOrd="0" presId="urn:microsoft.com/office/officeart/2009/3/layout/StepUpProcess"/>
    <dgm:cxn modelId="{6DF3D3A6-F203-4587-9E47-85B7CF8CB3D6}" type="presParOf" srcId="{B07824BD-C1CB-4098-8E38-D3E1F721DF31}" destId="{18F7A15A-3ED1-4A32-B700-36B8D6BBE441}" srcOrd="1" destOrd="0" presId="urn:microsoft.com/office/officeart/2009/3/layout/StepUpProcess"/>
    <dgm:cxn modelId="{B0900791-DD10-486B-8501-E09AD6094101}" type="presParOf" srcId="{B07824BD-C1CB-4098-8E38-D3E1F721DF31}" destId="{F6F2BEFC-1674-4E8D-98FF-DE4432BB887C}" srcOrd="2" destOrd="0" presId="urn:microsoft.com/office/officeart/2009/3/layout/StepUpProcess"/>
    <dgm:cxn modelId="{3EE6A66E-230B-46C6-B833-F1FB7D9677BB}" type="presParOf" srcId="{EB3CB291-E23A-4667-A32E-A640A76557A1}" destId="{E26373E0-D095-405B-9F4A-CC7FBB5BEBD2}" srcOrd="3" destOrd="0" presId="urn:microsoft.com/office/officeart/2009/3/layout/StepUpProcess"/>
    <dgm:cxn modelId="{3C46AB4C-8FD6-4F18-89B0-206793A671D9}" type="presParOf" srcId="{E26373E0-D095-405B-9F4A-CC7FBB5BEBD2}" destId="{8B10941C-73F0-477C-9F3D-EB0A4525ACBE}" srcOrd="0" destOrd="0" presId="urn:microsoft.com/office/officeart/2009/3/layout/StepUpProcess"/>
    <dgm:cxn modelId="{BD02CC66-E7B8-4247-B83C-1E49E3A3190F}" type="presParOf" srcId="{EB3CB291-E23A-4667-A32E-A640A76557A1}" destId="{DF2F85E9-6BAE-40EA-8F18-DAFCA3EFFB69}" srcOrd="4" destOrd="0" presId="urn:microsoft.com/office/officeart/2009/3/layout/StepUpProcess"/>
    <dgm:cxn modelId="{73FD8DEB-3FA4-428D-8D3F-4FFB6F588D0C}" type="presParOf" srcId="{DF2F85E9-6BAE-40EA-8F18-DAFCA3EFFB69}" destId="{A5E67CF4-39ED-4CC8-A27F-E45EA5D3AC44}" srcOrd="0" destOrd="0" presId="urn:microsoft.com/office/officeart/2009/3/layout/StepUpProcess"/>
    <dgm:cxn modelId="{1D96201E-2684-4A2C-ABB0-E762F06034DB}" type="presParOf" srcId="{DF2F85E9-6BAE-40EA-8F18-DAFCA3EFFB69}" destId="{F0124EB5-2136-46F3-B2F4-41A5196C24A0}" srcOrd="1" destOrd="0" presId="urn:microsoft.com/office/officeart/2009/3/layout/StepUpProcess"/>
    <dgm:cxn modelId="{24606857-F5A8-4647-9106-43600BEA9834}" type="presParOf" srcId="{DF2F85E9-6BAE-40EA-8F18-DAFCA3EFFB69}" destId="{D5E82CFA-3F05-41CB-A66C-3A904CCE06CE}" srcOrd="2" destOrd="0" presId="urn:microsoft.com/office/officeart/2009/3/layout/StepUpProcess"/>
    <dgm:cxn modelId="{07D8BB63-7C45-4577-8989-CC9573B5B902}" type="presParOf" srcId="{EB3CB291-E23A-4667-A32E-A640A76557A1}" destId="{F5574CB1-AC1C-4773-A4A7-C4CE14EF6374}" srcOrd="5" destOrd="0" presId="urn:microsoft.com/office/officeart/2009/3/layout/StepUpProcess"/>
    <dgm:cxn modelId="{C4CA2C05-C5A2-47D3-932D-7D1B0EE24BEE}" type="presParOf" srcId="{F5574CB1-AC1C-4773-A4A7-C4CE14EF6374}" destId="{14FCF07D-F999-4928-B62C-1135C3080FD1}" srcOrd="0" destOrd="0" presId="urn:microsoft.com/office/officeart/2009/3/layout/StepUpProcess"/>
    <dgm:cxn modelId="{7F15FDE7-0796-409E-8E14-33BDA45130DC}" type="presParOf" srcId="{EB3CB291-E23A-4667-A32E-A640A76557A1}" destId="{2489F161-D1CF-4A3D-8E95-6382395DC25B}" srcOrd="6" destOrd="0" presId="urn:microsoft.com/office/officeart/2009/3/layout/StepUpProcess"/>
    <dgm:cxn modelId="{A311EB17-7B3B-4E73-8877-7EDCECD2CCA9}" type="presParOf" srcId="{2489F161-D1CF-4A3D-8E95-6382395DC25B}" destId="{06EAFCDC-2041-4C37-BE64-7627BAA16382}" srcOrd="0" destOrd="0" presId="urn:microsoft.com/office/officeart/2009/3/layout/StepUpProcess"/>
    <dgm:cxn modelId="{F054D3EE-12ED-41DF-BC28-75AFF24A2011}" type="presParOf" srcId="{2489F161-D1CF-4A3D-8E95-6382395DC25B}" destId="{AFC6068B-131B-444D-AF53-A5A2A6DC9AE7}" srcOrd="1" destOrd="0" presId="urn:microsoft.com/office/officeart/2009/3/layout/StepUpProcess"/>
    <dgm:cxn modelId="{B3F265FC-C9A3-4AB3-9CED-F7D5EE371186}" type="presParOf" srcId="{2489F161-D1CF-4A3D-8E95-6382395DC25B}" destId="{F62C0D9F-BF11-4D63-A28B-80FA21343A28}" srcOrd="2" destOrd="0" presId="urn:microsoft.com/office/officeart/2009/3/layout/StepUpProcess"/>
    <dgm:cxn modelId="{41FBC4D4-7CE4-4553-BFA6-B9C39AFCA8EF}" type="presParOf" srcId="{EB3CB291-E23A-4667-A32E-A640A76557A1}" destId="{F5EC4F6A-2B4F-420C-9BEA-A14EFB832731}" srcOrd="7" destOrd="0" presId="urn:microsoft.com/office/officeart/2009/3/layout/StepUpProcess"/>
    <dgm:cxn modelId="{604F1BFC-D1C1-4B05-9E80-FEB729EF06F6}" type="presParOf" srcId="{F5EC4F6A-2B4F-420C-9BEA-A14EFB832731}" destId="{41DC2B0B-BD37-48C1-BB85-7F75AC60BB5F}" srcOrd="0" destOrd="0" presId="urn:microsoft.com/office/officeart/2009/3/layout/StepUpProcess"/>
    <dgm:cxn modelId="{C8CE4F5C-2D1E-4F23-B70E-3CA4AB9E86D1}" type="presParOf" srcId="{EB3CB291-E23A-4667-A32E-A640A76557A1}" destId="{D2C6C114-9E17-4E64-9FCF-9C4365FE25B7}" srcOrd="8" destOrd="0" presId="urn:microsoft.com/office/officeart/2009/3/layout/StepUpProcess"/>
    <dgm:cxn modelId="{28DAD026-A7ED-4EA6-BA50-86753202B1A1}" type="presParOf" srcId="{D2C6C114-9E17-4E64-9FCF-9C4365FE25B7}" destId="{BA06DEFD-3E20-41CA-8CC7-585BE7A02A00}" srcOrd="0" destOrd="0" presId="urn:microsoft.com/office/officeart/2009/3/layout/StepUpProcess"/>
    <dgm:cxn modelId="{1A762ABB-221E-44D3-9B21-B2EC055FC66D}" type="presParOf" srcId="{D2C6C114-9E17-4E64-9FCF-9C4365FE25B7}" destId="{D81336A4-814F-45EF-B582-2466B0D2E2A7}"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1F518-1190-4883-914B-1FB66E6D3A63}">
      <dsp:nvSpPr>
        <dsp:cNvPr id="0" name=""/>
        <dsp:cNvSpPr/>
      </dsp:nvSpPr>
      <dsp:spPr>
        <a:xfrm rot="5400000">
          <a:off x="345295" y="1888281"/>
          <a:ext cx="1038577" cy="1728170"/>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B372F1-8EF3-4532-ACC6-E65E1D63ACA2}">
      <dsp:nvSpPr>
        <dsp:cNvPr id="0" name=""/>
        <dsp:cNvSpPr/>
      </dsp:nvSpPr>
      <dsp:spPr>
        <a:xfrm>
          <a:off x="171931" y="2404631"/>
          <a:ext cx="1560201" cy="1367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Arrive on time</a:t>
          </a:r>
        </a:p>
      </dsp:txBody>
      <dsp:txXfrm>
        <a:off x="171931" y="2404631"/>
        <a:ext cx="1560201" cy="1367608"/>
      </dsp:txXfrm>
    </dsp:sp>
    <dsp:sp modelId="{B746139E-4627-4CCC-9299-5653D77ED24D}">
      <dsp:nvSpPr>
        <dsp:cNvPr id="0" name=""/>
        <dsp:cNvSpPr/>
      </dsp:nvSpPr>
      <dsp:spPr>
        <a:xfrm>
          <a:off x="1437755" y="1761051"/>
          <a:ext cx="294377" cy="294377"/>
        </a:xfrm>
        <a:prstGeom prst="triangle">
          <a:avLst>
            <a:gd name="adj" fmla="val 10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769F8C-5820-4CB5-B01D-69A648973D8F}">
      <dsp:nvSpPr>
        <dsp:cNvPr id="0" name=""/>
        <dsp:cNvSpPr/>
      </dsp:nvSpPr>
      <dsp:spPr>
        <a:xfrm rot="5400000">
          <a:off x="2255287" y="1415651"/>
          <a:ext cx="1038577" cy="1728170"/>
        </a:xfrm>
        <a:prstGeom prst="corner">
          <a:avLst>
            <a:gd name="adj1" fmla="val 16120"/>
            <a:gd name="adj2" fmla="val 161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F7A15A-3ED1-4A32-B700-36B8D6BBE441}">
      <dsp:nvSpPr>
        <dsp:cNvPr id="0" name=""/>
        <dsp:cNvSpPr/>
      </dsp:nvSpPr>
      <dsp:spPr>
        <a:xfrm>
          <a:off x="2081923" y="1932002"/>
          <a:ext cx="1560201" cy="1367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Have</a:t>
          </a:r>
          <a:r>
            <a:rPr lang="en-US" sz="2000" kern="1200" baseline="0" dirty="0"/>
            <a:t> everything they need</a:t>
          </a:r>
          <a:endParaRPr lang="en-US" sz="2000" kern="1200" dirty="0"/>
        </a:p>
      </dsp:txBody>
      <dsp:txXfrm>
        <a:off x="2081923" y="1932002"/>
        <a:ext cx="1560201" cy="1367608"/>
      </dsp:txXfrm>
    </dsp:sp>
    <dsp:sp modelId="{F6F2BEFC-1674-4E8D-98FF-DE4432BB887C}">
      <dsp:nvSpPr>
        <dsp:cNvPr id="0" name=""/>
        <dsp:cNvSpPr/>
      </dsp:nvSpPr>
      <dsp:spPr>
        <a:xfrm>
          <a:off x="3347747" y="1288421"/>
          <a:ext cx="294377" cy="294377"/>
        </a:xfrm>
        <a:prstGeom prst="triangle">
          <a:avLst>
            <a:gd name="adj" fmla="val 10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E67CF4-39ED-4CC8-A27F-E45EA5D3AC44}">
      <dsp:nvSpPr>
        <dsp:cNvPr id="0" name=""/>
        <dsp:cNvSpPr/>
      </dsp:nvSpPr>
      <dsp:spPr>
        <a:xfrm rot="5400000">
          <a:off x="4165279" y="943022"/>
          <a:ext cx="1038577" cy="1728170"/>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124EB5-2136-46F3-B2F4-41A5196C24A0}">
      <dsp:nvSpPr>
        <dsp:cNvPr id="0" name=""/>
        <dsp:cNvSpPr/>
      </dsp:nvSpPr>
      <dsp:spPr>
        <a:xfrm>
          <a:off x="3991914" y="1459372"/>
          <a:ext cx="1560201" cy="1367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Say</a:t>
          </a:r>
          <a:r>
            <a:rPr lang="en-US" sz="2000" kern="1200" baseline="0" dirty="0"/>
            <a:t> goodbye</a:t>
          </a:r>
          <a:endParaRPr lang="en-US" sz="2000" kern="1200" dirty="0"/>
        </a:p>
      </dsp:txBody>
      <dsp:txXfrm>
        <a:off x="3991914" y="1459372"/>
        <a:ext cx="1560201" cy="1367608"/>
      </dsp:txXfrm>
    </dsp:sp>
    <dsp:sp modelId="{D5E82CFA-3F05-41CB-A66C-3A904CCE06CE}">
      <dsp:nvSpPr>
        <dsp:cNvPr id="0" name=""/>
        <dsp:cNvSpPr/>
      </dsp:nvSpPr>
      <dsp:spPr>
        <a:xfrm>
          <a:off x="5257739" y="815792"/>
          <a:ext cx="294377" cy="294377"/>
        </a:xfrm>
        <a:prstGeom prst="triangle">
          <a:avLst>
            <a:gd name="adj" fmla="val 100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EAFCDC-2041-4C37-BE64-7627BAA16382}">
      <dsp:nvSpPr>
        <dsp:cNvPr id="0" name=""/>
        <dsp:cNvSpPr/>
      </dsp:nvSpPr>
      <dsp:spPr>
        <a:xfrm rot="5400000">
          <a:off x="6075271" y="470392"/>
          <a:ext cx="1038577" cy="1728170"/>
        </a:xfrm>
        <a:prstGeom prst="corner">
          <a:avLst>
            <a:gd name="adj1" fmla="val 16120"/>
            <a:gd name="adj2" fmla="val 1611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C6068B-131B-444D-AF53-A5A2A6DC9AE7}">
      <dsp:nvSpPr>
        <dsp:cNvPr id="0" name=""/>
        <dsp:cNvSpPr/>
      </dsp:nvSpPr>
      <dsp:spPr>
        <a:xfrm>
          <a:off x="5901906" y="986743"/>
          <a:ext cx="1560201" cy="1367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Learn</a:t>
          </a:r>
          <a:r>
            <a:rPr lang="en-US" sz="2000" kern="1200" baseline="0" dirty="0"/>
            <a:t> through play</a:t>
          </a:r>
          <a:endParaRPr lang="en-US" sz="2000" kern="1200" dirty="0"/>
        </a:p>
      </dsp:txBody>
      <dsp:txXfrm>
        <a:off x="5901906" y="986743"/>
        <a:ext cx="1560201" cy="1367608"/>
      </dsp:txXfrm>
    </dsp:sp>
    <dsp:sp modelId="{F62C0D9F-BF11-4D63-A28B-80FA21343A28}">
      <dsp:nvSpPr>
        <dsp:cNvPr id="0" name=""/>
        <dsp:cNvSpPr/>
      </dsp:nvSpPr>
      <dsp:spPr>
        <a:xfrm>
          <a:off x="7167730" y="343163"/>
          <a:ext cx="294377" cy="294377"/>
        </a:xfrm>
        <a:prstGeom prst="triangle">
          <a:avLst>
            <a:gd name="adj" fmla="val 10000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06DEFD-3E20-41CA-8CC7-585BE7A02A00}">
      <dsp:nvSpPr>
        <dsp:cNvPr id="0" name=""/>
        <dsp:cNvSpPr/>
      </dsp:nvSpPr>
      <dsp:spPr>
        <a:xfrm rot="5400000">
          <a:off x="7985263" y="-2236"/>
          <a:ext cx="1038577" cy="1728170"/>
        </a:xfrm>
        <a:prstGeom prst="corner">
          <a:avLst>
            <a:gd name="adj1" fmla="val 16120"/>
            <a:gd name="adj2" fmla="val 1611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1336A4-814F-45EF-B582-2466B0D2E2A7}">
      <dsp:nvSpPr>
        <dsp:cNvPr id="0" name=""/>
        <dsp:cNvSpPr/>
      </dsp:nvSpPr>
      <dsp:spPr>
        <a:xfrm>
          <a:off x="7811898" y="514114"/>
          <a:ext cx="1560201" cy="1367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Encourage</a:t>
          </a:r>
          <a:r>
            <a:rPr lang="en-US" sz="2000" kern="1200" baseline="0" dirty="0"/>
            <a:t> creative thinking and  value effort</a:t>
          </a:r>
          <a:endParaRPr lang="en-US" sz="2000" kern="1200" dirty="0"/>
        </a:p>
      </dsp:txBody>
      <dsp:txXfrm>
        <a:off x="7811898" y="514114"/>
        <a:ext cx="1560201" cy="1367608"/>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pPr/>
              <a:t>9/9/2025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p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pPr/>
              <a:t>9/9/2025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p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pPr/>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2</a:t>
            </a:fld>
            <a:endParaRPr lang="en-GB"/>
          </a:p>
        </p:txBody>
      </p:sp>
    </p:spTree>
    <p:extLst>
      <p:ext uri="{BB962C8B-B14F-4D97-AF65-F5344CB8AC3E}">
        <p14:creationId xmlns:p14="http://schemas.microsoft.com/office/powerpoint/2010/main" val="1543871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3</a:t>
            </a:fld>
            <a:endParaRPr lang="en-GB"/>
          </a:p>
        </p:txBody>
      </p:sp>
    </p:spTree>
    <p:extLst>
      <p:ext uri="{BB962C8B-B14F-4D97-AF65-F5344CB8AC3E}">
        <p14:creationId xmlns:p14="http://schemas.microsoft.com/office/powerpoint/2010/main" val="3851288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4</a:t>
            </a:fld>
            <a:endParaRPr lang="en-GB"/>
          </a:p>
        </p:txBody>
      </p:sp>
    </p:spTree>
    <p:extLst>
      <p:ext uri="{BB962C8B-B14F-4D97-AF65-F5344CB8AC3E}">
        <p14:creationId xmlns:p14="http://schemas.microsoft.com/office/powerpoint/2010/main" val="33880507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5</a:t>
            </a:fld>
            <a:endParaRPr lang="en-GB"/>
          </a:p>
        </p:txBody>
      </p:sp>
    </p:spTree>
    <p:extLst>
      <p:ext uri="{BB962C8B-B14F-4D97-AF65-F5344CB8AC3E}">
        <p14:creationId xmlns:p14="http://schemas.microsoft.com/office/powerpoint/2010/main" val="3099070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6</a:t>
            </a:fld>
            <a:endParaRPr lang="en-GB"/>
          </a:p>
        </p:txBody>
      </p:sp>
    </p:spTree>
    <p:extLst>
      <p:ext uri="{BB962C8B-B14F-4D97-AF65-F5344CB8AC3E}">
        <p14:creationId xmlns:p14="http://schemas.microsoft.com/office/powerpoint/2010/main" val="1106915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7</a:t>
            </a:fld>
            <a:endParaRPr lang="en-GB"/>
          </a:p>
        </p:txBody>
      </p:sp>
    </p:spTree>
    <p:extLst>
      <p:ext uri="{BB962C8B-B14F-4D97-AF65-F5344CB8AC3E}">
        <p14:creationId xmlns:p14="http://schemas.microsoft.com/office/powerpoint/2010/main" val="8750579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8</a:t>
            </a:fld>
            <a:endParaRPr lang="en-GB"/>
          </a:p>
        </p:txBody>
      </p:sp>
    </p:spTree>
    <p:extLst>
      <p:ext uri="{BB962C8B-B14F-4D97-AF65-F5344CB8AC3E}">
        <p14:creationId xmlns:p14="http://schemas.microsoft.com/office/powerpoint/2010/main" val="4051037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9</a:t>
            </a:fld>
            <a:endParaRPr lang="en-GB"/>
          </a:p>
        </p:txBody>
      </p:sp>
    </p:spTree>
    <p:extLst>
      <p:ext uri="{BB962C8B-B14F-4D97-AF65-F5344CB8AC3E}">
        <p14:creationId xmlns:p14="http://schemas.microsoft.com/office/powerpoint/2010/main" val="1058406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10</a:t>
            </a:fld>
            <a:endParaRPr lang="en-GB"/>
          </a:p>
        </p:txBody>
      </p:sp>
    </p:spTree>
    <p:extLst>
      <p:ext uri="{BB962C8B-B14F-4D97-AF65-F5344CB8AC3E}">
        <p14:creationId xmlns:p14="http://schemas.microsoft.com/office/powerpoint/2010/main" val="14066189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11</a:t>
            </a:fld>
            <a:endParaRPr lang="en-GB"/>
          </a:p>
        </p:txBody>
      </p:sp>
    </p:spTree>
    <p:extLst>
      <p:ext uri="{BB962C8B-B14F-4D97-AF65-F5344CB8AC3E}">
        <p14:creationId xmlns:p14="http://schemas.microsoft.com/office/powerpoint/2010/main" val="32184434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12</a:t>
            </a:fld>
            <a:endParaRPr lang="en-GB"/>
          </a:p>
        </p:txBody>
      </p:sp>
    </p:spTree>
    <p:extLst>
      <p:ext uri="{BB962C8B-B14F-4D97-AF65-F5344CB8AC3E}">
        <p14:creationId xmlns:p14="http://schemas.microsoft.com/office/powerpoint/2010/main" val="1272224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13</a:t>
            </a:fld>
            <a:endParaRPr lang="en-GB"/>
          </a:p>
        </p:txBody>
      </p:sp>
    </p:spTree>
    <p:extLst>
      <p:ext uri="{BB962C8B-B14F-4D97-AF65-F5344CB8AC3E}">
        <p14:creationId xmlns:p14="http://schemas.microsoft.com/office/powerpoint/2010/main" val="41079762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14</a:t>
            </a:fld>
            <a:endParaRPr lang="en-GB"/>
          </a:p>
        </p:txBody>
      </p:sp>
    </p:spTree>
    <p:extLst>
      <p:ext uri="{BB962C8B-B14F-4D97-AF65-F5344CB8AC3E}">
        <p14:creationId xmlns:p14="http://schemas.microsoft.com/office/powerpoint/2010/main" val="5127973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15</a:t>
            </a:fld>
            <a:endParaRPr lang="en-GB"/>
          </a:p>
        </p:txBody>
      </p:sp>
    </p:spTree>
    <p:extLst>
      <p:ext uri="{BB962C8B-B14F-4D97-AF65-F5344CB8AC3E}">
        <p14:creationId xmlns:p14="http://schemas.microsoft.com/office/powerpoint/2010/main" val="7067962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16</a:t>
            </a:fld>
            <a:endParaRPr lang="en-GB"/>
          </a:p>
        </p:txBody>
      </p:sp>
    </p:spTree>
    <p:extLst>
      <p:ext uri="{BB962C8B-B14F-4D97-AF65-F5344CB8AC3E}">
        <p14:creationId xmlns:p14="http://schemas.microsoft.com/office/powerpoint/2010/main" val="31436065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17</a:t>
            </a:fld>
            <a:endParaRPr lang="en-GB"/>
          </a:p>
        </p:txBody>
      </p:sp>
    </p:spTree>
    <p:extLst>
      <p:ext uri="{BB962C8B-B14F-4D97-AF65-F5344CB8AC3E}">
        <p14:creationId xmlns:p14="http://schemas.microsoft.com/office/powerpoint/2010/main" val="1917778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18</a:t>
            </a:fld>
            <a:endParaRPr lang="en-GB"/>
          </a:p>
        </p:txBody>
      </p:sp>
    </p:spTree>
    <p:extLst>
      <p:ext uri="{BB962C8B-B14F-4D97-AF65-F5344CB8AC3E}">
        <p14:creationId xmlns:p14="http://schemas.microsoft.com/office/powerpoint/2010/main" val="1242845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19</a:t>
            </a:fld>
            <a:endParaRPr lang="en-GB"/>
          </a:p>
        </p:txBody>
      </p:sp>
    </p:spTree>
    <p:extLst>
      <p:ext uri="{BB962C8B-B14F-4D97-AF65-F5344CB8AC3E}">
        <p14:creationId xmlns:p14="http://schemas.microsoft.com/office/powerpoint/2010/main" val="7554111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20</a:t>
            </a:fld>
            <a:endParaRPr lang="en-GB"/>
          </a:p>
        </p:txBody>
      </p:sp>
    </p:spTree>
    <p:extLst>
      <p:ext uri="{BB962C8B-B14F-4D97-AF65-F5344CB8AC3E}">
        <p14:creationId xmlns:p14="http://schemas.microsoft.com/office/powerpoint/2010/main" val="20025806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21</a:t>
            </a:fld>
            <a:endParaRPr lang="en-GB"/>
          </a:p>
        </p:txBody>
      </p:sp>
    </p:spTree>
    <p:extLst>
      <p:ext uri="{BB962C8B-B14F-4D97-AF65-F5344CB8AC3E}">
        <p14:creationId xmlns:p14="http://schemas.microsoft.com/office/powerpoint/2010/main" val="811886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22</a:t>
            </a:fld>
            <a:endParaRPr lang="en-GB"/>
          </a:p>
        </p:txBody>
      </p:sp>
    </p:spTree>
    <p:extLst>
      <p:ext uri="{BB962C8B-B14F-4D97-AF65-F5344CB8AC3E}">
        <p14:creationId xmlns:p14="http://schemas.microsoft.com/office/powerpoint/2010/main" val="31835714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23</a:t>
            </a:fld>
            <a:endParaRPr lang="en-GB"/>
          </a:p>
        </p:txBody>
      </p:sp>
    </p:spTree>
    <p:extLst>
      <p:ext uri="{BB962C8B-B14F-4D97-AF65-F5344CB8AC3E}">
        <p14:creationId xmlns:p14="http://schemas.microsoft.com/office/powerpoint/2010/main" val="17004680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24</a:t>
            </a:fld>
            <a:endParaRPr lang="en-GB"/>
          </a:p>
        </p:txBody>
      </p:sp>
    </p:spTree>
    <p:extLst>
      <p:ext uri="{BB962C8B-B14F-4D97-AF65-F5344CB8AC3E}">
        <p14:creationId xmlns:p14="http://schemas.microsoft.com/office/powerpoint/2010/main" val="40172017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5E2820-AFE1-45FA-949E-17BDB534E1DC}" type="slidenum">
              <a:rPr lang="en-GB" smtClean="0"/>
              <a:pPr/>
              <a:t>25</a:t>
            </a:fld>
            <a:endParaRPr lang="en-GB"/>
          </a:p>
        </p:txBody>
      </p:sp>
    </p:spTree>
    <p:extLst>
      <p:ext uri="{BB962C8B-B14F-4D97-AF65-F5344CB8AC3E}">
        <p14:creationId xmlns:p14="http://schemas.microsoft.com/office/powerpoint/2010/main" val="3418875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pPr/>
              <a:t>9/9/2025</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pPr/>
              <a:t>9/9/2025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A5034C-8BD9-4B0C-893B-33834FAB227F}" type="datetime1">
              <a:rPr lang="en-US"/>
              <a:pPr/>
              <a:t>9/9/2025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pPr/>
              <a:t>9/9/2025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pPr/>
              <a:t>9/9/2025</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pPr/>
              <a:t>9/9/2025</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pPr/>
              <a:t>9/9/2025</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85CD17-C377-4DE5-9FCA-CC7471605C58}" type="datetime1">
              <a:rPr lang="en-US"/>
              <a:pPr/>
              <a:t>9/9/2025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BE9F02-BE96-4BAE-86A5-1FA60D24CAE2}" type="datetime1">
              <a:rPr lang="en-US"/>
              <a:pPr/>
              <a:t>9/9/2025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pPr/>
              <a:t>‹#›</a:t>
            </a:fld>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pPr/>
              <a:t>9/9/2025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pPr/>
              <a:t>9/9/2025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900">
                <a:solidFill>
                  <a:schemeClr val="bg1"/>
                </a:solidFill>
              </a:defRPr>
            </a:lvl1pPr>
          </a:lstStyle>
          <a:p>
            <a:fld id="{9D3B9702-7FBF-4720-8670-571C5E7EEDDE}" type="datetime1">
              <a:rPr lang="en-US"/>
              <a:pPr/>
              <a:t>9/9/2025</a:t>
            </a:fld>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900">
                <a:solidFill>
                  <a:schemeClr val="bg1"/>
                </a:solidFill>
              </a:defRPr>
            </a:lvl1pPr>
          </a:lstStyle>
          <a:p>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050" b="1">
                <a:solidFill>
                  <a:schemeClr val="accent2"/>
                </a:solidFill>
              </a:defRPr>
            </a:lvl1pPr>
          </a:lstStyle>
          <a:p>
            <a:fld id="{8FDBFFB2-86D9-4B8F-A59A-553A60B94BBE}" type="slidenum">
              <a:rPr/>
              <a:pPr/>
              <a:t>‹#›</a:t>
            </a:fld>
            <a:endParaRPr/>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hyperlink" Target="Early%20Learning%20Goals.pdf"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shorturl.at/NmSmh"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hyperlink" Target="https://startingreception.co.uk/wp-content/uploads/2025/03/Starting-Reception.pdf"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solidFill>
                  <a:schemeClr val="tx2"/>
                </a:solidFill>
              </a:rPr>
              <a:t>Reception Induction Evening</a:t>
            </a:r>
          </a:p>
        </p:txBody>
      </p:sp>
      <p:sp>
        <p:nvSpPr>
          <p:cNvPr id="3" name="Subtitle 2"/>
          <p:cNvSpPr>
            <a:spLocks noGrp="1"/>
          </p:cNvSpPr>
          <p:nvPr>
            <p:ph type="subTitle" idx="1"/>
          </p:nvPr>
        </p:nvSpPr>
        <p:spPr/>
        <p:txBody>
          <a:bodyPr/>
          <a:lstStyle/>
          <a:p>
            <a:r>
              <a:rPr lang="en-US" dirty="0"/>
              <a:t>September 2025</a:t>
            </a:r>
          </a:p>
        </p:txBody>
      </p:sp>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1200416"/>
          </a:xfrm>
        </p:spPr>
        <p:txBody>
          <a:bodyPr anchor="t"/>
          <a:lstStyle/>
          <a:p>
            <a:r>
              <a:rPr lang="en-GB" dirty="0">
                <a:solidFill>
                  <a:schemeClr val="tx2"/>
                </a:solidFill>
              </a:rPr>
              <a:t>Welcome to Reception</a:t>
            </a:r>
          </a:p>
        </p:txBody>
      </p:sp>
      <p:pic>
        <p:nvPicPr>
          <p:cNvPr id="4" name="Picture 3">
            <a:extLst>
              <a:ext uri="{FF2B5EF4-FFF2-40B4-BE49-F238E27FC236}">
                <a16:creationId xmlns:a16="http://schemas.microsoft.com/office/drawing/2014/main" id="{1AC9869A-EF48-412D-BA3C-A078C699C10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635" t="17073" r="16758" b="12683"/>
          <a:stretch/>
        </p:blipFill>
        <p:spPr>
          <a:xfrm>
            <a:off x="2431109" y="1092820"/>
            <a:ext cx="2375210" cy="3443256"/>
          </a:xfrm>
          <a:prstGeom prst="rect">
            <a:avLst/>
          </a:prstGeom>
        </p:spPr>
      </p:pic>
      <p:pic>
        <p:nvPicPr>
          <p:cNvPr id="5" name="Picture 4">
            <a:extLst>
              <a:ext uri="{FF2B5EF4-FFF2-40B4-BE49-F238E27FC236}">
                <a16:creationId xmlns:a16="http://schemas.microsoft.com/office/drawing/2014/main" id="{3DE21B27-DB32-4E6A-8862-0C45E5B497D9}"/>
              </a:ext>
            </a:extLst>
          </p:cNvPr>
          <p:cNvPicPr>
            <a:picLocks noChangeAspect="1"/>
          </p:cNvPicPr>
          <p:nvPr/>
        </p:nvPicPr>
        <p:blipFill rotWithShape="1">
          <a:blip r:embed="rId4"/>
          <a:srcRect r="11983"/>
          <a:stretch/>
        </p:blipFill>
        <p:spPr>
          <a:xfrm>
            <a:off x="6601522" y="1092820"/>
            <a:ext cx="2375210" cy="3436890"/>
          </a:xfrm>
          <a:prstGeom prst="rect">
            <a:avLst/>
          </a:prstGeom>
        </p:spPr>
      </p:pic>
      <p:sp>
        <p:nvSpPr>
          <p:cNvPr id="7" name="TextBox 6">
            <a:extLst>
              <a:ext uri="{FF2B5EF4-FFF2-40B4-BE49-F238E27FC236}">
                <a16:creationId xmlns:a16="http://schemas.microsoft.com/office/drawing/2014/main" id="{C1C0B37F-61A6-4866-B12C-3109DFE1E595}"/>
              </a:ext>
            </a:extLst>
          </p:cNvPr>
          <p:cNvSpPr txBox="1"/>
          <p:nvPr/>
        </p:nvSpPr>
        <p:spPr>
          <a:xfrm>
            <a:off x="1683977" y="4536076"/>
            <a:ext cx="3869473" cy="1107996"/>
          </a:xfrm>
          <a:prstGeom prst="rect">
            <a:avLst/>
          </a:prstGeom>
          <a:noFill/>
        </p:spPr>
        <p:txBody>
          <a:bodyPr wrap="square" rtlCol="0">
            <a:spAutoFit/>
          </a:bodyPr>
          <a:lstStyle/>
          <a:p>
            <a:pPr algn="ctr"/>
            <a:r>
              <a:rPr lang="en-GB" sz="2400" b="1" dirty="0">
                <a:solidFill>
                  <a:schemeClr val="tx2"/>
                </a:solidFill>
                <a:latin typeface="Calibri" panose="020F0502020204030204" pitchFamily="34" charset="0"/>
                <a:cs typeface="Calibri" panose="020F0502020204030204" pitchFamily="34" charset="0"/>
              </a:rPr>
              <a:t>Mr Boxall</a:t>
            </a:r>
          </a:p>
          <a:p>
            <a:pPr algn="ctr"/>
            <a:r>
              <a:rPr lang="en-GB" sz="2400" b="1" dirty="0">
                <a:solidFill>
                  <a:schemeClr val="tx2"/>
                </a:solidFill>
                <a:latin typeface="Calibri" panose="020F0502020204030204" pitchFamily="34" charset="0"/>
                <a:cs typeface="Calibri" panose="020F0502020204030204" pitchFamily="34" charset="0"/>
              </a:rPr>
              <a:t>Class Teacher / Key Person</a:t>
            </a:r>
          </a:p>
          <a:p>
            <a:endParaRPr lang="en-GB" b="1"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38BF7D1E-C202-4ABD-9EB4-74691DF53CC4}"/>
              </a:ext>
            </a:extLst>
          </p:cNvPr>
          <p:cNvSpPr txBox="1"/>
          <p:nvPr/>
        </p:nvSpPr>
        <p:spPr>
          <a:xfrm>
            <a:off x="5854390" y="4536076"/>
            <a:ext cx="3869473" cy="1107996"/>
          </a:xfrm>
          <a:prstGeom prst="rect">
            <a:avLst/>
          </a:prstGeom>
          <a:noFill/>
        </p:spPr>
        <p:txBody>
          <a:bodyPr wrap="square" rtlCol="0">
            <a:spAutoFit/>
          </a:bodyPr>
          <a:lstStyle/>
          <a:p>
            <a:pPr algn="ctr"/>
            <a:r>
              <a:rPr lang="en-GB" sz="2400" b="1" dirty="0">
                <a:solidFill>
                  <a:schemeClr val="tx2"/>
                </a:solidFill>
                <a:latin typeface="Calibri" panose="020F0502020204030204" pitchFamily="34" charset="0"/>
                <a:cs typeface="Calibri" panose="020F0502020204030204" pitchFamily="34" charset="0"/>
              </a:rPr>
              <a:t>Ms. Cox</a:t>
            </a:r>
          </a:p>
          <a:p>
            <a:pPr algn="ctr"/>
            <a:r>
              <a:rPr lang="en-GB" sz="2400" b="1" dirty="0">
                <a:solidFill>
                  <a:schemeClr val="tx2"/>
                </a:solidFill>
                <a:latin typeface="Calibri" panose="020F0502020204030204" pitchFamily="34" charset="0"/>
                <a:cs typeface="Calibri" panose="020F0502020204030204" pitchFamily="34" charset="0"/>
              </a:rPr>
              <a:t>PPA Cover Teacher</a:t>
            </a:r>
          </a:p>
          <a:p>
            <a:endParaRPr lang="en-GB"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60836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Welford’s</a:t>
            </a:r>
            <a:r>
              <a:rPr lang="en-GB" dirty="0">
                <a:solidFill>
                  <a:schemeClr val="tx2"/>
                </a:solidFill>
                <a:latin typeface="Calibri" panose="020F0502020204030204" pitchFamily="34" charset="0"/>
                <a:cs typeface="Calibri" panose="020F0502020204030204" pitchFamily="34" charset="0"/>
              </a:rPr>
              <a:t> Vision</a:t>
            </a: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1136344"/>
            <a:ext cx="11126047" cy="3541482"/>
          </a:xfrm>
          <a:prstGeom prst="rect">
            <a:avLst/>
          </a:prstGeom>
          <a:noFill/>
        </p:spPr>
        <p:txBody>
          <a:bodyPr wrap="square" rtlCol="0">
            <a:spAutoFit/>
          </a:bodyPr>
          <a:lstStyle/>
          <a:p>
            <a:pPr lvl="0" algn="ctr">
              <a:lnSpc>
                <a:spcPct val="90000"/>
              </a:lnSpc>
              <a:spcBef>
                <a:spcPts val="1000"/>
              </a:spcBef>
            </a:pPr>
            <a:r>
              <a:rPr lang="en-GB" sz="3600" i="1" dirty="0">
                <a:solidFill>
                  <a:prstClr val="black"/>
                </a:solidFill>
                <a:latin typeface="Calibri" panose="020F0502020204030204"/>
              </a:rPr>
              <a:t>Welford ‘</a:t>
            </a:r>
            <a:r>
              <a:rPr lang="en-GB" sz="3600" b="1" i="1" dirty="0">
                <a:solidFill>
                  <a:prstClr val="black"/>
                </a:solidFill>
                <a:latin typeface="Calibri" panose="020F0502020204030204"/>
              </a:rPr>
              <a:t>Cares’</a:t>
            </a:r>
          </a:p>
          <a:p>
            <a:pPr lvl="0" algn="ctr">
              <a:lnSpc>
                <a:spcPct val="90000"/>
              </a:lnSpc>
              <a:spcBef>
                <a:spcPts val="1000"/>
              </a:spcBef>
            </a:pPr>
            <a:endParaRPr lang="en-GB" sz="2800" b="1" i="1" dirty="0">
              <a:solidFill>
                <a:prstClr val="black"/>
              </a:solidFill>
              <a:latin typeface="Calibri" panose="020F0502020204030204"/>
            </a:endParaRPr>
          </a:p>
          <a:p>
            <a:pPr lvl="0" algn="ctr">
              <a:lnSpc>
                <a:spcPct val="90000"/>
              </a:lnSpc>
              <a:spcBef>
                <a:spcPts val="1000"/>
              </a:spcBef>
            </a:pPr>
            <a:r>
              <a:rPr lang="en-GB" sz="3200" b="1" i="1" dirty="0">
                <a:solidFill>
                  <a:srgbClr val="FF0000"/>
                </a:solidFill>
                <a:latin typeface="Calibri" panose="020F0502020204030204"/>
              </a:rPr>
              <a:t>Creating Achieving Respecting everyone safely </a:t>
            </a:r>
          </a:p>
          <a:p>
            <a:pPr lvl="0" algn="ctr">
              <a:lnSpc>
                <a:spcPct val="90000"/>
              </a:lnSpc>
              <a:spcBef>
                <a:spcPts val="1000"/>
              </a:spcBef>
            </a:pPr>
            <a:endParaRPr lang="en-GB" sz="3200" b="1" i="1" dirty="0">
              <a:solidFill>
                <a:srgbClr val="FF0000"/>
              </a:solidFill>
              <a:latin typeface="Calibri" panose="020F0502020204030204"/>
            </a:endParaRPr>
          </a:p>
          <a:p>
            <a:pPr lvl="0" algn="ctr">
              <a:lnSpc>
                <a:spcPct val="90000"/>
              </a:lnSpc>
              <a:spcBef>
                <a:spcPts val="1000"/>
              </a:spcBef>
            </a:pPr>
            <a:r>
              <a:rPr lang="en-GB" sz="2800" i="1" dirty="0">
                <a:solidFill>
                  <a:prstClr val="black"/>
                </a:solidFill>
                <a:latin typeface="Calibri" panose="020F0502020204030204"/>
              </a:rPr>
              <a:t>‘Our vision is to inspire a lifelong love of learning within a safe, inclusive and nurturing environment empowering self-belief, respect and resilience to support our school community to reach their full potential’</a:t>
            </a:r>
          </a:p>
        </p:txBody>
      </p:sp>
    </p:spTree>
    <p:extLst>
      <p:ext uri="{BB962C8B-B14F-4D97-AF65-F5344CB8AC3E}">
        <p14:creationId xmlns:p14="http://schemas.microsoft.com/office/powerpoint/2010/main" val="2704945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A typical day in Reception</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5515359" cy="3831818"/>
          </a:xfrm>
          <a:prstGeom prst="rect">
            <a:avLst/>
          </a:prstGeom>
          <a:noFill/>
        </p:spPr>
        <p:txBody>
          <a:bodyPr wrap="square" rtlCol="0">
            <a:spAutoFit/>
          </a:bodyPr>
          <a:lstStyle/>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8.45 	Welcome, Registration, Focused Activity</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9.00 	Whole class learning</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9.20	Adult led and Child initiated learning activities</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i="1" dirty="0">
                <a:solidFill>
                  <a:schemeClr val="tx2"/>
                </a:solidFill>
                <a:latin typeface="Calibri" panose="020F0502020204030204" pitchFamily="34" charset="0"/>
                <a:cs typeface="Calibri" panose="020F0502020204030204" pitchFamily="34" charset="0"/>
                <a:sym typeface="Roboto"/>
              </a:rPr>
              <a:t>10.00	Rolling snack in groups alongside activities</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10.30	Whole class learning</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10.50	Adult lead and Child initiated learning activities</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11.45 	Lunch (eat in the hall)</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12.15	Children play in small playground</a:t>
            </a:r>
          </a:p>
        </p:txBody>
      </p:sp>
      <p:sp>
        <p:nvSpPr>
          <p:cNvPr id="4" name="TextBox 3">
            <a:extLst>
              <a:ext uri="{FF2B5EF4-FFF2-40B4-BE49-F238E27FC236}">
                <a16:creationId xmlns:a16="http://schemas.microsoft.com/office/drawing/2014/main" id="{F19F3F38-ACA5-47E1-BCA6-B6F2F99DF036}"/>
              </a:ext>
            </a:extLst>
          </p:cNvPr>
          <p:cNvSpPr txBox="1"/>
          <p:nvPr/>
        </p:nvSpPr>
        <p:spPr>
          <a:xfrm>
            <a:off x="5903650" y="967666"/>
            <a:ext cx="5515359" cy="3083921"/>
          </a:xfrm>
          <a:prstGeom prst="rect">
            <a:avLst/>
          </a:prstGeom>
          <a:noFill/>
        </p:spPr>
        <p:txBody>
          <a:bodyPr wrap="square" rtlCol="0">
            <a:spAutoFit/>
          </a:bodyPr>
          <a:lstStyle/>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12.45 	Whole class learning</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1.10	Adult led and Child initiated learning activities</a:t>
            </a: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	</a:t>
            </a:r>
            <a:r>
              <a:rPr lang="en-GB" i="1" dirty="0">
                <a:solidFill>
                  <a:schemeClr val="tx2"/>
                </a:solidFill>
                <a:latin typeface="Calibri" panose="020F0502020204030204" pitchFamily="34" charset="0"/>
                <a:cs typeface="Calibri" panose="020F0502020204030204" pitchFamily="34" charset="0"/>
                <a:sym typeface="Roboto"/>
              </a:rPr>
              <a:t>(Including guided reading)</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2.30	Tidy up time</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2.45	Story Time / Picture News</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3.00	Get ready for home time</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3.25	Home time</a:t>
            </a:r>
          </a:p>
        </p:txBody>
      </p:sp>
    </p:spTree>
    <p:extLst>
      <p:ext uri="{BB962C8B-B14F-4D97-AF65-F5344CB8AC3E}">
        <p14:creationId xmlns:p14="http://schemas.microsoft.com/office/powerpoint/2010/main" val="1376624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PE / Outdoor Learning Routine</a:t>
            </a:r>
            <a:endParaRPr lang="en-GB" dirty="0">
              <a:solidFill>
                <a:schemeClr val="tx2"/>
              </a:solidFill>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824D955E-BC09-496E-A4B8-862818A88C5C}"/>
              </a:ext>
            </a:extLst>
          </p:cNvPr>
          <p:cNvGraphicFramePr>
            <a:graphicFrameLocks noGrp="1"/>
          </p:cNvGraphicFramePr>
          <p:nvPr>
            <p:extLst>
              <p:ext uri="{D42A27DB-BD31-4B8C-83A1-F6EECF244321}">
                <p14:modId xmlns:p14="http://schemas.microsoft.com/office/powerpoint/2010/main" val="976647483"/>
              </p:ext>
            </p:extLst>
          </p:nvPr>
        </p:nvGraphicFramePr>
        <p:xfrm>
          <a:off x="546100" y="1542626"/>
          <a:ext cx="11306810" cy="2649222"/>
        </p:xfrm>
        <a:graphic>
          <a:graphicData uri="http://schemas.openxmlformats.org/drawingml/2006/table">
            <a:tbl>
              <a:tblPr firstRow="1" bandRow="1">
                <a:tableStyleId>{B301B821-A1FF-4177-AEE7-76D212191A09}</a:tableStyleId>
              </a:tblPr>
              <a:tblGrid>
                <a:gridCol w="3983978">
                  <a:extLst>
                    <a:ext uri="{9D8B030D-6E8A-4147-A177-3AD203B41FA5}">
                      <a16:colId xmlns:a16="http://schemas.microsoft.com/office/drawing/2014/main" val="528152689"/>
                    </a:ext>
                  </a:extLst>
                </a:gridCol>
                <a:gridCol w="7322832">
                  <a:extLst>
                    <a:ext uri="{9D8B030D-6E8A-4147-A177-3AD203B41FA5}">
                      <a16:colId xmlns:a16="http://schemas.microsoft.com/office/drawing/2014/main" val="2082745102"/>
                    </a:ext>
                  </a:extLst>
                </a:gridCol>
              </a:tblGrid>
              <a:tr h="883074">
                <a:tc>
                  <a:txBody>
                    <a:bodyPr/>
                    <a:lstStyle/>
                    <a:p>
                      <a:pPr algn="l"/>
                      <a:r>
                        <a:rPr lang="en-GB" sz="2400" b="1" dirty="0">
                          <a:solidFill>
                            <a:schemeClr val="tx2"/>
                          </a:solidFill>
                        </a:rPr>
                        <a:t>Monday: PE</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algn="l"/>
                      <a:r>
                        <a:rPr lang="en-GB" sz="2400" b="1" dirty="0">
                          <a:solidFill>
                            <a:schemeClr val="tx2"/>
                          </a:solidFill>
                        </a:rPr>
                        <a:t>Come to school in PE kit.</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66207471"/>
                  </a:ext>
                </a:extLst>
              </a:tr>
              <a:tr h="883074">
                <a:tc>
                  <a:txBody>
                    <a:bodyPr/>
                    <a:lstStyle/>
                    <a:p>
                      <a:pPr algn="l"/>
                      <a:r>
                        <a:rPr lang="en-GB" sz="2400" b="1" dirty="0">
                          <a:solidFill>
                            <a:schemeClr val="tx2"/>
                          </a:solidFill>
                        </a:rPr>
                        <a:t>Wednesday: PE</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algn="l"/>
                      <a:r>
                        <a:rPr lang="en-GB" sz="2400" b="1" dirty="0">
                          <a:solidFill>
                            <a:schemeClr val="tx2"/>
                          </a:solidFill>
                        </a:rPr>
                        <a:t>Come to school in uniform and bring PE kit to change into at school.</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51612992"/>
                  </a:ext>
                </a:extLst>
              </a:tr>
              <a:tr h="883074">
                <a:tc>
                  <a:txBody>
                    <a:bodyPr/>
                    <a:lstStyle/>
                    <a:p>
                      <a:pPr algn="l"/>
                      <a:r>
                        <a:rPr lang="en-GB" sz="2400" b="1" dirty="0">
                          <a:solidFill>
                            <a:schemeClr val="tx2"/>
                          </a:solidFill>
                        </a:rPr>
                        <a:t>Friday: Outdoor Learning</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algn="l"/>
                      <a:r>
                        <a:rPr lang="en-GB" sz="2400" b="1" dirty="0">
                          <a:solidFill>
                            <a:schemeClr val="tx2"/>
                          </a:solidFill>
                        </a:rPr>
                        <a:t>Bring in Outdoor Learning Kit (wellies to stay at school) </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42671299"/>
                  </a:ext>
                </a:extLst>
              </a:tr>
            </a:tbl>
          </a:graphicData>
        </a:graphic>
      </p:graphicFrame>
    </p:spTree>
    <p:extLst>
      <p:ext uri="{BB962C8B-B14F-4D97-AF65-F5344CB8AC3E}">
        <p14:creationId xmlns:p14="http://schemas.microsoft.com/office/powerpoint/2010/main" val="4102627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Registration / Collection</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081659" cy="4829014"/>
          </a:xfrm>
          <a:prstGeom prst="rect">
            <a:avLst/>
          </a:prstGeom>
          <a:noFill/>
        </p:spPr>
        <p:txBody>
          <a:bodyPr wrap="square" rtlCol="0">
            <a:spAutoFit/>
          </a:bodyPr>
          <a:lstStyle/>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Reception doors will open at 8.45am for a prompt start to learning at 8.55am.</a:t>
            </a: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Children are met at the bottom of the reception steps by a member of the reception team</a:t>
            </a: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Children select their desired lunch by finding their name and placing it on the board (please discuss in advance)</a:t>
            </a: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Any changes to the collection arrangements are to be passed to the staff member (a note is best) as we cannot release your child to anyone else at the end of the day without this. </a:t>
            </a: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Have a hug, kiss and off they go. (We understand that initially, this separation may seem hard for both you and your child, but a confident goodbye reassures them they are safe and cared for).</a:t>
            </a: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School finishes at 3.25pm. Please wait on the playground and children will be dismissed from the veranda steps.</a:t>
            </a: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1995985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Absence</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4385816"/>
          </a:xfrm>
          <a:prstGeom prst="rect">
            <a:avLst/>
          </a:prstGeom>
          <a:noFill/>
        </p:spPr>
        <p:txBody>
          <a:bodyPr wrap="square" rtlCol="0">
            <a:spAutoFit/>
          </a:bodyPr>
          <a:lstStyle/>
          <a:p>
            <a:pPr marL="0" lvl="1">
              <a:lnSpc>
                <a:spcPct val="90000"/>
              </a:lnSpc>
              <a:buClr>
                <a:srgbClr val="1C1C1C"/>
              </a:buClr>
              <a:buSzPts val="1800"/>
            </a:pPr>
            <a:r>
              <a:rPr lang="en-GB" b="1" dirty="0">
                <a:solidFill>
                  <a:schemeClr val="tx2"/>
                </a:solidFill>
                <a:latin typeface="Calibri" panose="020F0502020204030204" pitchFamily="34" charset="0"/>
                <a:cs typeface="Calibri" panose="020F0502020204030204" pitchFamily="34" charset="0"/>
                <a:sym typeface="Roboto"/>
              </a:rPr>
              <a:t>‘Parents do not have any entitlement to take their children on holiday during term time.</a:t>
            </a: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Any application for leave must establish that there are exceptional circumstances and the Headteacher must be satisfied that the circumstances warrant the granting of leave. </a:t>
            </a: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Headteachers will determine how many school days a child may be absent from school if the leave is granted.’</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b="1" dirty="0">
                <a:solidFill>
                  <a:schemeClr val="tx2"/>
                </a:solidFill>
                <a:latin typeface="Calibri" panose="020F0502020204030204" pitchFamily="34" charset="0"/>
                <a:cs typeface="Calibri" panose="020F0502020204030204" pitchFamily="34" charset="0"/>
                <a:sym typeface="Roboto"/>
              </a:rPr>
              <a:t>Attendance Expectations</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95% expected</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Non-urgent medical appointments out of school hours </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Late – register at the school office</a:t>
            </a:r>
          </a:p>
          <a:p>
            <a:pPr marL="285750" lvl="1" indent="-285750">
              <a:lnSpc>
                <a:spcPct val="90000"/>
              </a:lnSpc>
              <a:buClr>
                <a:srgbClr val="1C1C1C"/>
              </a:buClr>
              <a:buSzPts val="1800"/>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b="1" dirty="0">
                <a:solidFill>
                  <a:schemeClr val="tx2"/>
                </a:solidFill>
                <a:latin typeface="Calibri" panose="020F0502020204030204" pitchFamily="34" charset="0"/>
                <a:cs typeface="Calibri" panose="020F0502020204030204" pitchFamily="34" charset="0"/>
                <a:sym typeface="Roboto"/>
              </a:rPr>
              <a:t>What to do if your child is sick? </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Call the school office and give a brief description of why your child is not attending school by 9.00am.</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Please read the school policy on administering medicines at school (school website).</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Sickness and diarrhoea – Your child must not return until 48hrs following the last bout.</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If your child has needed to be administered Calpol or similar before school, they are not seen as fit for school. </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2266771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School communication</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6158609"/>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If you have any questions or queries about your child you can contact me by:</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	Writing a note in your child’s reading record / tape it on the front of the book bag</a:t>
            </a: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	Leave a phone message which will be returned at the end of the school day</a:t>
            </a: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	Make an appointment through the school office</a:t>
            </a: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	</a:t>
            </a:r>
            <a:r>
              <a:rPr lang="en-GB" sz="2000" b="1" dirty="0">
                <a:solidFill>
                  <a:schemeClr val="tx2"/>
                </a:solidFill>
                <a:latin typeface="Calibri" panose="020F0502020204030204" pitchFamily="34" charset="0"/>
                <a:cs typeface="Calibri" panose="020F0502020204030204" pitchFamily="34" charset="0"/>
                <a:sym typeface="Roboto"/>
              </a:rPr>
              <a:t>Email the school office </a:t>
            </a:r>
            <a:r>
              <a:rPr lang="en-GB" sz="2000" i="1" dirty="0">
                <a:solidFill>
                  <a:schemeClr val="tx2"/>
                </a:solidFill>
                <a:latin typeface="Calibri" panose="020F0502020204030204" pitchFamily="34" charset="0"/>
                <a:cs typeface="Calibri" panose="020F0502020204030204" pitchFamily="34" charset="0"/>
                <a:sym typeface="Roboto"/>
              </a:rPr>
              <a:t>(not teacher’s email)</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Please </a:t>
            </a:r>
            <a:r>
              <a:rPr lang="en-GB" sz="2000" b="1" dirty="0">
                <a:solidFill>
                  <a:schemeClr val="tx2"/>
                </a:solidFill>
                <a:latin typeface="Calibri" panose="020F0502020204030204" pitchFamily="34" charset="0"/>
                <a:cs typeface="Calibri" panose="020F0502020204030204" pitchFamily="34" charset="0"/>
                <a:sym typeface="Roboto"/>
              </a:rPr>
              <a:t>do not </a:t>
            </a:r>
            <a:r>
              <a:rPr lang="en-GB" sz="2000" dirty="0">
                <a:solidFill>
                  <a:schemeClr val="tx2"/>
                </a:solidFill>
                <a:latin typeface="Calibri" panose="020F0502020204030204" pitchFamily="34" charset="0"/>
                <a:cs typeface="Calibri" panose="020F0502020204030204" pitchFamily="34" charset="0"/>
                <a:sym typeface="Roboto"/>
              </a:rPr>
              <a:t>use my email or Teams to contact me. Teacher emails and Teams are </a:t>
            </a:r>
            <a:r>
              <a:rPr lang="en-GB" sz="2000" b="1" dirty="0">
                <a:solidFill>
                  <a:schemeClr val="tx2"/>
                </a:solidFill>
                <a:latin typeface="Calibri" panose="020F0502020204030204" pitchFamily="34" charset="0"/>
                <a:cs typeface="Calibri" panose="020F0502020204030204" pitchFamily="34" charset="0"/>
                <a:sym typeface="Roboto"/>
              </a:rPr>
              <a:t>not</a:t>
            </a:r>
            <a:r>
              <a:rPr lang="en-GB" sz="2000" dirty="0">
                <a:solidFill>
                  <a:schemeClr val="tx2"/>
                </a:solidFill>
                <a:latin typeface="Calibri" panose="020F0502020204030204" pitchFamily="34" charset="0"/>
                <a:cs typeface="Calibri" panose="020F0502020204030204" pitchFamily="34" charset="0"/>
                <a:sym typeface="Roboto"/>
              </a:rPr>
              <a:t> intended to be used to communicate with parents as </a:t>
            </a:r>
            <a:r>
              <a:rPr lang="en-GB" sz="2000" b="1" dirty="0">
                <a:solidFill>
                  <a:schemeClr val="tx2"/>
                </a:solidFill>
                <a:latin typeface="Calibri" panose="020F0502020204030204" pitchFamily="34" charset="0"/>
                <a:cs typeface="Calibri" panose="020F0502020204030204" pitchFamily="34" charset="0"/>
                <a:sym typeface="Roboto"/>
              </a:rPr>
              <a:t>they are not regularly checked </a:t>
            </a:r>
            <a:r>
              <a:rPr lang="en-GB" sz="2000" dirty="0">
                <a:solidFill>
                  <a:schemeClr val="tx2"/>
                </a:solidFill>
                <a:latin typeface="Calibri" panose="020F0502020204030204" pitchFamily="34" charset="0"/>
                <a:cs typeface="Calibri" panose="020F0502020204030204" pitchFamily="34" charset="0"/>
                <a:sym typeface="Roboto"/>
              </a:rPr>
              <a:t>and messages might be missed. Teams should only be used when learning remotely. </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You may wish to phone or email the school office and your message will be passed on and responded to at the end of the school day. Thank you for your understanding.</a:t>
            </a: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 </a:t>
            </a: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		In return we will keep you up to date in the following ways:</a:t>
            </a:r>
          </a:p>
          <a:p>
            <a:pPr marL="2628900" lvl="6"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Weekly whole school newsletter / Reception newsletter</a:t>
            </a:r>
          </a:p>
          <a:p>
            <a:pPr marL="2628900" lvl="6"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Direct email / letter from the school office</a:t>
            </a:r>
          </a:p>
          <a:p>
            <a:pPr marL="2628900" lvl="6"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School website / social media</a:t>
            </a: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20484967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Our learning environment</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081659" cy="5286062"/>
          </a:xfrm>
          <a:prstGeom prst="rect">
            <a:avLst/>
          </a:prstGeom>
          <a:noFill/>
        </p:spPr>
        <p:txBody>
          <a:bodyPr wrap="square" rtlCol="0">
            <a:spAutoFit/>
          </a:bodyPr>
          <a:lstStyle/>
          <a:p>
            <a:pPr marL="0" lvl="1">
              <a:lnSpc>
                <a:spcPct val="90000"/>
              </a:lnSpc>
              <a:buClr>
                <a:srgbClr val="1C1C1C"/>
              </a:buClr>
              <a:buSzPts val="1800"/>
            </a:pPr>
            <a:r>
              <a:rPr lang="en-GB" b="1" dirty="0">
                <a:solidFill>
                  <a:schemeClr val="tx2"/>
                </a:solidFill>
                <a:latin typeface="Calibri" panose="020F0502020204030204" pitchFamily="34" charset="0"/>
                <a:cs typeface="Calibri" panose="020F0502020204030204" pitchFamily="34" charset="0"/>
                <a:sym typeface="Roboto"/>
              </a:rPr>
              <a:t>We come to school to learn. </a:t>
            </a:r>
            <a:r>
              <a:rPr lang="en-GB" dirty="0">
                <a:solidFill>
                  <a:schemeClr val="tx2"/>
                </a:solidFill>
                <a:latin typeface="Calibri" panose="020F0502020204030204" pitchFamily="34" charset="0"/>
                <a:cs typeface="Calibri" panose="020F0502020204030204" pitchFamily="34" charset="0"/>
                <a:sym typeface="Roboto"/>
              </a:rPr>
              <a:t>We will have fun and make friends however, </a:t>
            </a:r>
            <a:r>
              <a:rPr lang="en-GB" b="1" dirty="0">
                <a:solidFill>
                  <a:schemeClr val="tx2"/>
                </a:solidFill>
                <a:latin typeface="Calibri" panose="020F0502020204030204" pitchFamily="34" charset="0"/>
                <a:cs typeface="Calibri" panose="020F0502020204030204" pitchFamily="34" charset="0"/>
                <a:sym typeface="Roboto"/>
              </a:rPr>
              <a:t>the focus is on learning</a:t>
            </a:r>
            <a:r>
              <a:rPr lang="en-GB" dirty="0">
                <a:solidFill>
                  <a:schemeClr val="tx2"/>
                </a:solidFill>
                <a:latin typeface="Calibri" panose="020F0502020204030204" pitchFamily="34" charset="0"/>
                <a:cs typeface="Calibri" panose="020F0502020204030204" pitchFamily="34" charset="0"/>
                <a:sym typeface="Roboto"/>
              </a:rPr>
              <a:t>. Therefore when describing our learning environment we use specific vocabulary. </a:t>
            </a:r>
          </a:p>
          <a:p>
            <a:pPr marL="0" lvl="1">
              <a:lnSpc>
                <a:spcPct val="90000"/>
              </a:lnSpc>
              <a:buClr>
                <a:srgbClr val="1C1C1C"/>
              </a:buClr>
              <a:buSzPts val="1800"/>
            </a:pPr>
            <a:endParaRPr lang="en-GB" sz="500" dirty="0">
              <a:solidFill>
                <a:schemeClr val="tx2"/>
              </a:solidFill>
              <a:latin typeface="Calibri" panose="020F0502020204030204" pitchFamily="34" charset="0"/>
              <a:cs typeface="Calibri" panose="020F0502020204030204" pitchFamily="34" charset="0"/>
              <a:sym typeface="Roboto"/>
            </a:endParaRPr>
          </a:p>
          <a:p>
            <a:pPr marL="0" lvl="1" algn="ctr">
              <a:lnSpc>
                <a:spcPct val="90000"/>
              </a:lnSpc>
              <a:buClr>
                <a:srgbClr val="1C1C1C"/>
              </a:buClr>
              <a:buSzPts val="1800"/>
            </a:pPr>
            <a:r>
              <a:rPr lang="en-GB" sz="2800" b="1" i="1" dirty="0">
                <a:solidFill>
                  <a:schemeClr val="tx2"/>
                </a:solidFill>
                <a:latin typeface="Calibri" panose="020F0502020204030204" pitchFamily="34" charset="0"/>
                <a:cs typeface="Calibri" panose="020F0502020204030204" pitchFamily="34" charset="0"/>
                <a:sym typeface="Roboto"/>
              </a:rPr>
              <a:t>Engaging – Interesting – Safe</a:t>
            </a:r>
          </a:p>
          <a:p>
            <a:pPr marL="0" lvl="1">
              <a:lnSpc>
                <a:spcPct val="90000"/>
              </a:lnSpc>
              <a:buClr>
                <a:srgbClr val="1C1C1C"/>
              </a:buClr>
              <a:buSzPts val="1800"/>
            </a:pPr>
            <a:endParaRPr lang="en-GB" sz="5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Each area has a clear limit to the number of children who can be there. </a:t>
            </a:r>
            <a:r>
              <a:rPr lang="en-GB" b="1" dirty="0">
                <a:solidFill>
                  <a:schemeClr val="tx2"/>
                </a:solidFill>
                <a:latin typeface="Calibri" panose="020F0502020204030204" pitchFamily="34" charset="0"/>
                <a:cs typeface="Calibri" panose="020F0502020204030204" pitchFamily="34" charset="0"/>
                <a:sym typeface="Roboto"/>
              </a:rPr>
              <a:t>This is to ensure safety and focus for all</a:t>
            </a:r>
            <a:r>
              <a:rPr lang="en-GB" dirty="0">
                <a:solidFill>
                  <a:schemeClr val="tx2"/>
                </a:solidFill>
                <a:latin typeface="Calibri" panose="020F0502020204030204" pitchFamily="34" charset="0"/>
                <a:cs typeface="Calibri" panose="020F0502020204030204" pitchFamily="34" charset="0"/>
                <a:sym typeface="Roboto"/>
              </a:rPr>
              <a:t>.</a:t>
            </a: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Indoor learning areas:</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Classroom</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Sports Hall</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Library</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Veranda</a:t>
            </a:r>
          </a:p>
          <a:p>
            <a:pPr marL="285750" lvl="1" indent="-285750">
              <a:lnSpc>
                <a:spcPct val="90000"/>
              </a:lnSpc>
              <a:buClr>
                <a:srgbClr val="1C1C1C"/>
              </a:buClr>
              <a:buSzPts val="1800"/>
              <a:buFont typeface="Arial" panose="020B0604020202020204" pitchFamily="34" charset="0"/>
              <a:buChar char="•"/>
            </a:pPr>
            <a:endParaRPr lang="en-GB" sz="11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Outdoor learning area </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Outdoor classroom* (within the red fence)</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Forest School</a:t>
            </a:r>
          </a:p>
          <a:p>
            <a:pPr marL="285750" lvl="1" indent="-285750">
              <a:lnSpc>
                <a:spcPct val="90000"/>
              </a:lnSpc>
              <a:buClr>
                <a:srgbClr val="1C1C1C"/>
              </a:buClr>
              <a:buSzPts val="1800"/>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sym typeface="Roboto"/>
              </a:rPr>
              <a:t>School Playing Field / Monster Playground		</a:t>
            </a:r>
          </a:p>
          <a:p>
            <a:pPr marL="457200" lvl="2">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457200" lvl="2">
              <a:lnSpc>
                <a:spcPct val="90000"/>
              </a:lnSpc>
              <a:buClr>
                <a:srgbClr val="1C1C1C"/>
              </a:buClr>
              <a:buSzPts val="1800"/>
            </a:pPr>
            <a:r>
              <a:rPr lang="en-GB" dirty="0">
                <a:solidFill>
                  <a:schemeClr val="tx2"/>
                </a:solidFill>
                <a:latin typeface="Calibri" panose="020F0502020204030204" pitchFamily="34" charset="0"/>
                <a:cs typeface="Calibri" panose="020F0502020204030204" pitchFamily="34" charset="0"/>
                <a:sym typeface="Roboto"/>
              </a:rPr>
              <a:t>		</a:t>
            </a:r>
            <a:r>
              <a:rPr lang="en-GB" i="1" dirty="0">
                <a:solidFill>
                  <a:schemeClr val="tx2"/>
                </a:solidFill>
                <a:latin typeface="Calibri" panose="020F0502020204030204" pitchFamily="34" charset="0"/>
                <a:cs typeface="Calibri" panose="020F0502020204030204" pitchFamily="34" charset="0"/>
                <a:sym typeface="Roboto"/>
              </a:rPr>
              <a:t>*Our outdoor classroom is different from your garden at home. We discourage running, shouting, 		fighting or building weapons using the equipment. Outdoor learning will take place during 		various weather conditions throughout the year (where safe) therefore correct uniform must be 		provided.</a:t>
            </a:r>
          </a:p>
        </p:txBody>
      </p:sp>
    </p:spTree>
    <p:extLst>
      <p:ext uri="{BB962C8B-B14F-4D97-AF65-F5344CB8AC3E}">
        <p14:creationId xmlns:p14="http://schemas.microsoft.com/office/powerpoint/2010/main" val="676541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Uniform</a:t>
            </a:r>
            <a:endParaRPr lang="en-GB" dirty="0">
              <a:solidFill>
                <a:schemeClr val="tx2"/>
              </a:solidFill>
              <a:latin typeface="Calibri" panose="020F0502020204030204" pitchFamily="34" charset="0"/>
              <a:cs typeface="Calibri" panose="020F0502020204030204" pitchFamily="34" charset="0"/>
            </a:endParaRPr>
          </a:p>
        </p:txBody>
      </p:sp>
      <p:pic>
        <p:nvPicPr>
          <p:cNvPr id="1026" name="Picture 2" descr=" ">
            <a:extLst>
              <a:ext uri="{FF2B5EF4-FFF2-40B4-BE49-F238E27FC236}">
                <a16:creationId xmlns:a16="http://schemas.microsoft.com/office/drawing/2014/main" id="{A4B081B5-42EB-493D-BE0B-5C1700F7A22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305" t="8998" r="1617" b="7982"/>
          <a:stretch/>
        </p:blipFill>
        <p:spPr bwMode="auto">
          <a:xfrm>
            <a:off x="228494" y="1065317"/>
            <a:ext cx="1955526" cy="311177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 ">
            <a:extLst>
              <a:ext uri="{FF2B5EF4-FFF2-40B4-BE49-F238E27FC236}">
                <a16:creationId xmlns:a16="http://schemas.microsoft.com/office/drawing/2014/main" id="{B7805A7D-6320-480A-9AD8-A283383A3A3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327" t="7379" r="25928" b="971"/>
          <a:stretch/>
        </p:blipFill>
        <p:spPr bwMode="auto">
          <a:xfrm>
            <a:off x="2286946" y="1065319"/>
            <a:ext cx="1955527" cy="3111771"/>
          </a:xfrm>
          <a:prstGeom prst="rect">
            <a:avLst/>
          </a:prstGeom>
          <a:noFill/>
          <a:extLst>
            <a:ext uri="{909E8E84-426E-40DD-AFC4-6F175D3DCCD1}">
              <a14:hiddenFill xmlns:a14="http://schemas.microsoft.com/office/drawing/2010/main">
                <a:solidFill>
                  <a:srgbClr val="FFFFFF"/>
                </a:solidFill>
              </a14:hiddenFill>
            </a:ext>
          </a:extLst>
        </p:spPr>
      </p:pic>
      <p:pic>
        <p:nvPicPr>
          <p:cNvPr id="6" name="Content Placeholder 3">
            <a:extLst>
              <a:ext uri="{FF2B5EF4-FFF2-40B4-BE49-F238E27FC236}">
                <a16:creationId xmlns:a16="http://schemas.microsoft.com/office/drawing/2014/main" id="{B50CAC71-2D24-4164-A225-2203F3ABDBD3}"/>
              </a:ext>
            </a:extLst>
          </p:cNvPr>
          <p:cNvPicPr>
            <a:picLocks noGrp="1" noChangeAspect="1"/>
          </p:cNvPicPr>
          <p:nvPr>
            <p:ph idx="1"/>
          </p:nvPr>
        </p:nvPicPr>
        <p:blipFill>
          <a:blip r:embed="rId5" cstate="print">
            <a:extLst>
              <a:ext uri="{28A0092B-C50C-407E-A947-70E740481C1C}">
                <a14:useLocalDpi xmlns:a14="http://schemas.microsoft.com/office/drawing/2010/main" val="0"/>
              </a:ext>
            </a:extLst>
          </a:blip>
          <a:stretch>
            <a:fillRect/>
          </a:stretch>
        </p:blipFill>
        <p:spPr>
          <a:xfrm>
            <a:off x="4323425" y="1065317"/>
            <a:ext cx="1932374" cy="3111773"/>
          </a:xfrm>
        </p:spPr>
      </p:pic>
      <p:sp>
        <p:nvSpPr>
          <p:cNvPr id="4" name="TextBox 3">
            <a:extLst>
              <a:ext uri="{FF2B5EF4-FFF2-40B4-BE49-F238E27FC236}">
                <a16:creationId xmlns:a16="http://schemas.microsoft.com/office/drawing/2014/main" id="{0B9550F1-8DF5-4136-AA89-09DCC139CDFF}"/>
              </a:ext>
            </a:extLst>
          </p:cNvPr>
          <p:cNvSpPr txBox="1"/>
          <p:nvPr/>
        </p:nvSpPr>
        <p:spPr>
          <a:xfrm>
            <a:off x="6252840" y="945436"/>
            <a:ext cx="5447394" cy="6463308"/>
          </a:xfrm>
          <a:prstGeom prst="rect">
            <a:avLst/>
          </a:prstGeom>
          <a:noFill/>
        </p:spPr>
        <p:txBody>
          <a:bodyPr wrap="square" rtlCol="0">
            <a:spAutoFit/>
          </a:bodyPr>
          <a:lstStyle/>
          <a:p>
            <a:pPr algn="ctr"/>
            <a:r>
              <a:rPr lang="en-GB" dirty="0">
                <a:solidFill>
                  <a:schemeClr val="tx2"/>
                </a:solidFill>
                <a:latin typeface="Calibri" panose="020F0502020204030204" pitchFamily="34" charset="0"/>
                <a:cs typeface="Calibri" panose="020F0502020204030204" pitchFamily="34" charset="0"/>
              </a:rPr>
              <a:t>The school uniform colours are bright red, grey and white. Sweatshirts are in red, polo shirts in white. Children should wear either long or short grey trousers, a grey skirt or pinafore – with the option of a dress in the summer.</a:t>
            </a:r>
          </a:p>
          <a:p>
            <a:pPr algn="ctr"/>
            <a:endParaRPr lang="en-GB" dirty="0">
              <a:solidFill>
                <a:schemeClr val="tx2"/>
              </a:solidFill>
              <a:latin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cs typeface="Calibri" panose="020F0502020204030204" pitchFamily="34" charset="0"/>
              </a:rPr>
              <a:t>Sensible school shoes should be worn for comfort and safety (no boots). </a:t>
            </a:r>
          </a:p>
          <a:p>
            <a:pPr algn="ctr"/>
            <a:endParaRPr lang="en-GB" dirty="0">
              <a:solidFill>
                <a:schemeClr val="tx2"/>
              </a:solidFill>
              <a:latin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cs typeface="Calibri" panose="020F0502020204030204" pitchFamily="34" charset="0"/>
              </a:rPr>
              <a:t>For PE: Red Shirts and shorts in red/black  which are available from The National School Wear Centre, Alcester. In addition, your child will need a PE bag (backpack)  and trainers for PE.</a:t>
            </a:r>
          </a:p>
          <a:p>
            <a:pPr algn="ctr"/>
            <a:endParaRPr lang="en-GB" dirty="0">
              <a:solidFill>
                <a:schemeClr val="tx2"/>
              </a:solidFill>
              <a:latin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cs typeface="Calibri" panose="020F0502020204030204" pitchFamily="34" charset="0"/>
              </a:rPr>
              <a:t>Parents are asked to ensure that their children conform to the dress code at all times.</a:t>
            </a:r>
          </a:p>
          <a:p>
            <a:pPr algn="ctr"/>
            <a:r>
              <a:rPr lang="en-GB" dirty="0">
                <a:solidFill>
                  <a:schemeClr val="tx2"/>
                </a:solidFill>
                <a:latin typeface="Calibri" panose="020F0502020204030204" pitchFamily="34" charset="0"/>
                <a:cs typeface="Calibri" panose="020F0502020204030204" pitchFamily="34" charset="0"/>
              </a:rPr>
              <a:t> </a:t>
            </a:r>
          </a:p>
          <a:p>
            <a:pPr algn="ctr"/>
            <a:r>
              <a:rPr lang="en-GB" dirty="0">
                <a:solidFill>
                  <a:schemeClr val="tx2"/>
                </a:solidFill>
                <a:latin typeface="Calibri" panose="020F0502020204030204" pitchFamily="34" charset="0"/>
                <a:cs typeface="Calibri" panose="020F0502020204030204" pitchFamily="34" charset="0"/>
              </a:rPr>
              <a:t>We request that all items of school uniforms are clearly labelled with the child’s name.</a:t>
            </a:r>
          </a:p>
          <a:p>
            <a:pPr algn="ctr"/>
            <a:endParaRPr lang="en-GB" dirty="0">
              <a:solidFill>
                <a:schemeClr val="tx2"/>
              </a:solidFill>
              <a:latin typeface="Calibri" panose="020F0502020204030204" pitchFamily="34" charset="0"/>
              <a:cs typeface="Calibri" panose="020F0502020204030204" pitchFamily="34" charset="0"/>
            </a:endParaRPr>
          </a:p>
          <a:p>
            <a:pPr algn="ctr"/>
            <a:endParaRPr lang="en-GB" dirty="0">
              <a:solidFill>
                <a:schemeClr val="tx2"/>
              </a:solidFill>
              <a:latin typeface="Calibri" panose="020F0502020204030204" pitchFamily="34" charset="0"/>
              <a:cs typeface="Calibri" panose="020F0502020204030204" pitchFamily="34" charset="0"/>
            </a:endParaRPr>
          </a:p>
          <a:p>
            <a:pPr algn="ctr"/>
            <a:endParaRPr lang="en-GB" dirty="0">
              <a:solidFill>
                <a:schemeClr val="tx2"/>
              </a:solidFill>
              <a:latin typeface="Calibri" panose="020F0502020204030204" pitchFamily="34" charset="0"/>
              <a:cs typeface="Calibri" panose="020F0502020204030204" pitchFamily="34" charset="0"/>
            </a:endParaRPr>
          </a:p>
          <a:p>
            <a:pPr algn="ctr"/>
            <a:endParaRPr lang="en-GB" dirty="0">
              <a:solidFill>
                <a:schemeClr val="tx2"/>
              </a:solidFill>
              <a:latin typeface="Calibri" panose="020F0502020204030204" pitchFamily="34" charset="0"/>
              <a:cs typeface="Calibri" panose="020F0502020204030204" pitchFamily="34" charset="0"/>
            </a:endParaRPr>
          </a:p>
        </p:txBody>
      </p:sp>
      <p:pic>
        <p:nvPicPr>
          <p:cNvPr id="1030" name="Picture 6" descr="Black Strap Touch Fasten Extra Wide Fit (H) Double Strap Touch Fastening School Trainers - Image 1 of 6">
            <a:extLst>
              <a:ext uri="{FF2B5EF4-FFF2-40B4-BE49-F238E27FC236}">
                <a16:creationId xmlns:a16="http://schemas.microsoft.com/office/drawing/2014/main" id="{73BED950-BB85-4E93-8C82-E6A82F18C4E7}"/>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1455" t="26279" r="12038" b="23495"/>
          <a:stretch/>
        </p:blipFill>
        <p:spPr bwMode="auto">
          <a:xfrm>
            <a:off x="2286946" y="4243527"/>
            <a:ext cx="1946953" cy="127838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tart-rite DAISY MAY GIRLS T-BAR SCHOOL SHOE">
            <a:extLst>
              <a:ext uri="{FF2B5EF4-FFF2-40B4-BE49-F238E27FC236}">
                <a16:creationId xmlns:a16="http://schemas.microsoft.com/office/drawing/2014/main" id="{F8D2BEE5-CE39-4766-9C72-C84DA5C1FD07}"/>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6418" t="20582" r="7368" b="26084"/>
          <a:stretch/>
        </p:blipFill>
        <p:spPr bwMode="auto">
          <a:xfrm>
            <a:off x="228494" y="4265720"/>
            <a:ext cx="1955525" cy="125619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14F1A62D-571E-4BEA-9DEF-F044EF1923A2}"/>
              </a:ext>
            </a:extLst>
          </p:cNvPr>
          <p:cNvPicPr>
            <a:picLocks noChangeAspect="1"/>
          </p:cNvPicPr>
          <p:nvPr/>
        </p:nvPicPr>
        <p:blipFill>
          <a:blip r:embed="rId8" cstate="print"/>
          <a:stretch>
            <a:fillRect/>
          </a:stretch>
        </p:blipFill>
        <p:spPr>
          <a:xfrm>
            <a:off x="4323425" y="4243527"/>
            <a:ext cx="1935141" cy="1287406"/>
          </a:xfrm>
          <a:prstGeom prst="rect">
            <a:avLst/>
          </a:prstGeom>
        </p:spPr>
      </p:pic>
    </p:spTree>
    <p:extLst>
      <p:ext uri="{BB962C8B-B14F-4D97-AF65-F5344CB8AC3E}">
        <p14:creationId xmlns:p14="http://schemas.microsoft.com/office/powerpoint/2010/main" val="636297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Uniform</a:t>
            </a:r>
            <a:endParaRPr lang="en-GB" dirty="0">
              <a:solidFill>
                <a:schemeClr val="tx2"/>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0B9550F1-8DF5-4136-AA89-09DCC139CDFF}"/>
              </a:ext>
            </a:extLst>
          </p:cNvPr>
          <p:cNvSpPr txBox="1"/>
          <p:nvPr/>
        </p:nvSpPr>
        <p:spPr>
          <a:xfrm>
            <a:off x="6252840" y="945436"/>
            <a:ext cx="5447394" cy="4524315"/>
          </a:xfrm>
          <a:prstGeom prst="rect">
            <a:avLst/>
          </a:prstGeom>
          <a:noFill/>
        </p:spPr>
        <p:txBody>
          <a:bodyPr wrap="square" rtlCol="0">
            <a:spAutoFit/>
          </a:bodyPr>
          <a:lstStyle/>
          <a:p>
            <a:pPr algn="ctr"/>
            <a:r>
              <a:rPr lang="en-GB" dirty="0">
                <a:solidFill>
                  <a:schemeClr val="tx2"/>
                </a:solidFill>
                <a:latin typeface="Calibri" panose="020F0502020204030204" pitchFamily="34" charset="0"/>
                <a:cs typeface="Calibri" panose="020F0502020204030204" pitchFamily="34" charset="0"/>
              </a:rPr>
              <a:t>Additionally, your child will need the following items:</a:t>
            </a:r>
          </a:p>
          <a:p>
            <a:pPr algn="ctr"/>
            <a:endParaRPr lang="en-GB" dirty="0">
              <a:solidFill>
                <a:schemeClr val="tx2"/>
              </a:solidFill>
              <a:latin typeface="Calibri" panose="020F0502020204030204" pitchFamily="34" charset="0"/>
              <a:cs typeface="Calibri" panose="020F0502020204030204" pitchFamily="34" charset="0"/>
            </a:endParaRPr>
          </a:p>
          <a:p>
            <a:pPr marL="285750" indent="-285750" algn="ctr">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rPr>
              <a:t>Legionnaire-style hat– to be left at school</a:t>
            </a:r>
          </a:p>
          <a:p>
            <a:pPr marL="285750" indent="-285750" algn="ctr">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rPr>
              <a:t>Wellington boots – to be left at school</a:t>
            </a:r>
          </a:p>
          <a:p>
            <a:pPr marL="285750" indent="-285750" algn="ctr">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endParaRPr>
          </a:p>
          <a:p>
            <a:pPr marL="285750" indent="-285750" algn="ctr">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rPr>
              <a:t>Sports cap water bottle ( water only) (with name on)</a:t>
            </a:r>
          </a:p>
          <a:p>
            <a:pPr marL="285750" indent="-285750" algn="ctr">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rPr>
              <a:t>Coat (suitable for the weather)</a:t>
            </a:r>
          </a:p>
          <a:p>
            <a:pPr marL="285750" indent="-285750" algn="ctr">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endParaRPr>
          </a:p>
          <a:p>
            <a:pPr marL="285750" indent="-285750" algn="ctr">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rPr>
              <a:t>Red school book bag (no additional bag / rucksack)</a:t>
            </a:r>
          </a:p>
          <a:p>
            <a:pPr marL="285750" indent="-285750" algn="ctr">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endParaRPr>
          </a:p>
          <a:p>
            <a:pPr marL="285750" indent="-285750" algn="ctr">
              <a:buFont typeface="Arial" panose="020B0604020202020204" pitchFamily="34" charset="0"/>
              <a:buChar char="•"/>
            </a:pPr>
            <a:r>
              <a:rPr lang="en-GB" dirty="0">
                <a:solidFill>
                  <a:schemeClr val="tx2"/>
                </a:solidFill>
                <a:latin typeface="Calibri" panose="020F0502020204030204" pitchFamily="34" charset="0"/>
                <a:cs typeface="Calibri" panose="020F0502020204030204" pitchFamily="34" charset="0"/>
              </a:rPr>
              <a:t>Art Apron (old shirt that buttons at back)</a:t>
            </a:r>
          </a:p>
          <a:p>
            <a:pPr marL="285750" indent="-285750" algn="ctr">
              <a:buFont typeface="Arial" panose="020B0604020202020204" pitchFamily="34" charset="0"/>
              <a:buChar char="•"/>
            </a:pPr>
            <a:endParaRPr lang="en-GB" dirty="0">
              <a:solidFill>
                <a:schemeClr val="tx2"/>
              </a:solidFill>
              <a:latin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cs typeface="Calibri" panose="020F0502020204030204" pitchFamily="34" charset="0"/>
              </a:rPr>
              <a:t>Each item must be clearly labelled with child’s name.</a:t>
            </a:r>
          </a:p>
          <a:p>
            <a:pPr algn="ctr"/>
            <a:endParaRPr lang="en-GB" dirty="0">
              <a:solidFill>
                <a:schemeClr val="tx2"/>
              </a:solidFill>
              <a:latin typeface="Calibri" panose="020F0502020204030204" pitchFamily="34" charset="0"/>
              <a:cs typeface="Calibri" panose="020F0502020204030204" pitchFamily="34" charset="0"/>
            </a:endParaRPr>
          </a:p>
          <a:p>
            <a:pPr algn="ctr"/>
            <a:endParaRPr lang="en-GB" dirty="0">
              <a:solidFill>
                <a:schemeClr val="tx2"/>
              </a:solidFill>
              <a:latin typeface="Calibri" panose="020F0502020204030204" pitchFamily="34" charset="0"/>
              <a:cs typeface="Calibri" panose="020F0502020204030204" pitchFamily="34" charset="0"/>
            </a:endParaRPr>
          </a:p>
          <a:p>
            <a:pPr algn="ctr"/>
            <a:endParaRPr lang="en-GB" dirty="0">
              <a:solidFill>
                <a:schemeClr val="tx2"/>
              </a:solidFill>
              <a:latin typeface="Calibri" panose="020F0502020204030204" pitchFamily="34" charset="0"/>
              <a:cs typeface="Calibri" panose="020F0502020204030204" pitchFamily="34" charset="0"/>
            </a:endParaRPr>
          </a:p>
        </p:txBody>
      </p:sp>
      <p:pic>
        <p:nvPicPr>
          <p:cNvPr id="2050" name="Picture 2" descr="Legionnaires Cap | Price &amp; Buckland">
            <a:extLst>
              <a:ext uri="{FF2B5EF4-FFF2-40B4-BE49-F238E27FC236}">
                <a16:creationId xmlns:a16="http://schemas.microsoft.com/office/drawing/2014/main" id="{B889D158-E602-4E5D-8180-8E23A829131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409" t="10167" r="7801" b="6958"/>
          <a:stretch/>
        </p:blipFill>
        <p:spPr bwMode="auto">
          <a:xfrm>
            <a:off x="290636" y="967666"/>
            <a:ext cx="2250886" cy="246133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www.schooluniform247.co.uk/Graphics/Product_Detail_Images/WB3405-RED1.jpg">
            <a:extLst>
              <a:ext uri="{FF2B5EF4-FFF2-40B4-BE49-F238E27FC236}">
                <a16:creationId xmlns:a16="http://schemas.microsoft.com/office/drawing/2014/main" id="{221237CB-E304-45A3-890B-56A96BFEB36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7907" t="1294" r="28857" b="2783"/>
          <a:stretch/>
        </p:blipFill>
        <p:spPr bwMode="auto">
          <a:xfrm>
            <a:off x="2639177" y="967666"/>
            <a:ext cx="1109427" cy="246133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 ">
            <a:extLst>
              <a:ext uri="{FF2B5EF4-FFF2-40B4-BE49-F238E27FC236}">
                <a16:creationId xmlns:a16="http://schemas.microsoft.com/office/drawing/2014/main" id="{7815022B-FAB2-47AF-A630-A793FAED0611}"/>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9061" t="7637" r="5598" b="14110"/>
          <a:stretch/>
        </p:blipFill>
        <p:spPr bwMode="auto">
          <a:xfrm>
            <a:off x="3284739" y="3522751"/>
            <a:ext cx="3056144" cy="2101752"/>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Boys' Red Wellies at M&amp;S">
            <a:extLst>
              <a:ext uri="{FF2B5EF4-FFF2-40B4-BE49-F238E27FC236}">
                <a16:creationId xmlns:a16="http://schemas.microsoft.com/office/drawing/2014/main" id="{24845782-B436-4797-8F69-14183CFE3C4E}"/>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9511" t="28092" r="8557" b="13785"/>
          <a:stretch/>
        </p:blipFill>
        <p:spPr bwMode="auto">
          <a:xfrm>
            <a:off x="3846259" y="969885"/>
            <a:ext cx="2494625" cy="245911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 ">
            <a:extLst>
              <a:ext uri="{FF2B5EF4-FFF2-40B4-BE49-F238E27FC236}">
                <a16:creationId xmlns:a16="http://schemas.microsoft.com/office/drawing/2014/main" id="{4CF12C07-9A64-4E2C-AA4B-FC7E7E0F2DB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0636" y="3522751"/>
            <a:ext cx="2798692" cy="2099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36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Forest School Uniform</a:t>
            </a:r>
            <a:endParaRPr lang="en-GB" dirty="0">
              <a:solidFill>
                <a:schemeClr val="tx2"/>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0B9550F1-8DF5-4136-AA89-09DCC139CDFF}"/>
              </a:ext>
            </a:extLst>
          </p:cNvPr>
          <p:cNvSpPr txBox="1"/>
          <p:nvPr/>
        </p:nvSpPr>
        <p:spPr>
          <a:xfrm>
            <a:off x="5459766" y="2185593"/>
            <a:ext cx="6275978" cy="3139321"/>
          </a:xfrm>
          <a:prstGeom prst="rect">
            <a:avLst/>
          </a:prstGeom>
          <a:noFill/>
        </p:spPr>
        <p:txBody>
          <a:bodyPr wrap="square" rtlCol="0">
            <a:spAutoFit/>
          </a:bodyPr>
          <a:lstStyle/>
          <a:p>
            <a:pPr algn="ctr"/>
            <a:r>
              <a:rPr lang="en-GB" dirty="0">
                <a:solidFill>
                  <a:schemeClr val="tx2"/>
                </a:solidFill>
                <a:latin typeface="Calibri" panose="020F0502020204030204" pitchFamily="34" charset="0"/>
                <a:cs typeface="Calibri" panose="020F0502020204030204" pitchFamily="34" charset="0"/>
              </a:rPr>
              <a:t>Waterproof leggings and coat / waterproof puddle suit</a:t>
            </a:r>
          </a:p>
          <a:p>
            <a:pPr algn="ctr"/>
            <a:endParaRPr lang="en-GB" dirty="0">
              <a:solidFill>
                <a:schemeClr val="tx2"/>
              </a:solidFill>
              <a:latin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cs typeface="Calibri" panose="020F0502020204030204" pitchFamily="34" charset="0"/>
              </a:rPr>
              <a:t>All items are to be in a named bag (on the outside)</a:t>
            </a:r>
          </a:p>
          <a:p>
            <a:pPr algn="ctr"/>
            <a:endParaRPr lang="en-GB" dirty="0">
              <a:solidFill>
                <a:schemeClr val="tx2"/>
              </a:solidFill>
              <a:latin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cs typeface="Calibri" panose="020F0502020204030204" pitchFamily="34" charset="0"/>
              </a:rPr>
              <a:t>In the winter children to bring in gloves and scarves.</a:t>
            </a:r>
          </a:p>
          <a:p>
            <a:pPr algn="ctr"/>
            <a:endParaRPr lang="en-GB" dirty="0">
              <a:solidFill>
                <a:schemeClr val="tx2"/>
              </a:solidFill>
              <a:latin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cs typeface="Calibri" panose="020F0502020204030204" pitchFamily="34" charset="0"/>
              </a:rPr>
              <a:t>A fleece or jumper can be worn underneath.</a:t>
            </a:r>
          </a:p>
          <a:p>
            <a:pPr algn="ctr"/>
            <a:endParaRPr lang="en-GB" dirty="0">
              <a:solidFill>
                <a:schemeClr val="tx2"/>
              </a:solidFill>
              <a:latin typeface="Calibri" panose="020F0502020204030204" pitchFamily="34" charset="0"/>
              <a:cs typeface="Calibri" panose="020F0502020204030204" pitchFamily="34" charset="0"/>
            </a:endParaRPr>
          </a:p>
          <a:p>
            <a:pPr algn="ctr"/>
            <a:endParaRPr lang="en-GB" dirty="0">
              <a:solidFill>
                <a:schemeClr val="tx2"/>
              </a:solidFill>
              <a:latin typeface="Calibri" panose="020F0502020204030204" pitchFamily="34" charset="0"/>
              <a:cs typeface="Calibri" panose="020F0502020204030204" pitchFamily="34" charset="0"/>
            </a:endParaRPr>
          </a:p>
          <a:p>
            <a:pPr algn="ctr"/>
            <a:endParaRPr lang="en-GB" dirty="0">
              <a:solidFill>
                <a:schemeClr val="tx2"/>
              </a:solidFill>
              <a:latin typeface="Calibri" panose="020F0502020204030204" pitchFamily="34" charset="0"/>
              <a:cs typeface="Calibri" panose="020F0502020204030204" pitchFamily="34" charset="0"/>
            </a:endParaRPr>
          </a:p>
          <a:p>
            <a:pPr algn="ctr"/>
            <a:endParaRPr lang="en-GB" dirty="0">
              <a:solidFill>
                <a:schemeClr val="tx2"/>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ABE66578-7CE5-4406-8A99-954A242B87FE}"/>
              </a:ext>
            </a:extLst>
          </p:cNvPr>
          <p:cNvPicPr>
            <a:picLocks noChangeAspect="1"/>
          </p:cNvPicPr>
          <p:nvPr/>
        </p:nvPicPr>
        <p:blipFill>
          <a:blip r:embed="rId3"/>
          <a:stretch>
            <a:fillRect/>
          </a:stretch>
        </p:blipFill>
        <p:spPr>
          <a:xfrm>
            <a:off x="3447677" y="967666"/>
            <a:ext cx="1840680" cy="1840680"/>
          </a:xfrm>
          <a:prstGeom prst="rect">
            <a:avLst/>
          </a:prstGeom>
        </p:spPr>
      </p:pic>
      <p:pic>
        <p:nvPicPr>
          <p:cNvPr id="9" name="Picture 6" descr="Childrens Kids Toddlers Waterproof All In One Puddle Splash Rain Suit">
            <a:extLst>
              <a:ext uri="{FF2B5EF4-FFF2-40B4-BE49-F238E27FC236}">
                <a16:creationId xmlns:a16="http://schemas.microsoft.com/office/drawing/2014/main" id="{6AF0FCA6-4FA5-43BA-98E5-F40F405CC4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292" y="967667"/>
            <a:ext cx="2787587" cy="278758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Elka Kids Rainwear with Free Delivery ...">
            <a:extLst>
              <a:ext uri="{FF2B5EF4-FFF2-40B4-BE49-F238E27FC236}">
                <a16:creationId xmlns:a16="http://schemas.microsoft.com/office/drawing/2014/main" id="{3DFC7FFD-58DD-4848-9612-BC7D72D222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8348" y="2904263"/>
            <a:ext cx="2510009" cy="3051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095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EYFS Framework</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1136344"/>
            <a:ext cx="11126047" cy="5218736"/>
          </a:xfrm>
          <a:prstGeom prst="rect">
            <a:avLst/>
          </a:prstGeom>
          <a:noFill/>
        </p:spPr>
        <p:txBody>
          <a:bodyPr wrap="square" rtlCol="0">
            <a:spAutoFit/>
          </a:bodyPr>
          <a:lstStyle/>
          <a:p>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The EYFS framework outlines seven areas of learning.</a:t>
            </a:r>
          </a:p>
          <a:p>
            <a:r>
              <a:rPr lang="en-GB" sz="500" spc="5" dirty="0">
                <a:solidFill>
                  <a:schemeClr val="tx2"/>
                </a:solidFill>
                <a:latin typeface="Calibri" panose="020F0502020204030204" pitchFamily="34" charset="0"/>
                <a:ea typeface="Calibri" panose="020F0502020204030204" pitchFamily="34" charset="0"/>
                <a:cs typeface="Calibri" panose="020F0502020204030204" pitchFamily="34" charset="0"/>
              </a:rPr>
              <a:t> </a:t>
            </a:r>
          </a:p>
          <a:p>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There</a:t>
            </a:r>
            <a:r>
              <a:rPr lang="en-GB" sz="2000" spc="-1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are</a:t>
            </a:r>
            <a:r>
              <a:rPr lang="en-GB" sz="2000" spc="-1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three</a:t>
            </a:r>
            <a:r>
              <a:rPr lang="en-GB" sz="2000" spc="-2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b="1" dirty="0">
                <a:solidFill>
                  <a:schemeClr val="tx2"/>
                </a:solidFill>
                <a:latin typeface="Calibri" panose="020F0502020204030204" pitchFamily="34" charset="0"/>
                <a:ea typeface="Calibri" panose="020F0502020204030204" pitchFamily="34" charset="0"/>
                <a:cs typeface="Calibri" panose="020F0502020204030204" pitchFamily="34" charset="0"/>
              </a:rPr>
              <a:t>prime</a:t>
            </a:r>
            <a:r>
              <a:rPr lang="en-GB" sz="2000" b="1" spc="-1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areas</a:t>
            </a:r>
            <a:r>
              <a:rPr lang="en-GB" sz="2000" spc="-1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of</a:t>
            </a:r>
            <a:r>
              <a:rPr lang="en-GB" sz="2000" spc="-1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learning,</a:t>
            </a:r>
            <a:r>
              <a:rPr lang="en-GB" sz="2000" spc="-1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which</a:t>
            </a:r>
            <a:r>
              <a:rPr lang="en-GB" sz="2000" spc="-2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are</a:t>
            </a:r>
            <a:r>
              <a:rPr lang="en-GB" sz="2000" spc="-1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particularly</a:t>
            </a:r>
            <a:r>
              <a:rPr lang="en-GB" sz="2000" spc="-1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important</a:t>
            </a:r>
            <a:r>
              <a:rPr lang="en-GB" sz="2000" spc="-1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for</a:t>
            </a:r>
            <a:r>
              <a:rPr lang="en-GB" sz="2000" spc="-1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your</a:t>
            </a:r>
            <a:r>
              <a:rPr lang="en-GB" sz="2000" spc="-1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child’s</a:t>
            </a:r>
            <a:r>
              <a:rPr lang="en-GB" sz="2000" spc="-1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development</a:t>
            </a:r>
            <a:r>
              <a:rPr lang="en-GB" sz="2000" spc="-1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and</a:t>
            </a:r>
            <a:r>
              <a:rPr lang="en-GB" sz="2000" spc="-25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future</a:t>
            </a:r>
            <a:r>
              <a:rPr lang="en-GB" sz="2000" spc="-5"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tx2"/>
                </a:solidFill>
                <a:latin typeface="Calibri" panose="020F0502020204030204" pitchFamily="34" charset="0"/>
                <a:ea typeface="Calibri" panose="020F0502020204030204" pitchFamily="34" charset="0"/>
                <a:cs typeface="Calibri" panose="020F0502020204030204" pitchFamily="34" charset="0"/>
              </a:rPr>
              <a:t>learning:</a:t>
            </a:r>
          </a:p>
          <a:p>
            <a:endParaRPr lang="en-GB" sz="500" dirty="0">
              <a:latin typeface="Calibri" panose="020F0502020204030204" pitchFamily="34" charset="0"/>
              <a:cs typeface="Calibri" panose="020F0502020204030204" pitchFamily="34" charset="0"/>
            </a:endParaRPr>
          </a:p>
          <a:p>
            <a:pPr marL="914400" lvl="1" indent="-342900">
              <a:lnSpc>
                <a:spcPct val="90000"/>
              </a:lnSpc>
              <a:buClr>
                <a:srgbClr val="1C1C1C"/>
              </a:buClr>
              <a:buSzPts val="1800"/>
              <a:buFont typeface="Roboto"/>
              <a:buChar char="•"/>
            </a:pPr>
            <a:r>
              <a:rPr lang="en-GB" sz="2000" b="1" dirty="0">
                <a:solidFill>
                  <a:srgbClr val="45A0D9"/>
                </a:solidFill>
                <a:latin typeface="Calibri" panose="020F0502020204030204" pitchFamily="34" charset="0"/>
                <a:ea typeface="Roboto"/>
                <a:cs typeface="Calibri" panose="020F0502020204030204" pitchFamily="34" charset="0"/>
                <a:sym typeface="Roboto"/>
              </a:rPr>
              <a:t>Communication and Language</a:t>
            </a:r>
          </a:p>
          <a:p>
            <a:pPr marL="914400" lvl="1" indent="-342900">
              <a:lnSpc>
                <a:spcPct val="90000"/>
              </a:lnSpc>
              <a:buClr>
                <a:srgbClr val="1C1C1C"/>
              </a:buClr>
              <a:buSzPts val="1800"/>
              <a:buFont typeface="Roboto"/>
              <a:buChar char="•"/>
            </a:pPr>
            <a:r>
              <a:rPr lang="en-GB" sz="2000" b="1" dirty="0">
                <a:solidFill>
                  <a:srgbClr val="DE225C"/>
                </a:solidFill>
                <a:latin typeface="Calibri" panose="020F0502020204030204" pitchFamily="34" charset="0"/>
                <a:ea typeface="Roboto"/>
                <a:cs typeface="Calibri" panose="020F0502020204030204" pitchFamily="34" charset="0"/>
                <a:sym typeface="Roboto"/>
              </a:rPr>
              <a:t>Personal, Social and Emotional Development</a:t>
            </a:r>
          </a:p>
          <a:p>
            <a:pPr marL="914400" lvl="1" indent="-342900">
              <a:lnSpc>
                <a:spcPct val="90000"/>
              </a:lnSpc>
              <a:buClr>
                <a:srgbClr val="1C1C1C"/>
              </a:buClr>
              <a:buSzPts val="1800"/>
              <a:buFont typeface="Roboto"/>
              <a:buChar char="•"/>
            </a:pPr>
            <a:r>
              <a:rPr lang="en-GB" sz="2000" b="1" dirty="0">
                <a:solidFill>
                  <a:srgbClr val="F4CB4C"/>
                </a:solidFill>
                <a:latin typeface="Calibri" panose="020F0502020204030204" pitchFamily="34" charset="0"/>
                <a:ea typeface="Roboto"/>
                <a:cs typeface="Calibri" panose="020F0502020204030204" pitchFamily="34" charset="0"/>
                <a:sym typeface="Roboto"/>
              </a:rPr>
              <a:t>Physical Development</a:t>
            </a:r>
          </a:p>
          <a:p>
            <a:pPr marL="914400" lvl="1" indent="-342900">
              <a:lnSpc>
                <a:spcPct val="90000"/>
              </a:lnSpc>
              <a:buClr>
                <a:srgbClr val="1C1C1C"/>
              </a:buClr>
              <a:buSzPts val="1800"/>
              <a:buFont typeface="Roboto"/>
              <a:buChar char="•"/>
            </a:pPr>
            <a:endParaRPr lang="en-GB" sz="500" b="1" dirty="0">
              <a:solidFill>
                <a:srgbClr val="F4CB4C"/>
              </a:solidFill>
              <a:latin typeface="Calibri" panose="020F0502020204030204" pitchFamily="34" charset="0"/>
              <a:ea typeface="Roboto"/>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rPr>
              <a:t>There are four </a:t>
            </a:r>
            <a:r>
              <a:rPr lang="en-GB" sz="2000" b="1" dirty="0">
                <a:solidFill>
                  <a:schemeClr val="tx2"/>
                </a:solidFill>
                <a:latin typeface="Calibri" panose="020F0502020204030204" pitchFamily="34" charset="0"/>
                <a:cs typeface="Calibri" panose="020F0502020204030204" pitchFamily="34" charset="0"/>
              </a:rPr>
              <a:t>specific </a:t>
            </a:r>
            <a:r>
              <a:rPr lang="en-GB" sz="2000" dirty="0">
                <a:solidFill>
                  <a:schemeClr val="tx2"/>
                </a:solidFill>
                <a:latin typeface="Calibri" panose="020F0502020204030204" pitchFamily="34" charset="0"/>
                <a:cs typeface="Calibri" panose="020F0502020204030204" pitchFamily="34" charset="0"/>
              </a:rPr>
              <a:t>areas of learning, through which the prime areas are strengthened and applied:</a:t>
            </a:r>
          </a:p>
          <a:p>
            <a:pPr marL="0" lvl="1">
              <a:lnSpc>
                <a:spcPct val="90000"/>
              </a:lnSpc>
              <a:buClr>
                <a:srgbClr val="1C1C1C"/>
              </a:buClr>
              <a:buSzPts val="1800"/>
            </a:pPr>
            <a:endParaRPr lang="en-GB" sz="500" b="1" dirty="0">
              <a:solidFill>
                <a:srgbClr val="F4CB4C"/>
              </a:solidFill>
              <a:latin typeface="Calibri" panose="020F0502020204030204" pitchFamily="34" charset="0"/>
              <a:ea typeface="Roboto"/>
              <a:cs typeface="Calibri" panose="020F0502020204030204" pitchFamily="34" charset="0"/>
              <a:sym typeface="Roboto"/>
            </a:endParaRPr>
          </a:p>
          <a:p>
            <a:pPr marL="914400" lvl="1" indent="-342900">
              <a:lnSpc>
                <a:spcPct val="90000"/>
              </a:lnSpc>
              <a:buClr>
                <a:srgbClr val="1C1C1C"/>
              </a:buClr>
              <a:buSzPts val="1800"/>
              <a:buFont typeface="Roboto"/>
              <a:buChar char="•"/>
            </a:pPr>
            <a:r>
              <a:rPr lang="en-GB" sz="2000" b="1" dirty="0">
                <a:solidFill>
                  <a:srgbClr val="95C238"/>
                </a:solidFill>
                <a:latin typeface="Calibri" panose="020F0502020204030204" pitchFamily="34" charset="0"/>
                <a:ea typeface="Roboto"/>
                <a:cs typeface="Calibri" panose="020F0502020204030204" pitchFamily="34" charset="0"/>
                <a:sym typeface="Roboto"/>
              </a:rPr>
              <a:t>Literacy</a:t>
            </a:r>
          </a:p>
          <a:p>
            <a:pPr marL="914400" lvl="1" indent="-342900">
              <a:lnSpc>
                <a:spcPct val="90000"/>
              </a:lnSpc>
              <a:buClr>
                <a:srgbClr val="1C1C1C"/>
              </a:buClr>
              <a:buSzPts val="1800"/>
              <a:buFont typeface="Roboto"/>
              <a:buChar char="•"/>
            </a:pPr>
            <a:r>
              <a:rPr lang="en-GB" sz="2000" b="1" dirty="0">
                <a:solidFill>
                  <a:srgbClr val="F07E17"/>
                </a:solidFill>
                <a:latin typeface="Calibri" panose="020F0502020204030204" pitchFamily="34" charset="0"/>
                <a:ea typeface="Roboto"/>
                <a:cs typeface="Calibri" panose="020F0502020204030204" pitchFamily="34" charset="0"/>
                <a:sym typeface="Roboto"/>
              </a:rPr>
              <a:t>Mathematics</a:t>
            </a:r>
          </a:p>
          <a:p>
            <a:pPr marL="914400" lvl="1" indent="-342900">
              <a:lnSpc>
                <a:spcPct val="90000"/>
              </a:lnSpc>
              <a:buClr>
                <a:srgbClr val="1C1C1C"/>
              </a:buClr>
              <a:buSzPts val="1800"/>
              <a:buFont typeface="Roboto"/>
              <a:buChar char="•"/>
            </a:pPr>
            <a:r>
              <a:rPr lang="en-GB" sz="2000" b="1" dirty="0">
                <a:solidFill>
                  <a:srgbClr val="5B2987"/>
                </a:solidFill>
                <a:latin typeface="Calibri" panose="020F0502020204030204" pitchFamily="34" charset="0"/>
                <a:ea typeface="Roboto"/>
                <a:cs typeface="Calibri" panose="020F0502020204030204" pitchFamily="34" charset="0"/>
                <a:sym typeface="Roboto"/>
              </a:rPr>
              <a:t>Understanding the World</a:t>
            </a:r>
          </a:p>
          <a:p>
            <a:pPr marL="914400" lvl="1" indent="-342900">
              <a:lnSpc>
                <a:spcPct val="90000"/>
              </a:lnSpc>
              <a:buClr>
                <a:srgbClr val="1C1C1C"/>
              </a:buClr>
              <a:buSzPts val="1800"/>
              <a:buFont typeface="Roboto"/>
              <a:buChar char="•"/>
            </a:pPr>
            <a:r>
              <a:rPr lang="en-GB" sz="2000" b="1" dirty="0">
                <a:solidFill>
                  <a:srgbClr val="00AE97"/>
                </a:solidFill>
                <a:latin typeface="Calibri" panose="020F0502020204030204" pitchFamily="34" charset="0"/>
                <a:ea typeface="Roboto"/>
                <a:cs typeface="Calibri" panose="020F0502020204030204" pitchFamily="34" charset="0"/>
                <a:sym typeface="Roboto"/>
              </a:rPr>
              <a:t>Expressive Arts and Design</a:t>
            </a:r>
          </a:p>
          <a:p>
            <a:pPr marL="914400" lvl="1" indent="-342900">
              <a:lnSpc>
                <a:spcPct val="90000"/>
              </a:lnSpc>
              <a:buClr>
                <a:srgbClr val="1C1C1C"/>
              </a:buClr>
              <a:buSzPts val="1800"/>
              <a:buFont typeface="Roboto"/>
              <a:buChar char="•"/>
            </a:pPr>
            <a:endParaRPr lang="en-GB" sz="2000" b="1" dirty="0">
              <a:solidFill>
                <a:srgbClr val="00AE97"/>
              </a:solidFill>
              <a:latin typeface="Calibri" panose="020F0502020204030204" pitchFamily="34" charset="0"/>
              <a:ea typeface="Roboto"/>
              <a:cs typeface="Calibri" panose="020F0502020204030204" pitchFamily="34" charset="0"/>
              <a:sym typeface="Roboto"/>
            </a:endParaRPr>
          </a:p>
          <a:p>
            <a:pPr marL="571500" lvl="1">
              <a:lnSpc>
                <a:spcPct val="90000"/>
              </a:lnSpc>
              <a:buClr>
                <a:srgbClr val="1C1C1C"/>
              </a:buClr>
              <a:buSzPts val="1800"/>
            </a:pPr>
            <a:r>
              <a:rPr lang="en-GB" sz="2000" b="1" dirty="0">
                <a:solidFill>
                  <a:srgbClr val="00AE97"/>
                </a:solidFill>
                <a:latin typeface="Calibri" panose="020F0502020204030204" pitchFamily="34" charset="0"/>
                <a:ea typeface="Roboto"/>
                <a:cs typeface="Calibri" panose="020F0502020204030204" pitchFamily="34" charset="0"/>
                <a:sym typeface="Roboto"/>
              </a:rPr>
              <a:t>	</a:t>
            </a:r>
            <a:r>
              <a:rPr lang="en-GB" sz="2000" dirty="0">
                <a:solidFill>
                  <a:schemeClr val="tx2"/>
                </a:solidFill>
                <a:latin typeface="Calibri" panose="020F0502020204030204" pitchFamily="34" charset="0"/>
                <a:ea typeface="Roboto"/>
                <a:cs typeface="Calibri" panose="020F0502020204030204" pitchFamily="34" charset="0"/>
                <a:sym typeface="Roboto"/>
              </a:rPr>
              <a:t>At the end of the reception year, children are assessed against the </a:t>
            </a:r>
            <a:r>
              <a:rPr lang="en-GB" sz="2000" b="1" dirty="0">
                <a:solidFill>
                  <a:schemeClr val="tx2"/>
                </a:solidFill>
                <a:latin typeface="Calibri" panose="020F0502020204030204" pitchFamily="34" charset="0"/>
                <a:ea typeface="Roboto"/>
                <a:cs typeface="Calibri" panose="020F0502020204030204" pitchFamily="34" charset="0"/>
                <a:sym typeface="Roboto"/>
                <a:hlinkClick r:id="rId3" action="ppaction://hlinkfile"/>
              </a:rPr>
              <a:t>17 Early Learning Goals</a:t>
            </a:r>
            <a:r>
              <a:rPr lang="en-GB" sz="2000" b="1" dirty="0">
                <a:solidFill>
                  <a:schemeClr val="tx2"/>
                </a:solidFill>
                <a:latin typeface="Calibri" panose="020F0502020204030204" pitchFamily="34" charset="0"/>
                <a:ea typeface="Roboto"/>
                <a:cs typeface="Calibri" panose="020F0502020204030204" pitchFamily="34" charset="0"/>
                <a:sym typeface="Roboto"/>
              </a:rPr>
              <a:t>*</a:t>
            </a:r>
          </a:p>
          <a:p>
            <a:pPr marL="571500" lvl="1">
              <a:lnSpc>
                <a:spcPct val="90000"/>
              </a:lnSpc>
              <a:buClr>
                <a:srgbClr val="1C1C1C"/>
              </a:buClr>
              <a:buSzPts val="1800"/>
            </a:pPr>
            <a:r>
              <a:rPr lang="en-GB" sz="2000" b="1" dirty="0">
                <a:solidFill>
                  <a:schemeClr val="tx2"/>
                </a:solidFill>
                <a:latin typeface="Calibri" panose="020F0502020204030204" pitchFamily="34" charset="0"/>
                <a:ea typeface="Roboto"/>
                <a:cs typeface="Calibri" panose="020F0502020204030204" pitchFamily="34" charset="0"/>
                <a:sym typeface="Roboto"/>
              </a:rPr>
              <a:t>		</a:t>
            </a:r>
          </a:p>
          <a:p>
            <a:pPr marL="571500" lvl="1">
              <a:lnSpc>
                <a:spcPct val="90000"/>
              </a:lnSpc>
              <a:buClr>
                <a:srgbClr val="1C1C1C"/>
              </a:buClr>
              <a:buSzPts val="1800"/>
            </a:pPr>
            <a:r>
              <a:rPr lang="en-GB" sz="2000" b="1" dirty="0">
                <a:solidFill>
                  <a:schemeClr val="tx2"/>
                </a:solidFill>
                <a:latin typeface="Calibri" panose="020F0502020204030204" pitchFamily="34" charset="0"/>
                <a:ea typeface="Roboto"/>
                <a:cs typeface="Calibri" panose="020F0502020204030204" pitchFamily="34" charset="0"/>
                <a:sym typeface="Roboto"/>
              </a:rPr>
              <a:t>		*</a:t>
            </a:r>
            <a:r>
              <a:rPr lang="en-GB" sz="2000" dirty="0">
                <a:solidFill>
                  <a:schemeClr val="tx2"/>
                </a:solidFill>
                <a:latin typeface="Calibri" panose="020F0502020204030204" pitchFamily="34" charset="0"/>
                <a:ea typeface="Roboto"/>
                <a:cs typeface="Calibri" panose="020F0502020204030204" pitchFamily="34" charset="0"/>
                <a:sym typeface="Roboto"/>
              </a:rPr>
              <a:t>These are not a test. Staff will use what they already know about a child to make their 		assessment decisions.</a:t>
            </a:r>
            <a:endParaRPr lang="en-GB" sz="2000" b="1" dirty="0">
              <a:solidFill>
                <a:srgbClr val="00AE97"/>
              </a:solidFill>
              <a:latin typeface="Calibri" panose="020F0502020204030204" pitchFamily="34" charset="0"/>
              <a:ea typeface="Roboto"/>
              <a:cs typeface="Calibri" panose="020F0502020204030204" pitchFamily="34" charset="0"/>
              <a:sym typeface="Roboto"/>
            </a:endParaRPr>
          </a:p>
          <a:p>
            <a:pPr marL="0" lvl="1">
              <a:lnSpc>
                <a:spcPct val="90000"/>
              </a:lnSpc>
              <a:buClr>
                <a:srgbClr val="1C1C1C"/>
              </a:buClr>
              <a:buSzPts val="1800"/>
            </a:pPr>
            <a:endParaRPr lang="en-GB" sz="2200" b="1" dirty="0">
              <a:solidFill>
                <a:srgbClr val="00AE97"/>
              </a:solidFill>
              <a:latin typeface="Twinkl Cursive Looped" panose="02000000000000000000" pitchFamily="2" charset="0"/>
              <a:sym typeface="Roboto"/>
            </a:endParaRPr>
          </a:p>
        </p:txBody>
      </p:sp>
    </p:spTree>
    <p:extLst>
      <p:ext uri="{BB962C8B-B14F-4D97-AF65-F5344CB8AC3E}">
        <p14:creationId xmlns:p14="http://schemas.microsoft.com/office/powerpoint/2010/main" val="1449942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Little </a:t>
            </a:r>
            <a:r>
              <a:rPr lang="en-GB" sz="3200" dirty="0" err="1">
                <a:solidFill>
                  <a:schemeClr val="tx2"/>
                </a:solidFill>
                <a:latin typeface="Calibri" panose="020F0502020204030204"/>
              </a:rPr>
              <a:t>Wandle</a:t>
            </a:r>
            <a:r>
              <a:rPr lang="en-GB" sz="3200" dirty="0">
                <a:solidFill>
                  <a:schemeClr val="tx2"/>
                </a:solidFill>
                <a:latin typeface="Calibri" panose="020F0502020204030204"/>
              </a:rPr>
              <a:t> Phonics</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4773614"/>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This is a </a:t>
            </a:r>
            <a:r>
              <a:rPr lang="en-GB" sz="2000" b="1" dirty="0">
                <a:solidFill>
                  <a:schemeClr val="tx2"/>
                </a:solidFill>
                <a:latin typeface="Calibri" panose="020F0502020204030204" pitchFamily="34" charset="0"/>
                <a:cs typeface="Calibri" panose="020F0502020204030204" pitchFamily="34" charset="0"/>
                <a:sym typeface="Roboto"/>
              </a:rPr>
              <a:t>systematic, synthetic phonics </a:t>
            </a:r>
            <a:r>
              <a:rPr lang="en-GB" sz="2000" dirty="0">
                <a:solidFill>
                  <a:schemeClr val="tx2"/>
                </a:solidFill>
                <a:latin typeface="Calibri" panose="020F0502020204030204" pitchFamily="34" charset="0"/>
                <a:cs typeface="Calibri" panose="020F0502020204030204" pitchFamily="34" charset="0"/>
                <a:sym typeface="Roboto"/>
              </a:rPr>
              <a:t>scheme that we have chosen as a school (Nursery – Year 2)</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b="1" dirty="0">
                <a:solidFill>
                  <a:schemeClr val="tx2"/>
                </a:solidFill>
                <a:latin typeface="Calibri" panose="020F0502020204030204" pitchFamily="34" charset="0"/>
                <a:cs typeface="Calibri" panose="020F0502020204030204" pitchFamily="34" charset="0"/>
                <a:sym typeface="Roboto"/>
              </a:rPr>
              <a:t>How does it work?</a:t>
            </a:r>
          </a:p>
          <a:p>
            <a:pPr marL="0" lvl="1">
              <a:lnSpc>
                <a:spcPct val="90000"/>
              </a:lnSpc>
              <a:buClr>
                <a:srgbClr val="1C1C1C"/>
              </a:buClr>
              <a:buSzPts val="1800"/>
            </a:pPr>
            <a:endParaRPr lang="en-GB" sz="2000" b="1"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Focuses on ensuring all children become confident with using their phonic knowledge to read words.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Similar structures to lessons and activities to reduce cognitive overload so children can focus on the sound (phoneme) made by the written letter (grapheme).</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Through confidence in phonics knowledge children can develop to be confident readers (blending phonemes together) and spellers (segmenting and recording the phonemes they have heard).</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115394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Learning to read</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6587957"/>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In guided reading, we read the same text three times during the week before your child brings the book home. This allows us to review phonemes and tricky words that will be in each book. </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Each week your child will bring home the phonically decodable book they have shared at school.</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On book change day they will be given additional phonically decodable or picture books to share with you at home. </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It is one of our key aims to teach children to read, but as parents, you can help support this development:</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Encourage your child to point, sound and blend with a view towards reading fluently.</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Use ‘pause, prompt and praise’. Wait before correcting mistakes so your child has the opportunity to correct themselves.</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Give clues to help them get words correct and remind them of phonemes / tricky words they learnt.</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1828800" lvl="5">
              <a:lnSpc>
                <a:spcPct val="90000"/>
              </a:lnSpc>
              <a:buClr>
                <a:srgbClr val="1C1C1C"/>
              </a:buClr>
              <a:buSzPts val="1800"/>
            </a:pPr>
            <a:r>
              <a:rPr lang="en-GB" sz="2000" i="1" dirty="0">
                <a:solidFill>
                  <a:schemeClr val="tx2"/>
                </a:solidFill>
                <a:latin typeface="Calibri" panose="020F0502020204030204" pitchFamily="34" charset="0"/>
                <a:cs typeface="Calibri" panose="020F0502020204030204" pitchFamily="34" charset="0"/>
                <a:sym typeface="Roboto"/>
              </a:rPr>
              <a:t>(Some children will need lots of practice and others will want to read the same book again and again. This is a normal part of learning to read).</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11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414920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Communication and Language</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5202963"/>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Children will be encouraged to communicate positively throughout the school day. </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We encourage children to speak in full sentences to communicate their wishes.</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This will be achieved through various opportunities but not limited to:</a:t>
            </a:r>
          </a:p>
          <a:p>
            <a:pPr marL="0" lvl="1">
              <a:lnSpc>
                <a:spcPct val="90000"/>
              </a:lnSpc>
              <a:buClr>
                <a:srgbClr val="1C1C1C"/>
              </a:buClr>
              <a:buSzPts val="1800"/>
            </a:pPr>
            <a:endParaRPr lang="en-GB" sz="2000" i="1"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i="1"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Talking and listening to others (whole class, groups, 1-1)</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Guided reading</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Whole class story time</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Singing</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Assemblies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11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81896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Physical Development</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5479962"/>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The development of gross and fine motor skills (strength and dexterity) will be supported in multiple ways:</a:t>
            </a:r>
          </a:p>
          <a:p>
            <a:pPr marL="0" lvl="1">
              <a:lnSpc>
                <a:spcPct val="90000"/>
              </a:lnSpc>
              <a:buClr>
                <a:srgbClr val="1C1C1C"/>
              </a:buClr>
              <a:buSzPts val="1800"/>
            </a:pPr>
            <a:endParaRPr lang="en-GB" sz="2000" i="1"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i="1"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PE Lessons (days to be confirmed in September)</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Dough Disco / Squiggle While You Wiggle / Flipper Flappers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Balance Bikes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Scooters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1700" i="1" dirty="0">
                <a:solidFill>
                  <a:schemeClr val="tx2"/>
                </a:solidFill>
                <a:latin typeface="Calibri" panose="020F0502020204030204" pitchFamily="34" charset="0"/>
                <a:cs typeface="Calibri" panose="020F0502020204030204" pitchFamily="34" charset="0"/>
                <a:sym typeface="Roboto"/>
              </a:rPr>
              <a:t>(this list is not exhaustive)</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11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34852568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Personal, Social and Emotional Development</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811551"/>
            <a:ext cx="11223701" cy="6310958"/>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There is a wealth of opportunity for your child to develop their PSED at Welford on Avon Primary School.</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As well as day-to-day opportunities there are annual events that our children eagerly await:</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Christmas Nativity </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Learning Assembly</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Class Assembly</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Maypole Dancing</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Sports Day</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Wellbeing Day</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World Book Day</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Cake Sale</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Trips</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Pantomime</a:t>
            </a:r>
          </a:p>
          <a:p>
            <a:pPr marL="285750" lvl="1" indent="-28575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Visitors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11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24491926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Assessment in the Early Years Foundation Stage</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5756961"/>
          </a:xfrm>
          <a:prstGeom prst="rect">
            <a:avLst/>
          </a:prstGeom>
          <a:noFill/>
        </p:spPr>
        <p:txBody>
          <a:bodyPr wrap="square" rtlCol="0">
            <a:spAutoFit/>
          </a:bodyPr>
          <a:lstStyle/>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Learning journals are kept as a record of your child’s progress in Reception</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Assessments take account of contributions from a range of perspectives including children, parents and other adults.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Child-initiated play is important, alongside taught or adult-led activities.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Exercise / workbooks.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Class floor books / displays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You will be informed of your child’s progress at parents’ evenings and any areas for development. </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We will always let you know if we have any concerns.</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11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2975941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How can I help my child be ready for Reception?</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6193234"/>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Being ‘school ready’ isn’t just about being able to hold a pencil correctly. It is about </a:t>
            </a:r>
            <a:r>
              <a:rPr lang="en-GB" sz="2000" b="1" dirty="0">
                <a:solidFill>
                  <a:schemeClr val="tx2"/>
                </a:solidFill>
                <a:latin typeface="Calibri" panose="020F0502020204030204" pitchFamily="34" charset="0"/>
                <a:cs typeface="Calibri" panose="020F0502020204030204" pitchFamily="34" charset="0"/>
                <a:sym typeface="Roboto"/>
              </a:rPr>
              <a:t>enabling</a:t>
            </a:r>
            <a:r>
              <a:rPr lang="en-GB" sz="2000" dirty="0">
                <a:solidFill>
                  <a:schemeClr val="tx2"/>
                </a:solidFill>
                <a:latin typeface="Calibri" panose="020F0502020204030204" pitchFamily="34" charset="0"/>
                <a:cs typeface="Calibri" panose="020F0502020204030204" pitchFamily="34" charset="0"/>
                <a:sym typeface="Roboto"/>
              </a:rPr>
              <a:t> your child to build independence. It would be really helpful if your child could start school being able to:</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Put on and take off shoes</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Use the toilet independently (including flushing the toilet and washing hands)</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Use a knife and fork</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Dress and undress ready for PE</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Fold and stack clothes</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Tidy toys away</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Play with other children and share possessions</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Blow their nose</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Carry their book bag</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Zip up their coat</a:t>
            </a:r>
          </a:p>
          <a:p>
            <a:pPr marL="342900" lvl="1" indent="-342900">
              <a:lnSpc>
                <a:spcPct val="90000"/>
              </a:lnSpc>
              <a:buClr>
                <a:srgbClr val="1C1C1C"/>
              </a:buClr>
              <a:buSzPts val="1800"/>
              <a:buFont typeface="Arial" panose="020B0604020202020204" pitchFamily="34" charset="0"/>
              <a:buChar char="•"/>
            </a:pPr>
            <a:endParaRPr lang="en-GB" sz="1050" dirty="0">
              <a:solidFill>
                <a:schemeClr val="tx2"/>
              </a:solidFill>
              <a:latin typeface="Calibri" panose="020F0502020204030204" pitchFamily="34" charset="0"/>
              <a:cs typeface="Calibri" panose="020F0502020204030204" pitchFamily="34" charset="0"/>
              <a:sym typeface="Roboto"/>
            </a:endParaRPr>
          </a:p>
          <a:p>
            <a:pPr marL="0" lvl="1" algn="ctr">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But, do not worry if they can’t, </a:t>
            </a:r>
            <a:r>
              <a:rPr lang="en-GB" sz="2000" b="1" dirty="0">
                <a:solidFill>
                  <a:schemeClr val="tx2"/>
                </a:solidFill>
                <a:latin typeface="Calibri" panose="020F0502020204030204" pitchFamily="34" charset="0"/>
                <a:cs typeface="Calibri" panose="020F0502020204030204" pitchFamily="34" charset="0"/>
                <a:sym typeface="Roboto"/>
              </a:rPr>
              <a:t>YET.</a:t>
            </a:r>
          </a:p>
          <a:p>
            <a:pPr marL="0" lvl="1" algn="ctr">
              <a:lnSpc>
                <a:spcPct val="90000"/>
              </a:lnSpc>
              <a:buClr>
                <a:srgbClr val="1C1C1C"/>
              </a:buClr>
              <a:buSzPts val="1800"/>
            </a:pPr>
            <a:endParaRPr lang="en-GB" sz="500" b="1" dirty="0">
              <a:solidFill>
                <a:schemeClr val="tx2"/>
              </a:solidFill>
              <a:latin typeface="Calibri" panose="020F0502020204030204" pitchFamily="34" charset="0"/>
              <a:cs typeface="Calibri" panose="020F0502020204030204" pitchFamily="34" charset="0"/>
              <a:sym typeface="Roboto"/>
            </a:endParaRPr>
          </a:p>
          <a:p>
            <a:pPr marL="0" lvl="1" algn="ctr">
              <a:lnSpc>
                <a:spcPct val="90000"/>
              </a:lnSpc>
              <a:buClr>
                <a:srgbClr val="1C1C1C"/>
              </a:buClr>
              <a:buSzPts val="1800"/>
            </a:pPr>
            <a:r>
              <a:rPr lang="en-GB" sz="1600" i="1" dirty="0">
                <a:solidFill>
                  <a:schemeClr val="tx2"/>
                </a:solidFill>
                <a:latin typeface="Calibri" panose="020F0502020204030204" pitchFamily="34" charset="0"/>
                <a:cs typeface="Calibri" panose="020F0502020204030204" pitchFamily="34" charset="0"/>
                <a:sym typeface="Roboto"/>
              </a:rPr>
              <a:t>Useful links:</a:t>
            </a:r>
          </a:p>
          <a:p>
            <a:pPr marL="0" lvl="1" algn="ctr">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hlinkClick r:id="rId3"/>
              </a:rPr>
              <a:t>https://shorturl.at/NmSmh</a:t>
            </a:r>
            <a:endParaRPr lang="en-GB" sz="2000" dirty="0">
              <a:solidFill>
                <a:schemeClr val="tx2"/>
              </a:solidFill>
              <a:latin typeface="Calibri" panose="020F0502020204030204" pitchFamily="34" charset="0"/>
              <a:cs typeface="Calibri" panose="020F0502020204030204" pitchFamily="34" charset="0"/>
              <a:sym typeface="Roboto"/>
            </a:endParaRPr>
          </a:p>
          <a:p>
            <a:pPr marL="0" lvl="1" algn="ctr">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11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pic>
        <p:nvPicPr>
          <p:cNvPr id="4" name="Picture 3">
            <a:hlinkClick r:id="rId4"/>
            <a:extLst>
              <a:ext uri="{FF2B5EF4-FFF2-40B4-BE49-F238E27FC236}">
                <a16:creationId xmlns:a16="http://schemas.microsoft.com/office/drawing/2014/main" id="{3F522CEF-A5F0-4BCE-8AC2-58B346698455}"/>
              </a:ext>
            </a:extLst>
          </p:cNvPr>
          <p:cNvPicPr>
            <a:picLocks noChangeAspect="1"/>
          </p:cNvPicPr>
          <p:nvPr/>
        </p:nvPicPr>
        <p:blipFill>
          <a:blip r:embed="rId5"/>
          <a:stretch>
            <a:fillRect/>
          </a:stretch>
        </p:blipFill>
        <p:spPr>
          <a:xfrm>
            <a:off x="9167765" y="1795065"/>
            <a:ext cx="2344653" cy="3774956"/>
          </a:xfrm>
          <a:prstGeom prst="rect">
            <a:avLst/>
          </a:prstGeom>
        </p:spPr>
      </p:pic>
    </p:spTree>
    <p:extLst>
      <p:ext uri="{BB962C8B-B14F-4D97-AF65-F5344CB8AC3E}">
        <p14:creationId xmlns:p14="http://schemas.microsoft.com/office/powerpoint/2010/main" val="888492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The Big Day</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5479962"/>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Prepare your child by talking about happy events you remember when you were at school.</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Talk about:</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School routines (start of the day, register, playtime, lunchtime, end of the day)</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Different types of lessons (writing, reading, phonics, PE, Forest School, painting and making)</a:t>
            </a:r>
          </a:p>
          <a:p>
            <a:pPr marL="342900" lvl="1" indent="-342900">
              <a:lnSpc>
                <a:spcPct val="90000"/>
              </a:lnSpc>
              <a:buClr>
                <a:srgbClr val="1C1C1C"/>
              </a:buClr>
              <a:buSzPts val="1800"/>
              <a:buFont typeface="Arial" panose="020B0604020202020204" pitchFamily="34" charset="0"/>
              <a:buChar char="•"/>
            </a:pPr>
            <a:r>
              <a:rPr lang="en-GB" sz="2000" dirty="0">
                <a:solidFill>
                  <a:schemeClr val="tx2"/>
                </a:solidFill>
                <a:latin typeface="Calibri" panose="020F0502020204030204" pitchFamily="34" charset="0"/>
                <a:cs typeface="Calibri" panose="020F0502020204030204" pitchFamily="34" charset="0"/>
                <a:sym typeface="Roboto"/>
              </a:rPr>
              <a:t>Teaching staff in reception</a:t>
            </a: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Most of all emphasise that school is a happy place where your child will make new friends and learn lots of new skills.</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Playing ‘schools’ is a good way of teaching children about different features of school life which may be new to them. Remember, too, that your child may already be familiar with many of the activities and routines from preschool.</a:t>
            </a:r>
            <a:endParaRPr lang="en-GB" sz="2400"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11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1086966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cs typeface="Calibri" panose="020F0502020204030204" pitchFamily="34" charset="0"/>
              </a:rPr>
              <a:t>Parent Helpers</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5050613"/>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You can have an amazing impact by giving a couple of hours per week to hear readers / help in the classroom.</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If you are interested in being a parent volunteer in the classroom, trips or events please do let me know.</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You will need a DBS check and a short safeguarding induction. There will also be a volunteer agreement to sign.</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If you cannot come into school to help, would you be willing to cut out resources at home? </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Join the FOWS team? Run the stall at our Christmas and Summer Fair? </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i="1" dirty="0">
                <a:solidFill>
                  <a:schemeClr val="tx2"/>
                </a:solidFill>
                <a:latin typeface="Calibri" panose="020F0502020204030204" pitchFamily="34" charset="0"/>
                <a:cs typeface="Calibri" panose="020F0502020204030204" pitchFamily="34" charset="0"/>
                <a:sym typeface="Roboto"/>
              </a:rPr>
              <a:t>(this will be after the first half term to allow all children to settle into their new routines)</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2286000" lvl="6">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36396790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91" y="364273"/>
            <a:ext cx="9372600" cy="603393"/>
          </a:xfrm>
        </p:spPr>
        <p:txBody>
          <a:bodyPr anchor="t"/>
          <a:lstStyle/>
          <a:p>
            <a:r>
              <a:rPr lang="en-GB" sz="3200" dirty="0">
                <a:solidFill>
                  <a:schemeClr val="tx2"/>
                </a:solidFill>
                <a:latin typeface="Calibri" panose="020F0502020204030204"/>
              </a:rPr>
              <a:t>It’s exhausting!</a:t>
            </a:r>
            <a:endParaRPr lang="en-GB" dirty="0">
              <a:solidFill>
                <a:schemeClr val="tx2"/>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8A9F9F-20B0-430D-A21F-ABE8854532DC}"/>
              </a:ext>
            </a:extLst>
          </p:cNvPr>
          <p:cNvSpPr txBox="1"/>
          <p:nvPr/>
        </p:nvSpPr>
        <p:spPr>
          <a:xfrm>
            <a:off x="388291" y="967666"/>
            <a:ext cx="11223701" cy="5147563"/>
          </a:xfrm>
          <a:prstGeom prst="rect">
            <a:avLst/>
          </a:prstGeom>
          <a:noFill/>
        </p:spPr>
        <p:txBody>
          <a:bodyPr wrap="square" rtlCol="0">
            <a:spAutoFit/>
          </a:bodyPr>
          <a:lstStyle/>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Starting school can be very exhausting – emotionally, physically, socially and mentally (not just for the children but for you as well).</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Do not be surprised if for the first few weeks your child comes home tired, may be a little miserable, and not wanting to talk about their day, other than to say they have ‘played’ or ‘done nothing’.</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Give them a cuddle, a drink and something to eat. </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r>
              <a:rPr lang="en-GB" sz="2000" dirty="0">
                <a:solidFill>
                  <a:schemeClr val="tx2"/>
                </a:solidFill>
                <a:latin typeface="Calibri" panose="020F0502020204030204" pitchFamily="34" charset="0"/>
                <a:cs typeface="Calibri" panose="020F0502020204030204" pitchFamily="34" charset="0"/>
                <a:sym typeface="Roboto"/>
              </a:rPr>
              <a:t>They will tell you exactly what they have been doing when they are ready to. </a:t>
            </a: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gn="ctr">
              <a:lnSpc>
                <a:spcPct val="90000"/>
              </a:lnSpc>
              <a:buClr>
                <a:srgbClr val="1C1C1C"/>
              </a:buClr>
              <a:buSzPts val="1800"/>
            </a:pPr>
            <a:r>
              <a:rPr lang="en-GB" sz="2800" b="1" i="1" dirty="0">
                <a:solidFill>
                  <a:schemeClr val="tx2"/>
                </a:solidFill>
                <a:latin typeface="Calibri" panose="020F0502020204030204" pitchFamily="34" charset="0"/>
                <a:cs typeface="Calibri" panose="020F0502020204030204" pitchFamily="34" charset="0"/>
                <a:sym typeface="Roboto"/>
              </a:rPr>
              <a:t>Remember,</a:t>
            </a:r>
          </a:p>
          <a:p>
            <a:pPr marL="0" lvl="1" algn="ctr">
              <a:lnSpc>
                <a:spcPct val="90000"/>
              </a:lnSpc>
              <a:buClr>
                <a:srgbClr val="1C1C1C"/>
              </a:buClr>
              <a:buSzPts val="1800"/>
            </a:pPr>
            <a:r>
              <a:rPr lang="en-GB" sz="2800" b="1" i="1" dirty="0">
                <a:solidFill>
                  <a:schemeClr val="tx2"/>
                </a:solidFill>
                <a:latin typeface="Calibri" panose="020F0502020204030204" pitchFamily="34" charset="0"/>
                <a:cs typeface="Calibri" panose="020F0502020204030204" pitchFamily="34" charset="0"/>
                <a:sym typeface="Roboto"/>
              </a:rPr>
              <a:t>children are all different shapes and sizes!</a:t>
            </a:r>
            <a:endParaRPr lang="en-GB" sz="3200" b="1" i="1" dirty="0">
              <a:solidFill>
                <a:schemeClr val="tx2"/>
              </a:solidFill>
              <a:latin typeface="Calibri" panose="020F0502020204030204" pitchFamily="34" charset="0"/>
              <a:cs typeface="Calibri" panose="020F0502020204030204" pitchFamily="34" charset="0"/>
              <a:sym typeface="Roboto"/>
            </a:endParaRPr>
          </a:p>
          <a:p>
            <a:pPr marL="342900" lvl="1"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11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2628900" lvl="6" indent="-342900">
              <a:lnSpc>
                <a:spcPct val="90000"/>
              </a:lnSpc>
              <a:buClr>
                <a:srgbClr val="1C1C1C"/>
              </a:buClr>
              <a:buSzPts val="1800"/>
              <a:buFont typeface="Arial" panose="020B0604020202020204" pitchFamily="34" charset="0"/>
              <a:buChar char="•"/>
            </a:pPr>
            <a:endParaRPr lang="en-GB" sz="2000"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dirty="0">
              <a:solidFill>
                <a:schemeClr val="tx2"/>
              </a:solidFill>
              <a:latin typeface="Calibri" panose="020F0502020204030204" pitchFamily="34" charset="0"/>
              <a:cs typeface="Calibri" panose="020F0502020204030204" pitchFamily="34" charset="0"/>
              <a:sym typeface="Roboto"/>
            </a:endParaRPr>
          </a:p>
          <a:p>
            <a:pPr marL="0" lvl="1">
              <a:lnSpc>
                <a:spcPct val="90000"/>
              </a:lnSpc>
              <a:buClr>
                <a:srgbClr val="1C1C1C"/>
              </a:buClr>
              <a:buSzPts val="1800"/>
            </a:pPr>
            <a:endParaRPr lang="en-GB" sz="2000" dirty="0">
              <a:solidFill>
                <a:schemeClr val="tx2"/>
              </a:solidFill>
              <a:latin typeface="Calibri" panose="020F0502020204030204" pitchFamily="34" charset="0"/>
              <a:cs typeface="Calibri" panose="020F0502020204030204" pitchFamily="34" charset="0"/>
              <a:sym typeface="Roboto"/>
            </a:endParaRPr>
          </a:p>
        </p:txBody>
      </p:sp>
    </p:spTree>
    <p:extLst>
      <p:ext uri="{BB962C8B-B14F-4D97-AF65-F5344CB8AC3E}">
        <p14:creationId xmlns:p14="http://schemas.microsoft.com/office/powerpoint/2010/main" val="1214955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 Steps to Happy, Independent Children</a:t>
            </a:r>
          </a:p>
        </p:txBody>
      </p:sp>
      <p:graphicFrame>
        <p:nvGraphicFramePr>
          <p:cNvPr id="15" name="Content Placeholder 14" descr="Step Up Process"/>
          <p:cNvGraphicFramePr>
            <a:graphicFrameLocks noGrp="1"/>
          </p:cNvGraphicFramePr>
          <p:nvPr>
            <p:ph idx="1"/>
            <p:extLst>
              <p:ext uri="{D42A27DB-BD31-4B8C-83A1-F6EECF244321}">
                <p14:modId xmlns:p14="http://schemas.microsoft.com/office/powerpoint/2010/main" val="3219705951"/>
              </p:ext>
            </p:extLst>
          </p:nvPr>
        </p:nvGraphicFramePr>
        <p:xfrm>
          <a:off x="2208213" y="1600200"/>
          <a:ext cx="9372600"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25061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7613" y="384282"/>
            <a:ext cx="2743201" cy="2322178"/>
          </a:xfrm>
        </p:spPr>
        <p:txBody>
          <a:bodyPr>
            <a:normAutofit/>
          </a:bodyPr>
          <a:lstStyle/>
          <a:p>
            <a:r>
              <a:rPr lang="en-US" sz="3600" dirty="0"/>
              <a:t>Questions?</a:t>
            </a:r>
          </a:p>
        </p:txBody>
      </p:sp>
      <p:sp>
        <p:nvSpPr>
          <p:cNvPr id="3" name="Text Placeholder 2"/>
          <p:cNvSpPr>
            <a:spLocks noGrp="1"/>
          </p:cNvSpPr>
          <p:nvPr>
            <p:ph type="body" sz="half" idx="2"/>
          </p:nvPr>
        </p:nvSpPr>
        <p:spPr>
          <a:xfrm>
            <a:off x="8837614" y="3192269"/>
            <a:ext cx="2743200" cy="1131813"/>
          </a:xfrm>
        </p:spPr>
        <p:txBody>
          <a:bodyPr>
            <a:noAutofit/>
          </a:bodyPr>
          <a:lstStyle/>
          <a:p>
            <a:r>
              <a:rPr lang="en-US" sz="2800" b="1" dirty="0">
                <a:latin typeface="Bradley Hand ITC" panose="03070402050302030203" pitchFamily="66" charset="0"/>
              </a:rPr>
              <a:t>Tell me and I forget. Show me and I remember.  Involve me and I understand.</a:t>
            </a:r>
          </a:p>
        </p:txBody>
      </p:sp>
      <p:pic>
        <p:nvPicPr>
          <p:cNvPr id="5" name="Picture Placeholder 4"/>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t="16608" b="16608"/>
          <a:stretch>
            <a:fillRect/>
          </a:stretch>
        </p:blipFill>
        <p:spPr/>
      </p:pic>
    </p:spTree>
    <p:extLst>
      <p:ext uri="{BB962C8B-B14F-4D97-AF65-F5344CB8AC3E}">
        <p14:creationId xmlns:p14="http://schemas.microsoft.com/office/powerpoint/2010/main" val="1609149858"/>
      </p:ext>
    </p:extLst>
  </p:cSld>
  <p:clrMapOvr>
    <a:masterClrMapping/>
  </p:clrMapOvr>
</p:sld>
</file>

<file path=ppt/theme/theme1.xml><?xml version="1.0" encoding="utf-8"?>
<a:theme xmlns:a="http://schemas.openxmlformats.org/drawingml/2006/main" name="Children Happy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7909083B-3485-49E7-BBE7-EFD488C62F99}" vid="{B57F6697-5DA8-422E-86BF-20B69A74A1E0}"/>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3EEEF1EE537B4C9DFAAF17D0665173" ma:contentTypeVersion="13" ma:contentTypeDescription="Create a new document." ma:contentTypeScope="" ma:versionID="10ae8d8bc438f79ffea60bb8ee69ccae">
  <xsd:schema xmlns:xsd="http://www.w3.org/2001/XMLSchema" xmlns:xs="http://www.w3.org/2001/XMLSchema" xmlns:p="http://schemas.microsoft.com/office/2006/metadata/properties" xmlns:ns3="e51a3c5e-db0b-47ec-a4e1-4b4eaffa9374" targetNamespace="http://schemas.microsoft.com/office/2006/metadata/properties" ma:root="true" ma:fieldsID="7a952902bcd935a477631793c01ae293" ns3:_="">
    <xsd:import namespace="e51a3c5e-db0b-47ec-a4e1-4b4eaffa9374"/>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OCR" minOccurs="0"/>
                <xsd:element ref="ns3:MediaServiceSearchProperties" minOccurs="0"/>
                <xsd:element ref="ns3:MediaServiceLocation" minOccurs="0"/>
                <xsd:element ref="ns3:_activity"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1a3c5e-db0b-47ec-a4e1-4b4eaffa93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Location" ma:index="18" nillable="true" ma:displayName="Location" ma:indexed="true" ma:internalName="MediaServiceLocation" ma:readOnly="true">
      <xsd:simpleType>
        <xsd:restriction base="dms:Text"/>
      </xsd:simpleType>
    </xsd:element>
    <xsd:element name="_activity" ma:index="19" nillable="true" ma:displayName="_activity" ma:hidden="true" ma:internalName="_activity">
      <xsd:simpleType>
        <xsd:restriction base="dms:Note"/>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e51a3c5e-db0b-47ec-a4e1-4b4eaffa9374" xsi:nil="true"/>
  </documentManagement>
</p:properties>
</file>

<file path=customXml/itemProps1.xml><?xml version="1.0" encoding="utf-8"?>
<ds:datastoreItem xmlns:ds="http://schemas.openxmlformats.org/officeDocument/2006/customXml" ds:itemID="{D5792347-22D1-4A97-82A6-554D46A6CA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1a3c5e-db0b-47ec-a4e1-4b4eaffa9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152657-2ABC-4005-A318-E4CCB886C03D}">
  <ds:schemaRefs>
    <ds:schemaRef ds:uri="http://schemas.microsoft.com/sharepoint/v3/contenttype/forms"/>
  </ds:schemaRefs>
</ds:datastoreItem>
</file>

<file path=customXml/itemProps3.xml><?xml version="1.0" encoding="utf-8"?>
<ds:datastoreItem xmlns:ds="http://schemas.openxmlformats.org/officeDocument/2006/customXml" ds:itemID="{62106E57-35C6-4C54-97B0-278F9A7C4661}">
  <ds:schemaRefs>
    <ds:schemaRef ds:uri="e51a3c5e-db0b-47ec-a4e1-4b4eaffa9374"/>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purl.org/dc/elements/1.1/"/>
    <ds:schemaRef ds:uri="http://purl.org/dc/dcmitype/"/>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0</TotalTime>
  <Words>2397</Words>
  <Application>Microsoft Office PowerPoint</Application>
  <PresentationFormat>Widescreen</PresentationFormat>
  <Paragraphs>384</Paragraphs>
  <Slides>25</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Bradley Hand ITC</vt:lpstr>
      <vt:lpstr>Calibri</vt:lpstr>
      <vt:lpstr>Euphemia</vt:lpstr>
      <vt:lpstr>Roboto</vt:lpstr>
      <vt:lpstr>Twinkl Cursive Looped</vt:lpstr>
      <vt:lpstr>Wingdings</vt:lpstr>
      <vt:lpstr>Children Happy 16x9</vt:lpstr>
      <vt:lpstr>Reception Induction Evening</vt:lpstr>
      <vt:lpstr>Welcome to Reception</vt:lpstr>
      <vt:lpstr>Welford’s Vision</vt:lpstr>
      <vt:lpstr>A typical day in Reception</vt:lpstr>
      <vt:lpstr>PE / Outdoor Learning Routine</vt:lpstr>
      <vt:lpstr>Registration / Collection</vt:lpstr>
      <vt:lpstr>Absence</vt:lpstr>
      <vt:lpstr>School communication</vt:lpstr>
      <vt:lpstr>Our learning environment</vt:lpstr>
      <vt:lpstr>Uniform</vt:lpstr>
      <vt:lpstr>Uniform</vt:lpstr>
      <vt:lpstr>Forest School Uniform</vt:lpstr>
      <vt:lpstr>EYFS Framework</vt:lpstr>
      <vt:lpstr>Little Wandle Phonics</vt:lpstr>
      <vt:lpstr>Learning to read</vt:lpstr>
      <vt:lpstr>Communication and Language</vt:lpstr>
      <vt:lpstr>Physical Development</vt:lpstr>
      <vt:lpstr>Personal, Social and Emotional Development</vt:lpstr>
      <vt:lpstr>Assessment in the Early Years Foundation Stage</vt:lpstr>
      <vt:lpstr>How can I help my child be ready for Reception?</vt:lpstr>
      <vt:lpstr>The Big Day</vt:lpstr>
      <vt:lpstr>Parent Helpers</vt:lpstr>
      <vt:lpstr>It’s exhausting!</vt:lpstr>
      <vt:lpstr>5 Steps to Happy, Independent Children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2015-09-14T16:54:34Z</dcterms:created>
  <dcterms:modified xsi:type="dcterms:W3CDTF">2025-09-09T15:35:29Z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TC034618839991</vt:lpwstr>
  </property>
  <property fmtid="{D5CDD505-2E9C-101B-9397-08002B2CF9AE}" pid="3" name="ContentTypeId">
    <vt:lpwstr>0x0101003C3EEEF1EE537B4C9DFAAF17D0665173</vt:lpwstr>
  </property>
</Properties>
</file>