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261" r:id="rId5"/>
    <p:sldId id="268" r:id="rId6"/>
    <p:sldId id="262" r:id="rId7"/>
    <p:sldId id="265" r:id="rId8"/>
    <p:sldId id="264" r:id="rId9"/>
    <p:sldId id="272" r:id="rId10"/>
    <p:sldId id="266" r:id="rId11"/>
    <p:sldId id="267" r:id="rId12"/>
    <p:sldId id="271" r:id="rId13"/>
    <p:sldId id="277"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1" autoAdjust="0"/>
    <p:restoredTop sz="94660"/>
  </p:normalViewPr>
  <p:slideViewPr>
    <p:cSldViewPr>
      <p:cViewPr varScale="1">
        <p:scale>
          <a:sx n="80" d="100"/>
          <a:sy n="80" d="100"/>
        </p:scale>
        <p:origin x="1531"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Cowley WAP" userId="b75e0dfd-9768-49e3-aeab-c789d0eac62b" providerId="ADAL" clId="{B28801BC-BB95-4E0F-966B-DEDA02D2352C}"/>
    <pc:docChg chg="custSel modSld modNotesMaster">
      <pc:chgData name="J Cowley WAP" userId="b75e0dfd-9768-49e3-aeab-c789d0eac62b" providerId="ADAL" clId="{B28801BC-BB95-4E0F-966B-DEDA02D2352C}" dt="2026-09-03T15:45:50.024" v="4" actId="13926"/>
      <pc:docMkLst>
        <pc:docMk/>
      </pc:docMkLst>
      <pc:sldChg chg="modSp mod">
        <pc:chgData name="J Cowley WAP" userId="b75e0dfd-9768-49e3-aeab-c789d0eac62b" providerId="ADAL" clId="{B28801BC-BB95-4E0F-966B-DEDA02D2352C}" dt="2026-09-03T15:45:50.024" v="4" actId="13926"/>
        <pc:sldMkLst>
          <pc:docMk/>
          <pc:sldMk cId="0" sldId="264"/>
        </pc:sldMkLst>
        <pc:spChg chg="mod">
          <ac:chgData name="J Cowley WAP" userId="b75e0dfd-9768-49e3-aeab-c789d0eac62b" providerId="ADAL" clId="{B28801BC-BB95-4E0F-966B-DEDA02D2352C}" dt="2026-09-03T15:45:50.024" v="4" actId="13926"/>
          <ac:spMkLst>
            <pc:docMk/>
            <pc:sldMk cId="0" sldId="264"/>
            <ac:spMk id="3" creationId="{00000000-0000-0000-0000-000000000000}"/>
          </ac:spMkLst>
        </pc:spChg>
      </pc:sldChg>
      <pc:sldChg chg="modSp mod">
        <pc:chgData name="J Cowley WAP" userId="b75e0dfd-9768-49e3-aeab-c789d0eac62b" providerId="ADAL" clId="{B28801BC-BB95-4E0F-966B-DEDA02D2352C}" dt="2026-09-03T06:19:37.196" v="0" actId="13926"/>
        <pc:sldMkLst>
          <pc:docMk/>
          <pc:sldMk cId="0" sldId="266"/>
        </pc:sldMkLst>
        <pc:spChg chg="mod">
          <ac:chgData name="J Cowley WAP" userId="b75e0dfd-9768-49e3-aeab-c789d0eac62b" providerId="ADAL" clId="{B28801BC-BB95-4E0F-966B-DEDA02D2352C}" dt="2026-09-03T06:19:37.196" v="0" actId="13926"/>
          <ac:spMkLst>
            <pc:docMk/>
            <pc:sldMk cId="0" sldId="26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EAB1F28-F054-44E0-AD1E-EF5863828A36}" type="datetimeFigureOut">
              <a:rPr lang="en-US" smtClean="0"/>
              <a:pPr/>
              <a:t>9/3/2026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60964FF-EBBF-4CB2-8635-8BBC7AB89AB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They will tell us what they</a:t>
            </a:r>
            <a:r>
              <a:rPr lang="en-GB" baseline="0" dirty="0"/>
              <a:t> are really doing, please don’t teach your children to lie.</a:t>
            </a:r>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They will tell us what they</a:t>
            </a:r>
            <a:r>
              <a:rPr lang="en-GB" baseline="0" dirty="0"/>
              <a:t> are really doing, please </a:t>
            </a:r>
            <a:r>
              <a:rPr lang="en-GB" baseline="0" dirty="0" err="1"/>
              <a:t>dont</a:t>
            </a:r>
            <a:r>
              <a:rPr lang="en-GB" baseline="0" dirty="0"/>
              <a:t> teach your children to lie.</a:t>
            </a:r>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6</a:t>
            </a:fld>
            <a:endParaRPr lang="en-US"/>
          </a:p>
        </p:txBody>
      </p:sp>
    </p:spTree>
    <p:extLst>
      <p:ext uri="{BB962C8B-B14F-4D97-AF65-F5344CB8AC3E}">
        <p14:creationId xmlns:p14="http://schemas.microsoft.com/office/powerpoint/2010/main" val="3955120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10</a:t>
            </a:fld>
            <a:endParaRPr lang="en-US"/>
          </a:p>
        </p:txBody>
      </p:sp>
    </p:spTree>
    <p:extLst>
      <p:ext uri="{BB962C8B-B14F-4D97-AF65-F5344CB8AC3E}">
        <p14:creationId xmlns:p14="http://schemas.microsoft.com/office/powerpoint/2010/main" val="374384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1D698944-FA02-4EDD-8D76-C24F82CFB7CA}" type="datetimeFigureOut">
              <a:rPr lang="en-US" smtClean="0"/>
              <a:pPr/>
              <a:t>9/3/2026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97BA6867-47F5-4181-9369-B16C3A9B3F4F}"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97BA6867-47F5-4181-9369-B16C3A9B3F4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1D698944-FA02-4EDD-8D76-C24F82CFB7CA}" type="datetimeFigureOut">
              <a:rPr lang="en-US" smtClean="0"/>
              <a:pPr/>
              <a:t>9/3/2026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698944-FA02-4EDD-8D76-C24F82CFB7CA}" type="datetimeFigureOut">
              <a:rPr lang="en-US" smtClean="0"/>
              <a:pPr/>
              <a:t>9/3/2026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A6867-47F5-4181-9369-B16C3A9B3F4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98944-FA02-4EDD-8D76-C24F82CFB7CA}" type="datetimeFigureOut">
              <a:rPr lang="en-US" smtClean="0"/>
              <a:pPr/>
              <a:t>9/3/2026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A6867-47F5-4181-9369-B16C3A9B3F4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698944-FA02-4EDD-8D76-C24F82CFB7CA}" type="datetimeFigureOut">
              <a:rPr lang="en-US" smtClean="0"/>
              <a:pPr/>
              <a:t>9/3/2026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97BA6867-47F5-4181-9369-B16C3A9B3F4F}"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698944-FA02-4EDD-8D76-C24F82CFB7CA}" type="datetimeFigureOut">
              <a:rPr lang="en-US" smtClean="0"/>
              <a:pPr/>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698944-FA02-4EDD-8D76-C24F82CFB7CA}" type="datetimeFigureOut">
              <a:rPr lang="en-US" smtClean="0"/>
              <a:pPr/>
              <a:t>9/3/2026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97BA6867-47F5-4181-9369-B16C3A9B3F4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92500" lnSpcReduction="20000"/>
          </a:bodyPr>
          <a:lstStyle/>
          <a:p>
            <a:r>
              <a:rPr lang="en-GB" dirty="0">
                <a:latin typeface="Sassoon Primary Type" pitchFamily="2" charset="0"/>
              </a:rPr>
              <a:t>Mrs </a:t>
            </a:r>
            <a:r>
              <a:rPr lang="en-GB" dirty="0" err="1">
                <a:latin typeface="Sassoon Primary Type" pitchFamily="2" charset="0"/>
              </a:rPr>
              <a:t>Scarrott</a:t>
            </a:r>
            <a:endParaRPr lang="en-GB" dirty="0">
              <a:latin typeface="Sassoon Primary Type" pitchFamily="2" charset="0"/>
            </a:endParaRPr>
          </a:p>
          <a:p>
            <a:r>
              <a:rPr lang="en-GB" dirty="0">
                <a:latin typeface="Sassoon Primary Type" pitchFamily="2" charset="0"/>
              </a:rPr>
              <a:t>Mrs Guest (Full time TA)</a:t>
            </a:r>
          </a:p>
          <a:p>
            <a:r>
              <a:rPr lang="en-GB" dirty="0">
                <a:latin typeface="Sassoon Primary Type" pitchFamily="2" charset="0"/>
              </a:rPr>
              <a:t>Miss </a:t>
            </a:r>
            <a:r>
              <a:rPr lang="en-GB" dirty="0" err="1">
                <a:latin typeface="Sassoon Primary Type" pitchFamily="2" charset="0"/>
              </a:rPr>
              <a:t>Kitson</a:t>
            </a:r>
            <a:r>
              <a:rPr lang="en-GB" dirty="0">
                <a:latin typeface="Sassoon Primary Type" pitchFamily="2" charset="0"/>
              </a:rPr>
              <a:t> (Full time TAs)</a:t>
            </a:r>
          </a:p>
          <a:p>
            <a:r>
              <a:rPr lang="en-GB" dirty="0">
                <a:latin typeface="Sassoon Primary Type" pitchFamily="2" charset="0"/>
              </a:rPr>
              <a:t>Miss Stevens (Trainee Teacher)</a:t>
            </a:r>
          </a:p>
          <a:p>
            <a:endParaRPr lang="en-GB" dirty="0">
              <a:latin typeface="Sassoon Primary Type" pitchFamily="2" charset="0"/>
            </a:endParaRPr>
          </a:p>
          <a:p>
            <a:endParaRPr lang="en-GB" dirty="0">
              <a:latin typeface="Sassoon Primary Type" pitchFamily="2" charset="0"/>
            </a:endParaRPr>
          </a:p>
        </p:txBody>
      </p:sp>
      <p:sp>
        <p:nvSpPr>
          <p:cNvPr id="2" name="Title 1"/>
          <p:cNvSpPr>
            <a:spLocks noGrp="1"/>
          </p:cNvSpPr>
          <p:nvPr>
            <p:ph type="ctrTitle"/>
          </p:nvPr>
        </p:nvSpPr>
        <p:spPr/>
        <p:txBody>
          <a:bodyPr/>
          <a:lstStyle/>
          <a:p>
            <a:r>
              <a:rPr lang="en-GB" dirty="0">
                <a:latin typeface="Sassoon Primary Type" pitchFamily="2" charset="0"/>
              </a:rPr>
              <a:t>Welcome to Year 1</a:t>
            </a:r>
            <a:endParaRPr lang="en-US" dirty="0">
              <a:latin typeface="Sassoon Primary Type"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3200400"/>
            <a:ext cx="6400800" cy="2964904"/>
          </a:xfrm>
        </p:spPr>
        <p:txBody>
          <a:bodyPr>
            <a:normAutofit fontScale="92500" lnSpcReduction="10000"/>
          </a:bodyPr>
          <a:lstStyle/>
          <a:p>
            <a:r>
              <a:rPr lang="en-GB" dirty="0">
                <a:latin typeface="Sassoon Primary Type" pitchFamily="2" charset="0"/>
              </a:rPr>
              <a:t>All communications that are sent out via email/ paper are also uploaded on school website.  Please check regularly, on the year 1 page we will be adding images of learning, as well as copies of the Curriculum and Classroom Information Sheets etc.</a:t>
            </a:r>
          </a:p>
          <a:p>
            <a:r>
              <a:rPr lang="en-GB" dirty="0">
                <a:latin typeface="Sassoon Primary Type" pitchFamily="2" charset="0"/>
              </a:rPr>
              <a:t>It is always a good place to check before ringing the school office to confirm details of events.</a:t>
            </a:r>
            <a:endParaRPr lang="en-US" dirty="0">
              <a:latin typeface="Sassoon Primary Type" pitchFamily="2" charset="0"/>
            </a:endParaRPr>
          </a:p>
        </p:txBody>
      </p:sp>
      <p:sp>
        <p:nvSpPr>
          <p:cNvPr id="2" name="Title 1"/>
          <p:cNvSpPr>
            <a:spLocks noGrp="1"/>
          </p:cNvSpPr>
          <p:nvPr>
            <p:ph type="ctrTitle"/>
          </p:nvPr>
        </p:nvSpPr>
        <p:spPr/>
        <p:txBody>
          <a:bodyPr/>
          <a:lstStyle/>
          <a:p>
            <a:r>
              <a:rPr lang="en-GB" dirty="0">
                <a:latin typeface="Sassoon Primary Type" pitchFamily="2" charset="0"/>
              </a:rPr>
              <a:t>School Website</a:t>
            </a:r>
            <a:endParaRPr lang="en-US" dirty="0">
              <a:latin typeface="Sassoon Primary Type"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55576" y="1196752"/>
            <a:ext cx="7232848" cy="5544616"/>
          </a:xfrm>
        </p:spPr>
        <p:txBody>
          <a:bodyPr>
            <a:normAutofit fontScale="85000" lnSpcReduction="20000"/>
          </a:bodyPr>
          <a:lstStyle/>
          <a:p>
            <a:endParaRPr lang="en-GB" b="1" dirty="0">
              <a:latin typeface="Sassoon Primary Type" pitchFamily="2" charset="0"/>
            </a:endParaRPr>
          </a:p>
          <a:p>
            <a:r>
              <a:rPr lang="en-GB" b="1" dirty="0">
                <a:solidFill>
                  <a:schemeClr val="tx1"/>
                </a:solidFill>
                <a:latin typeface="Sassoon Primary Type" pitchFamily="2" charset="0"/>
              </a:rPr>
              <a:t>Monday: </a:t>
            </a:r>
            <a:r>
              <a:rPr lang="en-GB" dirty="0">
                <a:solidFill>
                  <a:schemeClr val="tx1"/>
                </a:solidFill>
                <a:latin typeface="Sassoon Primary Type" pitchFamily="2" charset="0"/>
              </a:rPr>
              <a:t>Whole School Assembly.</a:t>
            </a:r>
            <a:r>
              <a:rPr lang="en-GB" b="1" dirty="0">
                <a:solidFill>
                  <a:schemeClr val="tx1"/>
                </a:solidFill>
                <a:latin typeface="Sassoon Primary Type" pitchFamily="2" charset="0"/>
              </a:rPr>
              <a:t> </a:t>
            </a:r>
            <a:r>
              <a:rPr lang="en-GB" dirty="0">
                <a:solidFill>
                  <a:schemeClr val="tx1"/>
                </a:solidFill>
                <a:latin typeface="Sassoon Primary Type" pitchFamily="2" charset="0"/>
              </a:rPr>
              <a:t>Spellings and maths homework handed in, marked and sent home again. </a:t>
            </a:r>
            <a:r>
              <a:rPr lang="en-GB" dirty="0">
                <a:solidFill>
                  <a:srgbClr val="0070C0"/>
                </a:solidFill>
                <a:latin typeface="Sassoon Primary Type" pitchFamily="2" charset="0"/>
              </a:rPr>
              <a:t>Owen </a:t>
            </a:r>
            <a:r>
              <a:rPr lang="en-GB" dirty="0">
                <a:solidFill>
                  <a:schemeClr val="tx1"/>
                </a:solidFill>
                <a:latin typeface="Sassoon Primary Type" pitchFamily="2" charset="0"/>
              </a:rPr>
              <a:t>reading books changed. (Wear PE kit to school).</a:t>
            </a:r>
          </a:p>
          <a:p>
            <a:r>
              <a:rPr lang="en-GB" b="1" dirty="0">
                <a:solidFill>
                  <a:schemeClr val="tx1"/>
                </a:solidFill>
                <a:latin typeface="Sassoon Primary Type" pitchFamily="2" charset="0"/>
              </a:rPr>
              <a:t>Tuesday: </a:t>
            </a:r>
            <a:r>
              <a:rPr lang="en-GB" dirty="0">
                <a:solidFill>
                  <a:schemeClr val="tx1"/>
                </a:solidFill>
                <a:latin typeface="Sassoon Primary Type" pitchFamily="2" charset="0"/>
              </a:rPr>
              <a:t>Mr Deeley- Forest School and Computing. Wear Forest School clothes to school and bring Uniform to change into.  Key Stage 1 Singing Assembly. </a:t>
            </a:r>
            <a:r>
              <a:rPr lang="en-GB" dirty="0">
                <a:solidFill>
                  <a:srgbClr val="00B050"/>
                </a:solidFill>
                <a:latin typeface="Sassoon Primary Type" pitchFamily="2" charset="0"/>
              </a:rPr>
              <a:t>Higgs </a:t>
            </a:r>
            <a:r>
              <a:rPr lang="en-GB" dirty="0">
                <a:solidFill>
                  <a:schemeClr val="tx1"/>
                </a:solidFill>
                <a:latin typeface="Sassoon Primary Type" pitchFamily="2" charset="0"/>
              </a:rPr>
              <a:t>books changed.</a:t>
            </a:r>
          </a:p>
          <a:p>
            <a:r>
              <a:rPr lang="en-GB" b="1" dirty="0">
                <a:solidFill>
                  <a:schemeClr val="tx1"/>
                </a:solidFill>
                <a:latin typeface="Sassoon Primary Type" pitchFamily="2" charset="0"/>
              </a:rPr>
              <a:t>Wednesday: </a:t>
            </a:r>
            <a:r>
              <a:rPr lang="en-GB" dirty="0">
                <a:solidFill>
                  <a:srgbClr val="FFC000"/>
                </a:solidFill>
                <a:latin typeface="Sassoon Primary Type" pitchFamily="2" charset="0"/>
              </a:rPr>
              <a:t>Davenport</a:t>
            </a:r>
            <a:r>
              <a:rPr lang="en-GB" dirty="0">
                <a:solidFill>
                  <a:schemeClr val="tx1"/>
                </a:solidFill>
                <a:latin typeface="Sassoon Primary Type" pitchFamily="2" charset="0"/>
              </a:rPr>
              <a:t> books changed. Whole School Awards Assembly (best time for sharing swimming certificates etc).</a:t>
            </a:r>
          </a:p>
          <a:p>
            <a:r>
              <a:rPr lang="en-GB" b="1" dirty="0">
                <a:solidFill>
                  <a:schemeClr val="tx1"/>
                </a:solidFill>
                <a:latin typeface="Sassoon Primary Type" pitchFamily="2" charset="0"/>
              </a:rPr>
              <a:t>Thursday:</a:t>
            </a:r>
            <a:r>
              <a:rPr lang="en-GB" dirty="0">
                <a:solidFill>
                  <a:schemeClr val="tx1"/>
                </a:solidFill>
                <a:latin typeface="Sassoon Primary Type" pitchFamily="2" charset="0"/>
              </a:rPr>
              <a:t> </a:t>
            </a:r>
            <a:r>
              <a:rPr lang="en-GB" dirty="0">
                <a:solidFill>
                  <a:srgbClr val="FF0000"/>
                </a:solidFill>
                <a:latin typeface="Sassoon Primary Type" pitchFamily="2" charset="0"/>
              </a:rPr>
              <a:t>Wright</a:t>
            </a:r>
            <a:r>
              <a:rPr lang="en-GB" dirty="0">
                <a:solidFill>
                  <a:schemeClr val="tx1"/>
                </a:solidFill>
                <a:latin typeface="Sassoon Primary Type" pitchFamily="2" charset="0"/>
              </a:rPr>
              <a:t> books changed. Bring PE kit to change into in the afternoon.</a:t>
            </a:r>
          </a:p>
          <a:p>
            <a:r>
              <a:rPr lang="en-GB" b="1" dirty="0">
                <a:solidFill>
                  <a:schemeClr val="tx1"/>
                </a:solidFill>
                <a:latin typeface="Sassoon Primary Type" pitchFamily="2" charset="0"/>
              </a:rPr>
              <a:t>Friday: </a:t>
            </a:r>
            <a:r>
              <a:rPr lang="en-GB" dirty="0">
                <a:solidFill>
                  <a:schemeClr val="tx1"/>
                </a:solidFill>
                <a:latin typeface="Sassoon Primary Type" pitchFamily="2" charset="0"/>
              </a:rPr>
              <a:t>Golden Time. </a:t>
            </a:r>
            <a:r>
              <a:rPr lang="en-GB" b="1" dirty="0">
                <a:solidFill>
                  <a:srgbClr val="7030A0"/>
                </a:solidFill>
                <a:latin typeface="Sassoon Primary Type" pitchFamily="2" charset="0"/>
              </a:rPr>
              <a:t>Library book change- return library books each Friday please!  </a:t>
            </a:r>
          </a:p>
          <a:p>
            <a:r>
              <a:rPr lang="en-GB" dirty="0">
                <a:solidFill>
                  <a:schemeClr val="tx1"/>
                </a:solidFill>
                <a:latin typeface="Sassoon Primary Type" pitchFamily="2" charset="0"/>
              </a:rPr>
              <a:t>Busy week- general show and tell does not fit in, please save items for when I inform you of show and tell sessions.  </a:t>
            </a:r>
          </a:p>
          <a:p>
            <a:r>
              <a:rPr lang="en-GB" dirty="0">
                <a:solidFill>
                  <a:schemeClr val="tx1"/>
                </a:solidFill>
                <a:latin typeface="Sassoon Primary Type" pitchFamily="2" charset="0"/>
              </a:rPr>
              <a:t>For further information please refer to the classroom information sheet that has been sent home.</a:t>
            </a:r>
          </a:p>
        </p:txBody>
      </p:sp>
      <p:sp>
        <p:nvSpPr>
          <p:cNvPr id="2" name="Title 1"/>
          <p:cNvSpPr>
            <a:spLocks noGrp="1"/>
          </p:cNvSpPr>
          <p:nvPr>
            <p:ph type="ctrTitle"/>
          </p:nvPr>
        </p:nvSpPr>
        <p:spPr>
          <a:xfrm>
            <a:off x="457200" y="332657"/>
            <a:ext cx="8229600" cy="1296143"/>
          </a:xfrm>
        </p:spPr>
        <p:txBody>
          <a:bodyPr>
            <a:normAutofit/>
          </a:bodyPr>
          <a:lstStyle/>
          <a:p>
            <a:r>
              <a:rPr lang="en-GB" dirty="0">
                <a:solidFill>
                  <a:schemeClr val="tx1"/>
                </a:solidFill>
                <a:latin typeface="Sassoon Primary Type" pitchFamily="2" charset="0"/>
              </a:rPr>
              <a:t>A Week in Year 1</a:t>
            </a:r>
            <a:br>
              <a:rPr lang="en-GB" dirty="0">
                <a:latin typeface="Sassoon Primary Type" pitchFamily="2" charset="0"/>
              </a:rPr>
            </a:br>
            <a:endParaRPr lang="en-US" sz="1600" dirty="0">
              <a:latin typeface="Sassoon Primary Type"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3284984"/>
            <a:ext cx="8280920" cy="3573016"/>
          </a:xfrm>
        </p:spPr>
        <p:txBody>
          <a:bodyPr>
            <a:normAutofit fontScale="77500" lnSpcReduction="20000"/>
          </a:bodyPr>
          <a:lstStyle/>
          <a:p>
            <a:r>
              <a:rPr lang="en-GB" sz="3200" b="1" u="sng" dirty="0">
                <a:latin typeface="Sassoon Primary Type" pitchFamily="2" charset="0"/>
              </a:rPr>
              <a:t>Assessment</a:t>
            </a:r>
          </a:p>
          <a:p>
            <a:r>
              <a:rPr lang="en-GB" sz="3200" dirty="0">
                <a:latin typeface="Sassoon Primary Type" pitchFamily="2" charset="0"/>
              </a:rPr>
              <a:t>At the end of the year, children will be judged as emerging, expected or exceeding the standards.</a:t>
            </a:r>
          </a:p>
          <a:p>
            <a:r>
              <a:rPr lang="en-GB" sz="3200" b="1" u="sng" dirty="0">
                <a:latin typeface="Sassoon Primary Type" pitchFamily="2" charset="0"/>
              </a:rPr>
              <a:t>Phonics Screen</a:t>
            </a:r>
          </a:p>
          <a:p>
            <a:r>
              <a:rPr lang="en-GB" sz="3200" dirty="0">
                <a:latin typeface="Sassoon Primary Type" pitchFamily="2" charset="0"/>
              </a:rPr>
              <a:t>The children receive daily phonics practice which will support their reading and writing.  Later in the Year they will have the phonics screen (40 real and nonsense words), they need to accurately sound and blend these.  It is vital that all children can remember and recall all of the phonemes (see hand out).</a:t>
            </a:r>
          </a:p>
        </p:txBody>
      </p:sp>
      <p:sp>
        <p:nvSpPr>
          <p:cNvPr id="2" name="Title 1"/>
          <p:cNvSpPr>
            <a:spLocks noGrp="1"/>
          </p:cNvSpPr>
          <p:nvPr>
            <p:ph type="ctrTitle"/>
          </p:nvPr>
        </p:nvSpPr>
        <p:spPr>
          <a:xfrm>
            <a:off x="585457" y="692696"/>
            <a:ext cx="8229600" cy="2448272"/>
          </a:xfrm>
        </p:spPr>
        <p:txBody>
          <a:bodyPr>
            <a:normAutofit fontScale="90000"/>
          </a:bodyPr>
          <a:lstStyle/>
          <a:p>
            <a:r>
              <a:rPr lang="en-GB" sz="5400" dirty="0">
                <a:solidFill>
                  <a:schemeClr val="tx1"/>
                </a:solidFill>
                <a:latin typeface="Sassoon Primary Type" pitchFamily="2" charset="0"/>
              </a:rPr>
              <a:t>Year 1 curriculum</a:t>
            </a:r>
            <a:br>
              <a:rPr lang="en-GB" sz="5400" dirty="0">
                <a:latin typeface="Sassoon Primary Type" pitchFamily="2" charset="0"/>
              </a:rPr>
            </a:br>
            <a:r>
              <a:rPr lang="en-GB" sz="2200" dirty="0">
                <a:latin typeface="Sassoon Primary Type" pitchFamily="2" charset="0"/>
              </a:rPr>
              <a:t>Our curriculum focuses very closely on the development of knowledge and skills. As children progress through the curriculum they should </a:t>
            </a:r>
            <a:r>
              <a:rPr lang="en-GB" sz="2200" b="1" dirty="0">
                <a:latin typeface="Sassoon Primary Type" pitchFamily="2" charset="0"/>
              </a:rPr>
              <a:t>know more and remember more!  They need to take an active role in their learning.</a:t>
            </a:r>
            <a:br>
              <a:rPr lang="en-GB" sz="2200" b="1" dirty="0">
                <a:latin typeface="Sassoon Primary Type" pitchFamily="2" charset="0"/>
              </a:rPr>
            </a:br>
            <a:r>
              <a:rPr lang="en-GB" sz="2200" dirty="0">
                <a:latin typeface="Sassoon Primary Type" pitchFamily="2" charset="0"/>
              </a:rPr>
              <a:t>For further information please refer to curriculum information sheet that has been sent home.</a:t>
            </a:r>
            <a:endParaRPr lang="en-US" sz="3600" dirty="0">
              <a:latin typeface="Sassoon Primary Type"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1916832"/>
            <a:ext cx="8280920" cy="4680520"/>
          </a:xfrm>
        </p:spPr>
        <p:txBody>
          <a:bodyPr>
            <a:normAutofit lnSpcReduction="10000"/>
          </a:bodyPr>
          <a:lstStyle/>
          <a:p>
            <a:r>
              <a:rPr lang="en-GB" dirty="0">
                <a:latin typeface="Sassoon Primary Type" pitchFamily="2" charset="0"/>
              </a:rPr>
              <a:t>Come and speak to a member of school staff about any worries/ concerns that you may have. </a:t>
            </a:r>
          </a:p>
          <a:p>
            <a:r>
              <a:rPr lang="en-GB" dirty="0">
                <a:latin typeface="Sassoon Primary Type" pitchFamily="2" charset="0"/>
              </a:rPr>
              <a:t>Children attend regularly and on time.</a:t>
            </a:r>
          </a:p>
          <a:p>
            <a:r>
              <a:rPr lang="en-GB" dirty="0">
                <a:latin typeface="Sassoon Primary Type" pitchFamily="2" charset="0"/>
              </a:rPr>
              <a:t>Water bottle every day.</a:t>
            </a:r>
          </a:p>
          <a:p>
            <a:r>
              <a:rPr lang="en-GB" dirty="0">
                <a:latin typeface="Sassoon Primary Type" pitchFamily="2" charset="0"/>
              </a:rPr>
              <a:t>Named clothing (scarves, gloves, hats etc).</a:t>
            </a:r>
          </a:p>
          <a:p>
            <a:r>
              <a:rPr lang="en-GB" dirty="0">
                <a:latin typeface="Sassoon Primary Type" pitchFamily="2" charset="0"/>
              </a:rPr>
              <a:t>Hear children read regularly (every day).</a:t>
            </a:r>
          </a:p>
          <a:p>
            <a:r>
              <a:rPr lang="en-GB" dirty="0">
                <a:latin typeface="Sassoon Primary Type" pitchFamily="2" charset="0"/>
              </a:rPr>
              <a:t>Support them with homework.</a:t>
            </a:r>
          </a:p>
          <a:p>
            <a:r>
              <a:rPr lang="en-GB" dirty="0">
                <a:latin typeface="Sassoon Primary Type" pitchFamily="2" charset="0"/>
              </a:rPr>
              <a:t>Support your child with completing (and treasuring the memories made) when sharing ‘Adventures at Welford’ Books- ensure they are returned to school.</a:t>
            </a:r>
          </a:p>
          <a:p>
            <a:r>
              <a:rPr lang="en-GB" dirty="0">
                <a:latin typeface="Sassoon Primary Type" pitchFamily="2" charset="0"/>
              </a:rPr>
              <a:t>Encourage your child to share their learning at home.</a:t>
            </a:r>
          </a:p>
          <a:p>
            <a:endParaRPr lang="en-US" dirty="0">
              <a:latin typeface="Sassoon Primary Type" pitchFamily="2" charset="0"/>
            </a:endParaRPr>
          </a:p>
        </p:txBody>
      </p:sp>
      <p:sp>
        <p:nvSpPr>
          <p:cNvPr id="2" name="Title 1"/>
          <p:cNvSpPr>
            <a:spLocks noGrp="1"/>
          </p:cNvSpPr>
          <p:nvPr>
            <p:ph type="ctrTitle"/>
          </p:nvPr>
        </p:nvSpPr>
        <p:spPr>
          <a:xfrm>
            <a:off x="457200" y="1052736"/>
            <a:ext cx="8229600" cy="1152128"/>
          </a:xfrm>
        </p:spPr>
        <p:txBody>
          <a:bodyPr>
            <a:normAutofit/>
          </a:bodyPr>
          <a:lstStyle/>
          <a:p>
            <a:r>
              <a:rPr lang="en-GB" sz="5400" dirty="0">
                <a:latin typeface="Sassoon Primary Type" pitchFamily="2" charset="0"/>
              </a:rPr>
              <a:t>We ask of you:</a:t>
            </a:r>
            <a:endParaRPr lang="en-US" sz="5400" dirty="0">
              <a:latin typeface="Sassoon Primary Type"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8B05EB-15BC-4FEA-9598-5E7497F31733}"/>
              </a:ext>
            </a:extLst>
          </p:cNvPr>
          <p:cNvPicPr>
            <a:picLocks noChangeAspect="1"/>
          </p:cNvPicPr>
          <p:nvPr/>
        </p:nvPicPr>
        <p:blipFill rotWithShape="1">
          <a:blip r:embed="rId3"/>
          <a:srcRect t="13584" r="95674" b="79413"/>
          <a:stretch/>
        </p:blipFill>
        <p:spPr>
          <a:xfrm>
            <a:off x="107504" y="194162"/>
            <a:ext cx="3672408" cy="3342850"/>
          </a:xfrm>
          <a:prstGeom prst="rect">
            <a:avLst/>
          </a:prstGeom>
        </p:spPr>
      </p:pic>
      <p:sp>
        <p:nvSpPr>
          <p:cNvPr id="3" name="Subtitle 2"/>
          <p:cNvSpPr>
            <a:spLocks noGrp="1"/>
          </p:cNvSpPr>
          <p:nvPr>
            <p:ph type="subTitle" idx="1"/>
          </p:nvPr>
        </p:nvSpPr>
        <p:spPr>
          <a:xfrm>
            <a:off x="457200" y="3140968"/>
            <a:ext cx="8280920" cy="4680520"/>
          </a:xfrm>
        </p:spPr>
        <p:txBody>
          <a:bodyPr>
            <a:normAutofit/>
          </a:bodyPr>
          <a:lstStyle/>
          <a:p>
            <a:r>
              <a:rPr lang="en-US" dirty="0">
                <a:latin typeface="Sassoon Primary Type" pitchFamily="2" charset="0"/>
              </a:rPr>
              <a:t>Complements British Values.</a:t>
            </a:r>
          </a:p>
          <a:p>
            <a:r>
              <a:rPr lang="en-US" dirty="0">
                <a:latin typeface="Sassoon Primary Type" pitchFamily="2" charset="0"/>
              </a:rPr>
              <a:t>Helps children to understand the world in which they live in.</a:t>
            </a:r>
          </a:p>
          <a:p>
            <a:r>
              <a:rPr lang="en-US" dirty="0">
                <a:latin typeface="Sassoon Primary Type" pitchFamily="2" charset="0"/>
              </a:rPr>
              <a:t>Makes learning current and relevant for children</a:t>
            </a:r>
          </a:p>
          <a:p>
            <a:r>
              <a:rPr lang="en-US" dirty="0">
                <a:latin typeface="Sassoon Primary Type" pitchFamily="2" charset="0"/>
              </a:rPr>
              <a:t>Helps them to develop language/ vocabulary and debating skills.</a:t>
            </a:r>
          </a:p>
          <a:p>
            <a:r>
              <a:rPr lang="en-US" dirty="0">
                <a:latin typeface="Sassoon Primary Type" pitchFamily="2" charset="0"/>
              </a:rPr>
              <a:t>Teaches children to question and discuss.</a:t>
            </a:r>
          </a:p>
          <a:p>
            <a:r>
              <a:rPr lang="en-US" b="1" dirty="0">
                <a:latin typeface="Sassoon Primary Type" pitchFamily="2" charset="0"/>
              </a:rPr>
              <a:t>Included with the school weekly newsletter- please follow up at home.</a:t>
            </a:r>
          </a:p>
        </p:txBody>
      </p:sp>
      <p:sp>
        <p:nvSpPr>
          <p:cNvPr id="2" name="Title 1"/>
          <p:cNvSpPr>
            <a:spLocks noGrp="1"/>
          </p:cNvSpPr>
          <p:nvPr>
            <p:ph type="ctrTitle"/>
          </p:nvPr>
        </p:nvSpPr>
        <p:spPr>
          <a:xfrm>
            <a:off x="457200" y="1052736"/>
            <a:ext cx="8229600" cy="1584176"/>
          </a:xfrm>
        </p:spPr>
        <p:txBody>
          <a:bodyPr>
            <a:normAutofit/>
          </a:bodyPr>
          <a:lstStyle/>
          <a:p>
            <a:r>
              <a:rPr lang="en-GB" sz="5400" dirty="0">
                <a:latin typeface="Sassoon Primary Type" pitchFamily="2" charset="0"/>
              </a:rPr>
              <a:t>                 Picture News:</a:t>
            </a:r>
            <a:endParaRPr lang="en-US" sz="5400" dirty="0">
              <a:latin typeface="Sassoon Primary Type" pitchFamily="2" charset="0"/>
            </a:endParaRPr>
          </a:p>
        </p:txBody>
      </p:sp>
    </p:spTree>
    <p:extLst>
      <p:ext uri="{BB962C8B-B14F-4D97-AF65-F5344CB8AC3E}">
        <p14:creationId xmlns:p14="http://schemas.microsoft.com/office/powerpoint/2010/main" val="49633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2132856"/>
            <a:ext cx="8280920" cy="4608512"/>
          </a:xfrm>
        </p:spPr>
        <p:txBody>
          <a:bodyPr>
            <a:normAutofit fontScale="85000" lnSpcReduction="20000"/>
          </a:bodyPr>
          <a:lstStyle/>
          <a:p>
            <a:r>
              <a:rPr lang="en-GB" dirty="0">
                <a:solidFill>
                  <a:schemeClr val="tx1"/>
                </a:solidFill>
                <a:latin typeface="Sassoon Primary Type" pitchFamily="2" charset="0"/>
              </a:rPr>
              <a:t>Book covering: Spell it and maths homework books (please ensure the child’s name is clear). </a:t>
            </a:r>
          </a:p>
          <a:p>
            <a:r>
              <a:rPr lang="en-GB" dirty="0">
                <a:solidFill>
                  <a:schemeClr val="tx1"/>
                </a:solidFill>
                <a:latin typeface="Sassoon Primary Type" pitchFamily="2" charset="0"/>
              </a:rPr>
              <a:t>Spellings: New words each Monday, need to write them out using Look, Say, Cover, Write, Check.  Then select activity (shown in front cover)- colour them in when they have practised the words in this way. </a:t>
            </a:r>
          </a:p>
          <a:p>
            <a:r>
              <a:rPr lang="en-GB" dirty="0">
                <a:solidFill>
                  <a:schemeClr val="tx1"/>
                </a:solidFill>
                <a:latin typeface="Sassoon Primary Type" pitchFamily="2" charset="0"/>
              </a:rPr>
              <a:t>Maths- Suggest Tuesday part a, Wednesday part b, Thursday ½ part c, Friday ½ part c (make it work for you, but idea is little and often).  Don’t worry if their maths seems easy, the books get harder (</a:t>
            </a:r>
            <a:r>
              <a:rPr lang="en-GB" dirty="0" err="1">
                <a:solidFill>
                  <a:schemeClr val="tx1"/>
                </a:solidFill>
                <a:latin typeface="Sassoon Primary Type" pitchFamily="2" charset="0"/>
              </a:rPr>
              <a:t>Numbotts</a:t>
            </a:r>
            <a:r>
              <a:rPr lang="en-GB" dirty="0">
                <a:solidFill>
                  <a:schemeClr val="tx1"/>
                </a:solidFill>
                <a:latin typeface="Sassoon Primary Type" pitchFamily="2" charset="0"/>
              </a:rPr>
              <a:t> is still available for reinforcement/ extension). </a:t>
            </a:r>
            <a:r>
              <a:rPr lang="en-GB" dirty="0" err="1">
                <a:solidFill>
                  <a:schemeClr val="tx1"/>
                </a:solidFill>
                <a:latin typeface="Sassoon Primary Type" pitchFamily="2" charset="0"/>
              </a:rPr>
              <a:t>Letterjoin</a:t>
            </a:r>
            <a:r>
              <a:rPr lang="en-GB" dirty="0">
                <a:solidFill>
                  <a:schemeClr val="tx1"/>
                </a:solidFill>
                <a:latin typeface="Sassoon Primary Type" pitchFamily="2" charset="0"/>
              </a:rPr>
              <a:t> login available to practice formation.</a:t>
            </a:r>
          </a:p>
          <a:p>
            <a:r>
              <a:rPr lang="en-GB" dirty="0">
                <a:solidFill>
                  <a:schemeClr val="tx1"/>
                </a:solidFill>
                <a:latin typeface="Sassoon Primary Type" pitchFamily="2" charset="0"/>
              </a:rPr>
              <a:t>Precision Teach grid (stapled into reading record book)- if your child is still consolidating Reception phoneme or key word learning.</a:t>
            </a:r>
          </a:p>
          <a:p>
            <a:r>
              <a:rPr lang="en-GB" b="1" dirty="0">
                <a:solidFill>
                  <a:schemeClr val="tx1"/>
                </a:solidFill>
                <a:highlight>
                  <a:srgbClr val="00FFFF"/>
                </a:highlight>
                <a:latin typeface="Sassoon Primary Type" pitchFamily="2" charset="0"/>
              </a:rPr>
              <a:t>Bring in an A5 notebook- to use as a PSHE reflective journal.</a:t>
            </a:r>
          </a:p>
          <a:p>
            <a:r>
              <a:rPr lang="en-GB" b="1" dirty="0">
                <a:solidFill>
                  <a:schemeClr val="tx1"/>
                </a:solidFill>
                <a:highlight>
                  <a:srgbClr val="00FFFF"/>
                </a:highlight>
                <a:latin typeface="Sassoon Primary Type" pitchFamily="2" charset="0"/>
              </a:rPr>
              <a:t>Please keep children’s reading books inside the plastic wallet.</a:t>
            </a:r>
          </a:p>
        </p:txBody>
      </p:sp>
      <p:sp>
        <p:nvSpPr>
          <p:cNvPr id="2" name="Title 1"/>
          <p:cNvSpPr>
            <a:spLocks noGrp="1"/>
          </p:cNvSpPr>
          <p:nvPr>
            <p:ph type="ctrTitle"/>
          </p:nvPr>
        </p:nvSpPr>
        <p:spPr>
          <a:xfrm>
            <a:off x="395536" y="1052737"/>
            <a:ext cx="8229600" cy="1296144"/>
          </a:xfrm>
        </p:spPr>
        <p:txBody>
          <a:bodyPr>
            <a:normAutofit/>
          </a:bodyPr>
          <a:lstStyle/>
          <a:p>
            <a:r>
              <a:rPr lang="en-GB" sz="6000" dirty="0">
                <a:latin typeface="Sassoon Primary Type" pitchFamily="2" charset="0"/>
              </a:rPr>
              <a:t>Homework</a:t>
            </a:r>
            <a:endParaRPr lang="en-US" sz="6000" dirty="0">
              <a:latin typeface="Sassoon Primary Type"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3212976"/>
            <a:ext cx="8280920" cy="3384376"/>
          </a:xfrm>
        </p:spPr>
        <p:txBody>
          <a:bodyPr>
            <a:normAutofit fontScale="92500" lnSpcReduction="10000"/>
          </a:bodyPr>
          <a:lstStyle/>
          <a:p>
            <a:r>
              <a:rPr lang="en-GB" sz="3200" dirty="0">
                <a:latin typeface="Sassoon Primary Type" pitchFamily="2" charset="0"/>
              </a:rPr>
              <a:t>We will be consolidating correct letter formation and learning lead in/ out strokes and beginning to join letters.  We will also work on consistent sizing of capital letters etc; and ensuring that ascenders and descenders are clear.  It is vital that children are applying the accurate spelling of key words (Reception, and Year 1 words as they are introduced).</a:t>
            </a:r>
          </a:p>
        </p:txBody>
      </p:sp>
      <p:sp>
        <p:nvSpPr>
          <p:cNvPr id="2" name="Title 1"/>
          <p:cNvSpPr>
            <a:spLocks noGrp="1"/>
          </p:cNvSpPr>
          <p:nvPr>
            <p:ph type="ctrTitle"/>
          </p:nvPr>
        </p:nvSpPr>
        <p:spPr>
          <a:xfrm>
            <a:off x="395536" y="1268760"/>
            <a:ext cx="8229600" cy="1368153"/>
          </a:xfrm>
        </p:spPr>
        <p:txBody>
          <a:bodyPr>
            <a:normAutofit/>
          </a:bodyPr>
          <a:lstStyle/>
          <a:p>
            <a:r>
              <a:rPr lang="en-GB" sz="5400" dirty="0">
                <a:latin typeface="Sassoon Primary Type" pitchFamily="2" charset="0"/>
              </a:rPr>
              <a:t>Presentation and spelling</a:t>
            </a:r>
            <a:endParaRPr lang="en-US" sz="5400" dirty="0">
              <a:latin typeface="Sassoon Primary Type"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3212976"/>
            <a:ext cx="8280920" cy="3384376"/>
          </a:xfrm>
        </p:spPr>
        <p:txBody>
          <a:bodyPr>
            <a:normAutofit/>
          </a:bodyPr>
          <a:lstStyle/>
          <a:p>
            <a:r>
              <a:rPr lang="en-GB" sz="3200" dirty="0">
                <a:latin typeface="Sassoon Primary Type" pitchFamily="2" charset="0"/>
              </a:rPr>
              <a:t>Daily in class practice of counting forwards and backwards and building rapid recall of key number bond facts.  Later in the year counting in multiples (foundations of times tables).</a:t>
            </a:r>
          </a:p>
        </p:txBody>
      </p:sp>
      <p:sp>
        <p:nvSpPr>
          <p:cNvPr id="2" name="Title 1"/>
          <p:cNvSpPr>
            <a:spLocks noGrp="1"/>
          </p:cNvSpPr>
          <p:nvPr>
            <p:ph type="ctrTitle"/>
          </p:nvPr>
        </p:nvSpPr>
        <p:spPr>
          <a:xfrm>
            <a:off x="395536" y="1268760"/>
            <a:ext cx="8229600" cy="1368153"/>
          </a:xfrm>
        </p:spPr>
        <p:txBody>
          <a:bodyPr>
            <a:normAutofit/>
          </a:bodyPr>
          <a:lstStyle/>
          <a:p>
            <a:r>
              <a:rPr lang="en-GB" sz="5400" dirty="0">
                <a:latin typeface="Sassoon Primary Type" pitchFamily="2" charset="0"/>
              </a:rPr>
              <a:t>Number bonds</a:t>
            </a:r>
            <a:endParaRPr lang="en-US" sz="5400" dirty="0">
              <a:latin typeface="Sassoon Primary Type"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3212976"/>
            <a:ext cx="8280920" cy="3384376"/>
          </a:xfrm>
        </p:spPr>
        <p:txBody>
          <a:bodyPr>
            <a:normAutofit/>
          </a:bodyPr>
          <a:lstStyle/>
          <a:p>
            <a:r>
              <a:rPr lang="en-GB" sz="3200" b="1" u="sng" dirty="0">
                <a:latin typeface="Sassoon Primary Type" pitchFamily="2" charset="0"/>
              </a:rPr>
              <a:t>Classroom Helpers</a:t>
            </a:r>
          </a:p>
          <a:p>
            <a:r>
              <a:rPr lang="en-GB" sz="3200" dirty="0">
                <a:latin typeface="Sassoon Primary Type" pitchFamily="2" charset="0"/>
              </a:rPr>
              <a:t>Please contact me via school office email, a note in your child’s reading record book or through the class rep if you are able to regularly help in class.</a:t>
            </a:r>
          </a:p>
        </p:txBody>
      </p:sp>
      <p:sp>
        <p:nvSpPr>
          <p:cNvPr id="2" name="Title 1"/>
          <p:cNvSpPr>
            <a:spLocks noGrp="1"/>
          </p:cNvSpPr>
          <p:nvPr>
            <p:ph type="ctrTitle"/>
          </p:nvPr>
        </p:nvSpPr>
        <p:spPr>
          <a:xfrm>
            <a:off x="395536" y="1268760"/>
            <a:ext cx="8229600" cy="1800200"/>
          </a:xfrm>
        </p:spPr>
        <p:txBody>
          <a:bodyPr>
            <a:normAutofit/>
          </a:bodyPr>
          <a:lstStyle/>
          <a:p>
            <a:r>
              <a:rPr lang="en-GB" sz="5400" dirty="0">
                <a:latin typeface="Sassoon Primary Type" pitchFamily="2" charset="0"/>
              </a:rPr>
              <a:t>Any Questions?</a:t>
            </a:r>
            <a:br>
              <a:rPr lang="en-GB" sz="5400" dirty="0">
                <a:latin typeface="Sassoon Primary Type" pitchFamily="2" charset="0"/>
              </a:rPr>
            </a:br>
            <a:r>
              <a:rPr lang="en-GB" sz="1600" dirty="0">
                <a:latin typeface="Sassoon Primary Type" pitchFamily="2" charset="0"/>
              </a:rPr>
              <a:t>Please come and see me at the end of a school day if anything is unclear.</a:t>
            </a:r>
            <a:endParaRPr lang="en-US" sz="5400" dirty="0">
              <a:latin typeface="Sassoon Primary Type" pitchFamily="2" charset="0"/>
            </a:endParaRPr>
          </a:p>
        </p:txBody>
      </p:sp>
    </p:spTree>
    <p:extLst>
      <p:ext uri="{BB962C8B-B14F-4D97-AF65-F5344CB8AC3E}">
        <p14:creationId xmlns:p14="http://schemas.microsoft.com/office/powerpoint/2010/main" val="16563010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a14a3a6-96bf-488c-b825-cf95c2e1a5a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9B296F8826ED43AFDD97AC4BA45E3E" ma:contentTypeVersion="18" ma:contentTypeDescription="Create a new document." ma:contentTypeScope="" ma:versionID="0916378ab95d25442bc9169852b4dcd3">
  <xsd:schema xmlns:xsd="http://www.w3.org/2001/XMLSchema" xmlns:xs="http://www.w3.org/2001/XMLSchema" xmlns:p="http://schemas.microsoft.com/office/2006/metadata/properties" xmlns:ns3="51324440-3b5d-4d21-8c59-306325972e61" xmlns:ns4="1a14a3a6-96bf-488c-b825-cf95c2e1a5a7" targetNamespace="http://schemas.microsoft.com/office/2006/metadata/properties" ma:root="true" ma:fieldsID="a93f98c7678fc197beb6bf7a525cff41" ns3:_="" ns4:_="">
    <xsd:import namespace="51324440-3b5d-4d21-8c59-306325972e61"/>
    <xsd:import namespace="1a14a3a6-96bf-488c-b825-cf95c2e1a5a7"/>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Location" minOccurs="0"/>
                <xsd:element ref="ns4:MediaServiceOCR"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324440-3b5d-4d21-8c59-306325972e6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a14a3a6-96bf-488c-b825-cf95c2e1a5a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DE1FBE-9360-4CA5-A04A-2CE35878BB6D}">
  <ds:schemaRefs>
    <ds:schemaRef ds:uri="http://purl.org/dc/elements/1.1/"/>
    <ds:schemaRef ds:uri="http://www.w3.org/XML/1998/namespace"/>
    <ds:schemaRef ds:uri="1a14a3a6-96bf-488c-b825-cf95c2e1a5a7"/>
    <ds:schemaRef ds:uri="http://purl.org/dc/terms/"/>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51324440-3b5d-4d21-8c59-306325972e61"/>
  </ds:schemaRefs>
</ds:datastoreItem>
</file>

<file path=customXml/itemProps2.xml><?xml version="1.0" encoding="utf-8"?>
<ds:datastoreItem xmlns:ds="http://schemas.openxmlformats.org/officeDocument/2006/customXml" ds:itemID="{E9C9B2E4-5D6C-48BF-95CA-278AD4421B64}">
  <ds:schemaRefs>
    <ds:schemaRef ds:uri="http://schemas.microsoft.com/sharepoint/v3/contenttype/forms"/>
  </ds:schemaRefs>
</ds:datastoreItem>
</file>

<file path=customXml/itemProps3.xml><?xml version="1.0" encoding="utf-8"?>
<ds:datastoreItem xmlns:ds="http://schemas.openxmlformats.org/officeDocument/2006/customXml" ds:itemID="{3B083A5A-CC25-4FC1-92FF-EB05B3C71B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324440-3b5d-4d21-8c59-306325972e61"/>
    <ds:schemaRef ds:uri="1a14a3a6-96bf-488c-b825-cf95c2e1a5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Equity</Template>
  <TotalTime>292</TotalTime>
  <Words>919</Words>
  <Application>Microsoft Office PowerPoint</Application>
  <PresentationFormat>On-screen Show (4:3)</PresentationFormat>
  <Paragraphs>61</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Franklin Gothic Book</vt:lpstr>
      <vt:lpstr>Perpetua</vt:lpstr>
      <vt:lpstr>Sassoon Primary Type</vt:lpstr>
      <vt:lpstr>Wingdings 2</vt:lpstr>
      <vt:lpstr>Equity</vt:lpstr>
      <vt:lpstr>Welcome to Year 1</vt:lpstr>
      <vt:lpstr>School Website</vt:lpstr>
      <vt:lpstr>A Week in Year 1 </vt:lpstr>
      <vt:lpstr>Year 1 curriculum Our curriculum focuses very closely on the development of knowledge and skills. As children progress through the curriculum they should know more and remember more!  They need to take an active role in their learning. For further information please refer to curriculum information sheet that has been sent home.</vt:lpstr>
      <vt:lpstr>We ask of you:</vt:lpstr>
      <vt:lpstr>                 Picture News:</vt:lpstr>
      <vt:lpstr>Homework</vt:lpstr>
      <vt:lpstr>Presentation and spelling</vt:lpstr>
      <vt:lpstr>Number bonds</vt:lpstr>
      <vt:lpstr>Any Questions? Please come and see me at the end of a school day if anything is unclear.</vt:lpstr>
    </vt:vector>
  </TitlesOfParts>
  <Company>Warwickshire Education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AuthorisedUser</dc:creator>
  <cp:lastModifiedBy>J Cowley WAP</cp:lastModifiedBy>
  <cp:revision>27</cp:revision>
  <cp:lastPrinted>2026-09-03T06:19:58Z</cp:lastPrinted>
  <dcterms:created xsi:type="dcterms:W3CDTF">2014-09-07T10:17:05Z</dcterms:created>
  <dcterms:modified xsi:type="dcterms:W3CDTF">2026-09-03T15:47:49Z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0x010100579B296F8826ED43AFDD97AC4BA45E3E</vt:lpwstr>
  </property>
</Properties>
</file>