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Lst>
  <p:notesMasterIdLst>
    <p:notesMasterId r:id="rId22"/>
  </p:notesMasterIdLst>
  <p:handoutMasterIdLst>
    <p:handoutMasterId r:id="rId23"/>
  </p:handoutMasterIdLst>
  <p:sldIdLst>
    <p:sldId id="261" r:id="rId5"/>
    <p:sldId id="271" r:id="rId6"/>
    <p:sldId id="262" r:id="rId7"/>
    <p:sldId id="266" r:id="rId8"/>
    <p:sldId id="275" r:id="rId9"/>
    <p:sldId id="264" r:id="rId10"/>
    <p:sldId id="270" r:id="rId11"/>
    <p:sldId id="279" r:id="rId12"/>
    <p:sldId id="265" r:id="rId13"/>
    <p:sldId id="285" r:id="rId14"/>
    <p:sldId id="286" r:id="rId15"/>
    <p:sldId id="268" r:id="rId16"/>
    <p:sldId id="269" r:id="rId17"/>
    <p:sldId id="280" r:id="rId18"/>
    <p:sldId id="283" r:id="rId19"/>
    <p:sldId id="281" r:id="rId20"/>
    <p:sldId id="277" r:id="rId2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31" autoAdjust="0"/>
    <p:restoredTop sz="94660"/>
  </p:normalViewPr>
  <p:slideViewPr>
    <p:cSldViewPr>
      <p:cViewPr varScale="1">
        <p:scale>
          <a:sx n="80" d="100"/>
          <a:sy n="80" d="100"/>
        </p:scale>
        <p:origin x="1531"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Bird WAP" userId="269ac284-741f-4eff-94dd-5c93dfa12325" providerId="ADAL" clId="{E910B68A-34E4-4996-80F6-DCBF909683B4}"/>
    <pc:docChg chg="delSld modSld">
      <pc:chgData name="C Bird WAP" userId="269ac284-741f-4eff-94dd-5c93dfa12325" providerId="ADAL" clId="{E910B68A-34E4-4996-80F6-DCBF909683B4}" dt="2026-09-02T19:03:35.448" v="87" actId="47"/>
      <pc:docMkLst>
        <pc:docMk/>
      </pc:docMkLst>
      <pc:sldChg chg="modSp mod">
        <pc:chgData name="C Bird WAP" userId="269ac284-741f-4eff-94dd-5c93dfa12325" providerId="ADAL" clId="{E910B68A-34E4-4996-80F6-DCBF909683B4}" dt="2026-09-02T19:01:56.588" v="1" actId="20577"/>
        <pc:sldMkLst>
          <pc:docMk/>
          <pc:sldMk cId="0" sldId="261"/>
        </pc:sldMkLst>
        <pc:spChg chg="mod">
          <ac:chgData name="C Bird WAP" userId="269ac284-741f-4eff-94dd-5c93dfa12325" providerId="ADAL" clId="{E910B68A-34E4-4996-80F6-DCBF909683B4}" dt="2026-09-02T19:01:56.588" v="1" actId="20577"/>
          <ac:spMkLst>
            <pc:docMk/>
            <pc:sldMk cId="0" sldId="261"/>
            <ac:spMk id="3" creationId="{00000000-0000-0000-0000-000000000000}"/>
          </ac:spMkLst>
        </pc:spChg>
      </pc:sldChg>
      <pc:sldChg chg="modSp mod">
        <pc:chgData name="C Bird WAP" userId="269ac284-741f-4eff-94dd-5c93dfa12325" providerId="ADAL" clId="{E910B68A-34E4-4996-80F6-DCBF909683B4}" dt="2026-09-02T19:02:22.496" v="41" actId="20577"/>
        <pc:sldMkLst>
          <pc:docMk/>
          <pc:sldMk cId="0" sldId="262"/>
        </pc:sldMkLst>
        <pc:spChg chg="mod">
          <ac:chgData name="C Bird WAP" userId="269ac284-741f-4eff-94dd-5c93dfa12325" providerId="ADAL" clId="{E910B68A-34E4-4996-80F6-DCBF909683B4}" dt="2026-09-02T19:02:22.496" v="41" actId="20577"/>
          <ac:spMkLst>
            <pc:docMk/>
            <pc:sldMk cId="0" sldId="262"/>
            <ac:spMk id="3" creationId="{00000000-0000-0000-0000-000000000000}"/>
          </ac:spMkLst>
        </pc:spChg>
      </pc:sldChg>
      <pc:sldChg chg="modSp mod">
        <pc:chgData name="C Bird WAP" userId="269ac284-741f-4eff-94dd-5c93dfa12325" providerId="ADAL" clId="{E910B68A-34E4-4996-80F6-DCBF909683B4}" dt="2026-09-02T19:02:38.724" v="74" actId="20577"/>
        <pc:sldMkLst>
          <pc:docMk/>
          <pc:sldMk cId="0" sldId="266"/>
        </pc:sldMkLst>
        <pc:spChg chg="mod">
          <ac:chgData name="C Bird WAP" userId="269ac284-741f-4eff-94dd-5c93dfa12325" providerId="ADAL" clId="{E910B68A-34E4-4996-80F6-DCBF909683B4}" dt="2026-09-02T19:02:38.724" v="74" actId="20577"/>
          <ac:spMkLst>
            <pc:docMk/>
            <pc:sldMk cId="0" sldId="266"/>
            <ac:spMk id="3" creationId="{00000000-0000-0000-0000-000000000000}"/>
          </ac:spMkLst>
        </pc:spChg>
      </pc:sldChg>
      <pc:sldChg chg="del">
        <pc:chgData name="C Bird WAP" userId="269ac284-741f-4eff-94dd-5c93dfa12325" providerId="ADAL" clId="{E910B68A-34E4-4996-80F6-DCBF909683B4}" dt="2026-09-02T19:03:35.448" v="87" actId="47"/>
        <pc:sldMkLst>
          <pc:docMk/>
          <pc:sldMk cId="190526935" sldId="282"/>
        </pc:sldMkLst>
      </pc:sldChg>
      <pc:sldChg chg="modSp mod">
        <pc:chgData name="C Bird WAP" userId="269ac284-741f-4eff-94dd-5c93dfa12325" providerId="ADAL" clId="{E910B68A-34E4-4996-80F6-DCBF909683B4}" dt="2026-09-02T19:03:19.265" v="86" actId="20577"/>
        <pc:sldMkLst>
          <pc:docMk/>
          <pc:sldMk cId="3701194586" sldId="283"/>
        </pc:sldMkLst>
        <pc:spChg chg="mod">
          <ac:chgData name="C Bird WAP" userId="269ac284-741f-4eff-94dd-5c93dfa12325" providerId="ADAL" clId="{E910B68A-34E4-4996-80F6-DCBF909683B4}" dt="2026-09-02T19:03:19.265" v="86" actId="20577"/>
          <ac:spMkLst>
            <pc:docMk/>
            <pc:sldMk cId="3701194586" sldId="283"/>
            <ac:spMk id="3" creationId="{61C95928-A8C3-44D7-B405-6AE470D5D35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0186E4D-F6AA-4C1A-B893-50346176B0C1}" type="datetimeFigureOut">
              <a:rPr lang="en-GB" smtClean="0"/>
              <a:pPr/>
              <a:t>02/09/2026</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D96B149-F4FA-466D-A6F2-858008D83D5C}" type="slidenum">
              <a:rPr lang="en-GB" smtClean="0"/>
              <a:pPr/>
              <a:t>‹#›</a:t>
            </a:fld>
            <a:endParaRPr lang="en-GB"/>
          </a:p>
        </p:txBody>
      </p:sp>
    </p:spTree>
    <p:extLst>
      <p:ext uri="{BB962C8B-B14F-4D97-AF65-F5344CB8AC3E}">
        <p14:creationId xmlns:p14="http://schemas.microsoft.com/office/powerpoint/2010/main" val="28766422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EAB1F28-F054-44E0-AD1E-EF5863828A36}" type="datetimeFigureOut">
              <a:rPr lang="en-US" smtClean="0"/>
              <a:pPr/>
              <a:t>9/2/2026</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60964FF-EBBF-4CB2-8635-8BBC7AB89AB1}" type="slidenum">
              <a:rPr lang="en-US" smtClean="0"/>
              <a:pPr/>
              <a:t>‹#›</a:t>
            </a:fld>
            <a:endParaRPr lang="en-US"/>
          </a:p>
        </p:txBody>
      </p:sp>
    </p:spTree>
    <p:extLst>
      <p:ext uri="{BB962C8B-B14F-4D97-AF65-F5344CB8AC3E}">
        <p14:creationId xmlns:p14="http://schemas.microsoft.com/office/powerpoint/2010/main" val="2171808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60964FF-EBBF-4CB2-8635-8BBC7AB89AB1}" type="slidenum">
              <a:rPr lang="en-US" smtClean="0"/>
              <a:pPr/>
              <a:t>1</a:t>
            </a:fld>
            <a:endParaRPr lang="en-US"/>
          </a:p>
        </p:txBody>
      </p:sp>
    </p:spTree>
    <p:extLst>
      <p:ext uri="{BB962C8B-B14F-4D97-AF65-F5344CB8AC3E}">
        <p14:creationId xmlns:p14="http://schemas.microsoft.com/office/powerpoint/2010/main" val="328853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10</a:t>
            </a:fld>
            <a:endParaRPr lang="en-US"/>
          </a:p>
        </p:txBody>
      </p:sp>
    </p:spTree>
    <p:extLst>
      <p:ext uri="{BB962C8B-B14F-4D97-AF65-F5344CB8AC3E}">
        <p14:creationId xmlns:p14="http://schemas.microsoft.com/office/powerpoint/2010/main" val="99491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11</a:t>
            </a:fld>
            <a:endParaRPr lang="en-US"/>
          </a:p>
        </p:txBody>
      </p:sp>
    </p:spTree>
    <p:extLst>
      <p:ext uri="{BB962C8B-B14F-4D97-AF65-F5344CB8AC3E}">
        <p14:creationId xmlns:p14="http://schemas.microsoft.com/office/powerpoint/2010/main" val="25304119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chemeClr val="tx1"/>
                </a:solidFill>
                <a:latin typeface="+mn-lt"/>
              </a:defRPr>
            </a:lvl1pPr>
          </a:lstStyle>
          <a:p>
            <a:fld id="{1D698944-FA02-4EDD-8D76-C24F82CFB7CA}" type="datetimeFigureOut">
              <a:rPr lang="en-US" smtClean="0"/>
              <a:pPr/>
              <a:t>9/2/2026</a:t>
            </a:fld>
            <a:endParaRPr lang="en-US"/>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97BA6867-47F5-4181-9369-B16C3A9B3F4F}" type="slidenum">
              <a:rPr lang="en-US" smtClean="0"/>
              <a:pPr/>
              <a:t>‹#›</a:t>
            </a:fld>
            <a:endParaRPr lang="en-US"/>
          </a:p>
        </p:txBody>
      </p:sp>
    </p:spTree>
    <p:extLst>
      <p:ext uri="{BB962C8B-B14F-4D97-AF65-F5344CB8AC3E}">
        <p14:creationId xmlns:p14="http://schemas.microsoft.com/office/powerpoint/2010/main" val="398848726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698944-FA02-4EDD-8D76-C24F82CFB7CA}" type="datetimeFigureOut">
              <a:rPr lang="en-US" smtClean="0"/>
              <a:pPr/>
              <a:t>9/2/2026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928563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chemeClr val="tx1"/>
                </a:solidFill>
                <a:latin typeface="+mn-lt"/>
                <a:ea typeface="+mn-ea"/>
                <a:cs typeface="+mn-cs"/>
              </a:defRPr>
            </a:lvl1pPr>
          </a:lstStyle>
          <a:p>
            <a:fld id="{1D698944-FA02-4EDD-8D76-C24F82CFB7CA}" type="datetimeFigureOut">
              <a:rPr lang="en-US" smtClean="0"/>
              <a:pPr/>
              <a:t>9/2/2026</a:t>
            </a:fld>
            <a:endParaRPr lang="en-US"/>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6453378" y="5211060"/>
            <a:ext cx="1584198" cy="228600"/>
          </a:xfrm>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417817754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698944-FA02-4EDD-8D76-C24F82CFB7CA}" type="datetimeFigureOut">
              <a:rPr lang="en-US" smtClean="0"/>
              <a:pPr/>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3895529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698944-FA02-4EDD-8D76-C24F82CFB7CA}" type="datetimeFigureOut">
              <a:rPr lang="en-US" smtClean="0"/>
              <a:pPr/>
              <a:t>9/2/2026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2630802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698944-FA02-4EDD-8D76-C24F82CFB7CA}" type="datetimeFigureOut">
              <a:rPr lang="en-US" smtClean="0"/>
              <a:pPr/>
              <a:t>9/2/2026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2954978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98944-FA02-4EDD-8D76-C24F82CFB7CA}" type="datetimeFigureOut">
              <a:rPr lang="en-US" smtClean="0"/>
              <a:pPr/>
              <a:t>9/2/2026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652187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184147" y="173736"/>
            <a:ext cx="6398514"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D698944-FA02-4EDD-8D76-C24F82CFB7CA}" type="datetimeFigureOut">
              <a:rPr lang="en-US" smtClean="0"/>
              <a:pPr/>
              <a:t>9/2/2026</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97BA6867-47F5-4181-9369-B16C3A9B3F4F}" type="slidenum">
              <a:rPr lang="en-US" smtClean="0"/>
              <a:pPr/>
              <a:t>‹#›</a:t>
            </a:fld>
            <a:endParaRPr lang="en-US"/>
          </a:p>
        </p:txBody>
      </p:sp>
      <p:sp>
        <p:nvSpPr>
          <p:cNvPr id="12" name="Rectangle 11"/>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20725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1D698944-FA02-4EDD-8D76-C24F82CFB7CA}" type="datetimeFigureOut">
              <a:rPr lang="en-US" smtClean="0"/>
              <a:pPr/>
              <a:t>9/2/2026</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97BA6867-47F5-4181-9369-B16C3A9B3F4F}" type="slidenum">
              <a:rPr lang="en-US" smtClean="0"/>
              <a:pPr/>
              <a:t>‹#›</a:t>
            </a:fld>
            <a:endParaRPr lang="en-US"/>
          </a:p>
        </p:txBody>
      </p:sp>
      <p:sp>
        <p:nvSpPr>
          <p:cNvPr id="11" name="Rectangle 10"/>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44236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560274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861951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0948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34768" y="6309360"/>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1D698944-FA02-4EDD-8D76-C24F82CFB7CA}" type="datetimeFigureOut">
              <a:rPr lang="en-US" smtClean="0"/>
              <a:pPr/>
              <a:t>9/2/2026</a:t>
            </a:fld>
            <a:endParaRPr lang="en-US"/>
          </a:p>
        </p:txBody>
      </p:sp>
      <p:sp>
        <p:nvSpPr>
          <p:cNvPr id="5" name="Footer Placeholder 4"/>
          <p:cNvSpPr>
            <a:spLocks noGrp="1"/>
          </p:cNvSpPr>
          <p:nvPr>
            <p:ph type="ftr" sz="quarter" idx="3"/>
          </p:nvPr>
        </p:nvSpPr>
        <p:spPr>
          <a:xfrm>
            <a:off x="2596896" y="6309360"/>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7823382" y="6309360"/>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97BA6867-47F5-4181-9369-B16C3A9B3F4F}" type="slidenum">
              <a:rPr lang="en-US" smtClean="0"/>
              <a:pPr/>
              <a:t>‹#›</a:t>
            </a:fld>
            <a:endParaRPr lang="en-US"/>
          </a:p>
        </p:txBody>
      </p:sp>
    </p:spTree>
    <p:extLst>
      <p:ext uri="{BB962C8B-B14F-4D97-AF65-F5344CB8AC3E}">
        <p14:creationId xmlns:p14="http://schemas.microsoft.com/office/powerpoint/2010/main" val="622331366"/>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3648" y="1387839"/>
            <a:ext cx="6517482" cy="2509213"/>
          </a:xfrm>
        </p:spPr>
        <p:txBody>
          <a:bodyPr/>
          <a:lstStyle/>
          <a:p>
            <a:r>
              <a:rPr lang="en-GB" dirty="0">
                <a:latin typeface="Sassoon Primary Type" pitchFamily="2" charset="0"/>
              </a:rPr>
              <a:t>Welcome to Year 6</a:t>
            </a:r>
            <a:endParaRPr lang="en-US" dirty="0">
              <a:latin typeface="Sassoon Primary Type" pitchFamily="2" charset="0"/>
            </a:endParaRPr>
          </a:p>
        </p:txBody>
      </p:sp>
      <p:sp>
        <p:nvSpPr>
          <p:cNvPr id="3" name="Subtitle 2"/>
          <p:cNvSpPr>
            <a:spLocks noGrp="1"/>
          </p:cNvSpPr>
          <p:nvPr>
            <p:ph type="subTitle" idx="1"/>
          </p:nvPr>
        </p:nvSpPr>
        <p:spPr>
          <a:xfrm>
            <a:off x="1691680" y="3211252"/>
            <a:ext cx="6517482" cy="1371599"/>
          </a:xfrm>
        </p:spPr>
        <p:txBody>
          <a:bodyPr>
            <a:noAutofit/>
          </a:bodyPr>
          <a:lstStyle/>
          <a:p>
            <a:pPr algn="ctr"/>
            <a:r>
              <a:rPr lang="en-GB" sz="2400" b="1" dirty="0">
                <a:solidFill>
                  <a:schemeClr val="tx1"/>
                </a:solidFill>
                <a:latin typeface="Sassoon Primary Type" pitchFamily="2" charset="0"/>
              </a:rPr>
              <a:t>Mrs Bird </a:t>
            </a:r>
          </a:p>
          <a:p>
            <a:pPr algn="ctr"/>
            <a:r>
              <a:rPr lang="en-GB" sz="2400" b="1" dirty="0">
                <a:latin typeface="Sassoon Primary Type" pitchFamily="2" charset="0"/>
              </a:rPr>
              <a:t>            M</a:t>
            </a:r>
            <a:r>
              <a:rPr lang="en-GB" sz="2400" b="1" dirty="0">
                <a:solidFill>
                  <a:schemeClr val="tx1"/>
                </a:solidFill>
                <a:latin typeface="Sassoon Primary Type" pitchFamily="2" charset="0"/>
              </a:rPr>
              <a:t>s </a:t>
            </a:r>
            <a:r>
              <a:rPr lang="en-GB" sz="2400" b="1" dirty="0">
                <a:latin typeface="Sassoon Primary Type" pitchFamily="2" charset="0"/>
              </a:rPr>
              <a:t>Gray</a:t>
            </a:r>
            <a:r>
              <a:rPr lang="en-GB" sz="2400" b="1" dirty="0">
                <a:solidFill>
                  <a:schemeClr val="tx1"/>
                </a:solidFill>
                <a:latin typeface="Sassoon Primary Type" pitchFamily="2" charset="0"/>
              </a:rPr>
              <a:t> (TA Monday-Wednesday)</a:t>
            </a:r>
          </a:p>
          <a:p>
            <a:pPr algn="ctr"/>
            <a:r>
              <a:rPr lang="en-GB" sz="2400" b="1" dirty="0">
                <a:latin typeface="Sassoon Primary Type" pitchFamily="2" charset="0"/>
              </a:rPr>
              <a:t>        Mrs </a:t>
            </a:r>
            <a:r>
              <a:rPr lang="en-GB" sz="2400" b="1" dirty="0" err="1">
                <a:latin typeface="Sassoon Primary Type" pitchFamily="2" charset="0"/>
              </a:rPr>
              <a:t>Callipo</a:t>
            </a:r>
            <a:r>
              <a:rPr lang="en-GB" sz="2400" b="1" dirty="0">
                <a:latin typeface="Sassoon Primary Type" pitchFamily="2" charset="0"/>
              </a:rPr>
              <a:t> (TA Thursday and Friday)</a:t>
            </a:r>
            <a:endParaRPr lang="en-GB" sz="2400" b="1" dirty="0">
              <a:solidFill>
                <a:schemeClr val="tx1"/>
              </a:solidFill>
              <a:latin typeface="Sassoon Primary Type" pitchFamily="2" charset="0"/>
            </a:endParaRPr>
          </a:p>
          <a:p>
            <a:pPr algn="ctr"/>
            <a:r>
              <a:rPr lang="en-GB" sz="2400" b="1" dirty="0">
                <a:solidFill>
                  <a:schemeClr val="tx1"/>
                </a:solidFill>
                <a:latin typeface="Sassoon Primary Type" pitchFamily="2" charset="0"/>
              </a:rPr>
              <a:t>Miss Dowdeswell (Trainee Teacher)</a:t>
            </a:r>
          </a:p>
        </p:txBody>
      </p:sp>
      <p:pic>
        <p:nvPicPr>
          <p:cNvPr id="4" name="Picture 2" descr="http://www.welfordonavonschool.co.uk/_files/users/12/images/CB89725215B40E0CE84C42421C8FECB8.jpg">
            <a:extLst>
              <a:ext uri="{FF2B5EF4-FFF2-40B4-BE49-F238E27FC236}">
                <a16:creationId xmlns:a16="http://schemas.microsoft.com/office/drawing/2014/main" id="{A1028D38-FDE4-4976-9F99-816774054E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1051" y="3068960"/>
            <a:ext cx="1262500" cy="16561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1" y="2091263"/>
            <a:ext cx="6801440" cy="833681"/>
          </a:xfrm>
        </p:spPr>
        <p:txBody>
          <a:bodyPr>
            <a:normAutofit fontScale="90000"/>
          </a:bodyPr>
          <a:lstStyle/>
          <a:p>
            <a:pPr algn="ctr"/>
            <a:r>
              <a:rPr lang="en-GB" sz="6000" dirty="0">
                <a:latin typeface="Sassoon Primary Type"/>
              </a:rPr>
              <a:t>punctuality</a:t>
            </a:r>
          </a:p>
        </p:txBody>
      </p:sp>
      <p:sp>
        <p:nvSpPr>
          <p:cNvPr id="3" name="Text Placeholder 2"/>
          <p:cNvSpPr>
            <a:spLocks noGrp="1"/>
          </p:cNvSpPr>
          <p:nvPr>
            <p:ph type="subTitle" idx="1"/>
          </p:nvPr>
        </p:nvSpPr>
        <p:spPr>
          <a:xfrm>
            <a:off x="1171575" y="2924944"/>
            <a:ext cx="6803136" cy="2260038"/>
          </a:xfrm>
        </p:spPr>
        <p:txBody>
          <a:bodyPr>
            <a:normAutofit/>
          </a:bodyPr>
          <a:lstStyle/>
          <a:p>
            <a:pPr algn="ctr"/>
            <a:r>
              <a:rPr lang="en-GB" sz="1600" dirty="0">
                <a:solidFill>
                  <a:schemeClr val="tx1"/>
                </a:solidFill>
                <a:latin typeface="Sassoon Primary Type"/>
              </a:rPr>
              <a:t>Please ensure your child is at school by 8.55am</a:t>
            </a:r>
          </a:p>
          <a:p>
            <a:pPr algn="ctr"/>
            <a:r>
              <a:rPr lang="en-GB" sz="1600" dirty="0">
                <a:solidFill>
                  <a:schemeClr val="tx1"/>
                </a:solidFill>
                <a:latin typeface="Sassoon Primary Type"/>
              </a:rPr>
              <a:t>Doors open at 8:40am</a:t>
            </a:r>
          </a:p>
          <a:p>
            <a:pPr algn="ctr"/>
            <a:endParaRPr lang="en-GB" sz="1600" dirty="0">
              <a:solidFill>
                <a:schemeClr val="tx1"/>
              </a:solidFill>
              <a:latin typeface="Sassoon Primary Type"/>
            </a:endParaRPr>
          </a:p>
          <a:p>
            <a:pPr algn="ctr"/>
            <a:r>
              <a:rPr lang="en-GB" sz="1600" dirty="0">
                <a:solidFill>
                  <a:schemeClr val="tx1"/>
                </a:solidFill>
                <a:latin typeface="Sassoon Primary Type"/>
              </a:rPr>
              <a:t>Registration and learning begin straight away and coming in late or in a rush can be very unsettling for your child</a:t>
            </a:r>
          </a:p>
          <a:p>
            <a:pPr algn="ctr"/>
            <a:endParaRPr lang="en-GB" sz="1600" dirty="0">
              <a:solidFill>
                <a:schemeClr val="tx1"/>
              </a:solidFill>
              <a:latin typeface="Sassoon Primary Type"/>
            </a:endParaRPr>
          </a:p>
          <a:p>
            <a:pPr algn="ctr"/>
            <a:r>
              <a:rPr lang="en-GB" sz="1600" dirty="0">
                <a:solidFill>
                  <a:schemeClr val="tx1"/>
                </a:solidFill>
                <a:latin typeface="Sassoon Primary Type"/>
              </a:rPr>
              <a:t>Your child’s attendance at school is extremely important. Absences in your child’s education will result in learning being missed</a:t>
            </a:r>
            <a:r>
              <a:rPr lang="en-GB" sz="1600" dirty="0">
                <a:solidFill>
                  <a:schemeClr val="tx1"/>
                </a:solidFill>
              </a:rPr>
              <a:t>. </a:t>
            </a:r>
          </a:p>
        </p:txBody>
      </p:sp>
    </p:spTree>
    <p:extLst>
      <p:ext uri="{BB962C8B-B14F-4D97-AF65-F5344CB8AC3E}">
        <p14:creationId xmlns:p14="http://schemas.microsoft.com/office/powerpoint/2010/main" val="1763603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700807"/>
            <a:ext cx="8229600" cy="1368153"/>
          </a:xfrm>
        </p:spPr>
        <p:txBody>
          <a:bodyPr>
            <a:normAutofit/>
          </a:bodyPr>
          <a:lstStyle/>
          <a:p>
            <a:pPr algn="ctr"/>
            <a:r>
              <a:rPr lang="en-GB" sz="6000" dirty="0">
                <a:latin typeface="Sassoon Primary Type" pitchFamily="2" charset="0"/>
              </a:rPr>
              <a:t>A Week in Year 6</a:t>
            </a:r>
            <a:endParaRPr lang="en-US" sz="6000" dirty="0">
              <a:latin typeface="Sassoon Primary Type" pitchFamily="2" charset="0"/>
            </a:endParaRPr>
          </a:p>
        </p:txBody>
      </p:sp>
      <p:sp>
        <p:nvSpPr>
          <p:cNvPr id="3" name="Subtitle 2"/>
          <p:cNvSpPr>
            <a:spLocks noGrp="1"/>
          </p:cNvSpPr>
          <p:nvPr>
            <p:ph type="subTitle" idx="1"/>
          </p:nvPr>
        </p:nvSpPr>
        <p:spPr>
          <a:xfrm>
            <a:off x="1547664" y="2780928"/>
            <a:ext cx="6400800" cy="2232248"/>
          </a:xfrm>
        </p:spPr>
        <p:txBody>
          <a:bodyPr>
            <a:normAutofit fontScale="92500"/>
          </a:bodyPr>
          <a:lstStyle/>
          <a:p>
            <a:pPr algn="l"/>
            <a:r>
              <a:rPr lang="en-GB" sz="2000" b="1" dirty="0">
                <a:solidFill>
                  <a:schemeClr val="tx1"/>
                </a:solidFill>
                <a:latin typeface="Sassoon Primary Type" pitchFamily="2" charset="0"/>
              </a:rPr>
              <a:t>Monday: </a:t>
            </a:r>
            <a:r>
              <a:rPr lang="en-GB" sz="2000" dirty="0">
                <a:solidFill>
                  <a:schemeClr val="tx1"/>
                </a:solidFill>
                <a:latin typeface="Sassoon Primary Type" pitchFamily="2" charset="0"/>
              </a:rPr>
              <a:t>Spelling/Maths/Reading Comprehension homework </a:t>
            </a:r>
            <a:r>
              <a:rPr lang="en-GB" sz="2000" b="1" u="sng" dirty="0">
                <a:latin typeface="Sassoon Primary Type" pitchFamily="2" charset="0"/>
              </a:rPr>
              <a:t>(this must be returned on a Monday)</a:t>
            </a:r>
            <a:endParaRPr lang="en-GB" sz="2000" u="sng" dirty="0">
              <a:solidFill>
                <a:schemeClr val="tx1"/>
              </a:solidFill>
              <a:latin typeface="Sassoon Primary Type" pitchFamily="2" charset="0"/>
            </a:endParaRPr>
          </a:p>
          <a:p>
            <a:pPr algn="l"/>
            <a:r>
              <a:rPr lang="en-GB" sz="2000" b="1" dirty="0">
                <a:latin typeface="Sassoon Primary Type" pitchFamily="2" charset="0"/>
              </a:rPr>
              <a:t>Tuesday </a:t>
            </a:r>
            <a:r>
              <a:rPr lang="en-GB" sz="2000" b="1" dirty="0">
                <a:solidFill>
                  <a:schemeClr val="tx1"/>
                </a:solidFill>
                <a:latin typeface="Sassoon Primary Type" pitchFamily="2" charset="0"/>
              </a:rPr>
              <a:t>AND </a:t>
            </a:r>
            <a:r>
              <a:rPr lang="en-GB" sz="2000" b="1" dirty="0">
                <a:latin typeface="Sassoon Primary Type" pitchFamily="2" charset="0"/>
              </a:rPr>
              <a:t>Fri</a:t>
            </a:r>
            <a:r>
              <a:rPr lang="en-GB" sz="2000" b="1" dirty="0">
                <a:solidFill>
                  <a:schemeClr val="tx1"/>
                </a:solidFill>
                <a:latin typeface="Sassoon Primary Type" pitchFamily="2" charset="0"/>
              </a:rPr>
              <a:t>day </a:t>
            </a:r>
            <a:r>
              <a:rPr lang="en-GB" sz="2000" dirty="0">
                <a:solidFill>
                  <a:schemeClr val="tx1"/>
                </a:solidFill>
                <a:latin typeface="Sassoon Primary Type" pitchFamily="2" charset="0"/>
              </a:rPr>
              <a:t>PE</a:t>
            </a:r>
          </a:p>
          <a:p>
            <a:pPr algn="l"/>
            <a:r>
              <a:rPr lang="en-GB" sz="2000" dirty="0">
                <a:solidFill>
                  <a:schemeClr val="tx1"/>
                </a:solidFill>
                <a:latin typeface="Sassoon Primary Type" pitchFamily="2" charset="0"/>
              </a:rPr>
              <a:t>Wear- PE kit, tracksuit over the top (red and black), trainers (Bring PE kit to school on a Friday to change into)</a:t>
            </a:r>
          </a:p>
          <a:p>
            <a:pPr algn="l"/>
            <a:r>
              <a:rPr lang="en-GB" sz="2000" b="1" dirty="0">
                <a:solidFill>
                  <a:schemeClr val="tx1"/>
                </a:solidFill>
                <a:latin typeface="Sassoon Primary Type" pitchFamily="2" charset="0"/>
              </a:rPr>
              <a:t>T</a:t>
            </a:r>
            <a:r>
              <a:rPr lang="en-GB" sz="2000" b="1" dirty="0">
                <a:latin typeface="Sassoon Primary Type" pitchFamily="2" charset="0"/>
              </a:rPr>
              <a:t>ues</a:t>
            </a:r>
            <a:r>
              <a:rPr lang="en-GB" sz="2000" b="1" dirty="0">
                <a:solidFill>
                  <a:schemeClr val="tx1"/>
                </a:solidFill>
                <a:latin typeface="Sassoon Primary Type" pitchFamily="2" charset="0"/>
              </a:rPr>
              <a:t>day:</a:t>
            </a:r>
            <a:r>
              <a:rPr lang="en-GB" sz="2000" dirty="0">
                <a:solidFill>
                  <a:schemeClr val="tx1"/>
                </a:solidFill>
                <a:latin typeface="Sassoon Primary Type" pitchFamily="2" charset="0"/>
              </a:rPr>
              <a:t> Forest School – Appropriate clothing to be brought in (wellies/waterproof coat)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772816"/>
            <a:ext cx="8229600" cy="1008112"/>
          </a:xfrm>
        </p:spPr>
        <p:txBody>
          <a:bodyPr>
            <a:normAutofit/>
          </a:bodyPr>
          <a:lstStyle/>
          <a:p>
            <a:pPr algn="ctr"/>
            <a:r>
              <a:rPr lang="en-GB" sz="6000" dirty="0">
                <a:latin typeface="Sassoon Primary Type" pitchFamily="2" charset="0"/>
              </a:rPr>
              <a:t>Homework</a:t>
            </a:r>
            <a:endParaRPr lang="en-US" sz="6000" dirty="0">
              <a:latin typeface="Sassoon Primary Type" pitchFamily="2" charset="0"/>
            </a:endParaRPr>
          </a:p>
        </p:txBody>
      </p:sp>
      <p:sp>
        <p:nvSpPr>
          <p:cNvPr id="3" name="Subtitle 2"/>
          <p:cNvSpPr>
            <a:spLocks noGrp="1"/>
          </p:cNvSpPr>
          <p:nvPr>
            <p:ph type="subTitle" idx="1"/>
          </p:nvPr>
        </p:nvSpPr>
        <p:spPr>
          <a:xfrm>
            <a:off x="1486000" y="2564904"/>
            <a:ext cx="6336704" cy="2880320"/>
          </a:xfrm>
        </p:spPr>
        <p:txBody>
          <a:bodyPr>
            <a:normAutofit fontScale="92500" lnSpcReduction="10000"/>
          </a:bodyPr>
          <a:lstStyle/>
          <a:p>
            <a:pPr algn="l"/>
            <a:r>
              <a:rPr lang="en-GB" sz="1600" b="1" dirty="0">
                <a:solidFill>
                  <a:schemeClr val="tx1"/>
                </a:solidFill>
                <a:latin typeface="Sassoon Primary Type" pitchFamily="2" charset="0"/>
              </a:rPr>
              <a:t>Spellings: </a:t>
            </a:r>
            <a:r>
              <a:rPr lang="en-GB" sz="1600" dirty="0">
                <a:solidFill>
                  <a:schemeClr val="tx1"/>
                </a:solidFill>
                <a:latin typeface="Sassoon Primary Type" pitchFamily="2" charset="0"/>
              </a:rPr>
              <a:t>New words each Monday, select 1 of the activities (shown in front cover)- colour them in when they have practised the words in this way.  Also, create a mnemonic for each spelling and focus on the tricky part of the word.  Spelling rules and any other task information is stuck into their Spell It books each week</a:t>
            </a:r>
          </a:p>
          <a:p>
            <a:pPr algn="l"/>
            <a:r>
              <a:rPr lang="en-GB" sz="1600" b="1" dirty="0">
                <a:solidFill>
                  <a:schemeClr val="tx1"/>
                </a:solidFill>
                <a:latin typeface="Sassoon Primary Type" pitchFamily="2" charset="0"/>
              </a:rPr>
              <a:t>Maths Books</a:t>
            </a:r>
            <a:r>
              <a:rPr lang="en-GB" sz="1600" dirty="0">
                <a:solidFill>
                  <a:schemeClr val="tx1"/>
                </a:solidFill>
                <a:latin typeface="Sassoon Primary Type" pitchFamily="2" charset="0"/>
              </a:rPr>
              <a:t> – Complete one </a:t>
            </a:r>
            <a:r>
              <a:rPr lang="en-GB" sz="1600" dirty="0">
                <a:latin typeface="Sassoon Primary Type" pitchFamily="2" charset="0"/>
              </a:rPr>
              <a:t>page</a:t>
            </a:r>
            <a:r>
              <a:rPr lang="en-GB" sz="1600" dirty="0">
                <a:solidFill>
                  <a:schemeClr val="tx1"/>
                </a:solidFill>
                <a:latin typeface="Sassoon Primary Type" pitchFamily="2" charset="0"/>
              </a:rPr>
              <a:t> each week. Children also have access to TT Rockstars and regular use of TT Rockstars is still encouraged </a:t>
            </a:r>
          </a:p>
          <a:p>
            <a:pPr algn="l"/>
            <a:r>
              <a:rPr lang="en-GB" sz="1600" b="1" dirty="0">
                <a:latin typeface="Sassoon Primary Type" pitchFamily="2" charset="0"/>
              </a:rPr>
              <a:t>Reading Comprehension- </a:t>
            </a:r>
            <a:r>
              <a:rPr lang="en-GB" sz="1600" dirty="0">
                <a:solidFill>
                  <a:schemeClr val="tx1"/>
                </a:solidFill>
                <a:latin typeface="Sassoon Primary Type" pitchFamily="2" charset="0"/>
              </a:rPr>
              <a:t>Complete one activity/page each week. </a:t>
            </a:r>
            <a:endParaRPr lang="en-GB" sz="1600" b="1" dirty="0">
              <a:solidFill>
                <a:schemeClr val="tx1"/>
              </a:solidFill>
              <a:latin typeface="Sassoon Primary Type" pitchFamily="2" charset="0"/>
            </a:endParaRPr>
          </a:p>
          <a:p>
            <a:pPr algn="l"/>
            <a:r>
              <a:rPr lang="en-GB" sz="1600" b="1" dirty="0">
                <a:solidFill>
                  <a:schemeClr val="tx1"/>
                </a:solidFill>
                <a:latin typeface="Sassoon Primary Type" pitchFamily="2" charset="0"/>
              </a:rPr>
              <a:t>Reading:</a:t>
            </a:r>
            <a:r>
              <a:rPr lang="en-GB" sz="1600" dirty="0">
                <a:solidFill>
                  <a:schemeClr val="tx1"/>
                </a:solidFill>
                <a:latin typeface="Sassoon Primary Type" pitchFamily="2" charset="0"/>
              </a:rPr>
              <a:t> </a:t>
            </a:r>
            <a:r>
              <a:rPr lang="en-GB" sz="1600" b="1" u="sng" dirty="0">
                <a:solidFill>
                  <a:schemeClr val="tx1"/>
                </a:solidFill>
                <a:latin typeface="Sassoon Primary Type" pitchFamily="2" charset="0"/>
              </a:rPr>
              <a:t>Hear your child read daily and read to them. Record this in their Reading Record (WE WILL CONTINUE TO CHECK THIS)</a:t>
            </a:r>
          </a:p>
          <a:p>
            <a:pPr algn="l"/>
            <a:endParaRPr lang="en-GB" sz="1600" b="1" u="sng" dirty="0">
              <a:latin typeface="Sassoon Primary Type" pitchFamily="2" charset="0"/>
            </a:endParaRPr>
          </a:p>
          <a:p>
            <a:pPr algn="l"/>
            <a:r>
              <a:rPr lang="en-GB" sz="1900" dirty="0">
                <a:latin typeface="Twinkl Cursive Looped" panose="02000000000000000000" pitchFamily="2" charset="0"/>
              </a:rPr>
              <a:t>Year 6 will have homework during the Easter holidays</a:t>
            </a:r>
          </a:p>
          <a:p>
            <a:pPr algn="l"/>
            <a:endParaRPr lang="en-GB" sz="1600" b="1" u="sng" dirty="0">
              <a:solidFill>
                <a:schemeClr val="tx1"/>
              </a:solidFill>
              <a:latin typeface="Sassoon Primary Type"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8864" y="1844823"/>
            <a:ext cx="8229600" cy="1368153"/>
          </a:xfrm>
        </p:spPr>
        <p:txBody>
          <a:bodyPr>
            <a:normAutofit/>
          </a:bodyPr>
          <a:lstStyle/>
          <a:p>
            <a:pPr algn="ctr"/>
            <a:r>
              <a:rPr lang="en-US" sz="6000" dirty="0">
                <a:latin typeface="Sassoon Primary Type" pitchFamily="2" charset="0"/>
              </a:rPr>
              <a:t>Homework Books</a:t>
            </a:r>
          </a:p>
        </p:txBody>
      </p:sp>
      <p:sp>
        <p:nvSpPr>
          <p:cNvPr id="3" name="Subtitle 2"/>
          <p:cNvSpPr>
            <a:spLocks noGrp="1"/>
          </p:cNvSpPr>
          <p:nvPr>
            <p:ph type="subTitle" idx="1"/>
          </p:nvPr>
        </p:nvSpPr>
        <p:spPr>
          <a:xfrm>
            <a:off x="1259632" y="3212976"/>
            <a:ext cx="6696744" cy="2016224"/>
          </a:xfrm>
        </p:spPr>
        <p:txBody>
          <a:bodyPr>
            <a:normAutofit/>
          </a:bodyPr>
          <a:lstStyle/>
          <a:p>
            <a:pPr algn="ctr"/>
            <a:r>
              <a:rPr lang="en-GB" sz="2000" dirty="0">
                <a:solidFill>
                  <a:schemeClr val="tx1"/>
                </a:solidFill>
                <a:latin typeface="Sassoon Primary Type" pitchFamily="2" charset="0"/>
              </a:rPr>
              <a:t>Your child will bring home their Maths homework book, Reading Comprehension activity book and a Spell It book</a:t>
            </a:r>
          </a:p>
          <a:p>
            <a:pPr algn="ctr"/>
            <a:endParaRPr lang="en-GB" sz="2000" dirty="0">
              <a:solidFill>
                <a:schemeClr val="tx1"/>
              </a:solidFill>
              <a:latin typeface="Sassoon Primary Type" pitchFamily="2" charset="0"/>
            </a:endParaRPr>
          </a:p>
          <a:p>
            <a:pPr algn="ctr"/>
            <a:r>
              <a:rPr lang="en-GB" sz="2000" dirty="0">
                <a:solidFill>
                  <a:schemeClr val="tx1"/>
                </a:solidFill>
                <a:latin typeface="Sassoon Primary Type" pitchFamily="2" charset="0"/>
              </a:rPr>
              <a:t>Please could you cover these with sticky back plastic or appropriate cover</a:t>
            </a:r>
          </a:p>
        </p:txBody>
      </p:sp>
    </p:spTree>
    <p:extLst>
      <p:ext uri="{BB962C8B-B14F-4D97-AF65-F5344CB8AC3E}">
        <p14:creationId xmlns:p14="http://schemas.microsoft.com/office/powerpoint/2010/main" val="922270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558212"/>
            <a:ext cx="8229600" cy="1368153"/>
          </a:xfrm>
        </p:spPr>
        <p:txBody>
          <a:bodyPr>
            <a:normAutofit/>
          </a:bodyPr>
          <a:lstStyle/>
          <a:p>
            <a:pPr algn="ctr"/>
            <a:r>
              <a:rPr lang="en-GB" sz="6000" dirty="0">
                <a:latin typeface="Sassoon Primary Type" pitchFamily="2" charset="0"/>
              </a:rPr>
              <a:t>We ask of you:</a:t>
            </a:r>
            <a:endParaRPr lang="en-US" sz="6000" dirty="0">
              <a:latin typeface="Sassoon Primary Type" pitchFamily="2" charset="0"/>
            </a:endParaRPr>
          </a:p>
        </p:txBody>
      </p:sp>
      <p:sp>
        <p:nvSpPr>
          <p:cNvPr id="3" name="Subtitle 2"/>
          <p:cNvSpPr>
            <a:spLocks noGrp="1"/>
          </p:cNvSpPr>
          <p:nvPr>
            <p:ph type="subTitle" idx="1"/>
          </p:nvPr>
        </p:nvSpPr>
        <p:spPr>
          <a:xfrm>
            <a:off x="1259632" y="2564904"/>
            <a:ext cx="6624736" cy="2736304"/>
          </a:xfrm>
        </p:spPr>
        <p:txBody>
          <a:bodyPr>
            <a:normAutofit/>
          </a:bodyPr>
          <a:lstStyle/>
          <a:p>
            <a:pPr algn="ctr"/>
            <a:r>
              <a:rPr lang="en-GB" sz="1600" dirty="0">
                <a:solidFill>
                  <a:schemeClr val="tx1"/>
                </a:solidFill>
                <a:latin typeface="Sassoon Primary Type" pitchFamily="2" charset="0"/>
              </a:rPr>
              <a:t>Come and speak to us about any worries/ concerns that you may have- email or ring the school office</a:t>
            </a:r>
          </a:p>
          <a:p>
            <a:pPr algn="ctr"/>
            <a:r>
              <a:rPr lang="en-GB" sz="1600" dirty="0">
                <a:solidFill>
                  <a:schemeClr val="tx1"/>
                </a:solidFill>
                <a:latin typeface="Sassoon Primary Type" pitchFamily="2" charset="0"/>
              </a:rPr>
              <a:t>Please do not contact me via our Teams page/email as messages are not monitored daily and could be missed. </a:t>
            </a:r>
          </a:p>
          <a:p>
            <a:pPr algn="ctr"/>
            <a:r>
              <a:rPr lang="en-GB" sz="1600" dirty="0">
                <a:solidFill>
                  <a:schemeClr val="tx1"/>
                </a:solidFill>
                <a:latin typeface="Sassoon Primary Type" pitchFamily="2" charset="0"/>
              </a:rPr>
              <a:t>Children </a:t>
            </a:r>
            <a:r>
              <a:rPr lang="en-GB" sz="1600" b="1" dirty="0">
                <a:solidFill>
                  <a:schemeClr val="tx1"/>
                </a:solidFill>
                <a:latin typeface="Sassoon Primary Type" pitchFamily="2" charset="0"/>
              </a:rPr>
              <a:t>SHOULD BE IN SCHOOL EVERY DAY AND ARRIVE PUNCTUALLY- THIS IS EXTREMELY IMPORTANT</a:t>
            </a:r>
          </a:p>
          <a:p>
            <a:pPr algn="ctr"/>
            <a:r>
              <a:rPr lang="en-GB" sz="1600" dirty="0">
                <a:solidFill>
                  <a:schemeClr val="tx1"/>
                </a:solidFill>
                <a:latin typeface="Sassoon Primary Type" pitchFamily="2" charset="0"/>
              </a:rPr>
              <a:t>Water bottle every day</a:t>
            </a:r>
          </a:p>
          <a:p>
            <a:pPr algn="ctr"/>
            <a:r>
              <a:rPr lang="en-GB" sz="1600" dirty="0">
                <a:solidFill>
                  <a:schemeClr val="tx1"/>
                </a:solidFill>
                <a:latin typeface="Sassoon Primary Type" pitchFamily="2" charset="0"/>
              </a:rPr>
              <a:t>Name EVERY PIECE OF clothing!</a:t>
            </a:r>
          </a:p>
          <a:p>
            <a:pPr algn="ctr"/>
            <a:r>
              <a:rPr lang="en-GB" sz="1600" dirty="0">
                <a:solidFill>
                  <a:schemeClr val="tx1"/>
                </a:solidFill>
                <a:latin typeface="Sassoon Primary Type" pitchFamily="2" charset="0"/>
              </a:rPr>
              <a:t>Hear your child read regularly (every day) and record in reading diary</a:t>
            </a:r>
          </a:p>
          <a:p>
            <a:pPr algn="ctr"/>
            <a:r>
              <a:rPr lang="en-GB" sz="1600" dirty="0">
                <a:solidFill>
                  <a:schemeClr val="tx1"/>
                </a:solidFill>
                <a:latin typeface="Sassoon Primary Type" pitchFamily="2" charset="0"/>
              </a:rPr>
              <a:t>Support your child with spellings/Maths/reading comprehension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1" y="2091263"/>
            <a:ext cx="6801440" cy="833681"/>
          </a:xfrm>
        </p:spPr>
        <p:txBody>
          <a:bodyPr/>
          <a:lstStyle/>
          <a:p>
            <a:pPr algn="ctr"/>
            <a:r>
              <a:rPr lang="en-GB" sz="6000" dirty="0">
                <a:latin typeface="Sassoon Primary Type"/>
              </a:rPr>
              <a:t>Reading</a:t>
            </a:r>
          </a:p>
        </p:txBody>
      </p:sp>
      <p:sp>
        <p:nvSpPr>
          <p:cNvPr id="3" name="Text Placeholder 2"/>
          <p:cNvSpPr>
            <a:spLocks noGrp="1"/>
          </p:cNvSpPr>
          <p:nvPr>
            <p:ph type="subTitle" idx="1"/>
          </p:nvPr>
        </p:nvSpPr>
        <p:spPr>
          <a:xfrm>
            <a:off x="1171575" y="2852936"/>
            <a:ext cx="6803136" cy="2332046"/>
          </a:xfrm>
        </p:spPr>
        <p:txBody>
          <a:bodyPr>
            <a:normAutofit/>
          </a:bodyPr>
          <a:lstStyle/>
          <a:p>
            <a:r>
              <a:rPr lang="en-GB" sz="1600" dirty="0">
                <a:solidFill>
                  <a:schemeClr val="tx1"/>
                </a:solidFill>
                <a:latin typeface="Sassoon Primary Type"/>
              </a:rPr>
              <a:t>We use the Accelerated </a:t>
            </a:r>
            <a:r>
              <a:rPr lang="en-GB" sz="1600" dirty="0">
                <a:latin typeface="Sassoon Primary Type"/>
              </a:rPr>
              <a:t>R</a:t>
            </a:r>
            <a:r>
              <a:rPr lang="en-GB" sz="1600" dirty="0">
                <a:solidFill>
                  <a:schemeClr val="tx1"/>
                </a:solidFill>
                <a:latin typeface="Sassoon Primary Type"/>
              </a:rPr>
              <a:t>eader system in school, where a range of books and text types are used to support your child’s reading development</a:t>
            </a:r>
          </a:p>
          <a:p>
            <a:r>
              <a:rPr lang="en-GB" sz="1600" dirty="0">
                <a:solidFill>
                  <a:schemeClr val="tx1"/>
                </a:solidFill>
                <a:latin typeface="Sassoon Primary Type"/>
              </a:rPr>
              <a:t>Reading levels are assessed regularly by the Class Teacher and your child will be moved when they are ready</a:t>
            </a:r>
          </a:p>
          <a:p>
            <a:pPr algn="ctr"/>
            <a:endParaRPr lang="en-GB" sz="1600" b="1" dirty="0">
              <a:solidFill>
                <a:schemeClr val="tx1"/>
              </a:solidFill>
              <a:latin typeface="Sassoon Primary Type"/>
            </a:endParaRPr>
          </a:p>
          <a:p>
            <a:pPr algn="ctr"/>
            <a:r>
              <a:rPr lang="en-GB" sz="1600" b="1" dirty="0">
                <a:solidFill>
                  <a:schemeClr val="tx1"/>
                </a:solidFill>
                <a:latin typeface="Sassoon Primary Type"/>
              </a:rPr>
              <a:t>Please ensure you </a:t>
            </a:r>
            <a:r>
              <a:rPr lang="en-GB" sz="1600" b="1" u="sng" dirty="0">
                <a:solidFill>
                  <a:schemeClr val="tx1"/>
                </a:solidFill>
                <a:latin typeface="Sassoon Primary Type"/>
              </a:rPr>
              <a:t>hear </a:t>
            </a:r>
            <a:r>
              <a:rPr lang="en-GB" sz="1600" b="1" dirty="0">
                <a:solidFill>
                  <a:schemeClr val="tx1"/>
                </a:solidFill>
                <a:latin typeface="Sassoon Primary Type"/>
              </a:rPr>
              <a:t>your child read and record any necessary information in their reading record</a:t>
            </a:r>
          </a:p>
          <a:p>
            <a:endParaRPr lang="en-GB" sz="1200" dirty="0">
              <a:latin typeface="Sassoon Primary Type"/>
            </a:endParaRPr>
          </a:p>
          <a:p>
            <a:endParaRPr lang="en-GB" sz="1200" dirty="0">
              <a:latin typeface="Sassoon Primary Type"/>
            </a:endParaRPr>
          </a:p>
          <a:p>
            <a:endParaRPr lang="en-GB" sz="1200" dirty="0">
              <a:latin typeface="Sassoon Primary Type"/>
            </a:endParaRPr>
          </a:p>
        </p:txBody>
      </p:sp>
    </p:spTree>
    <p:extLst>
      <p:ext uri="{BB962C8B-B14F-4D97-AF65-F5344CB8AC3E}">
        <p14:creationId xmlns:p14="http://schemas.microsoft.com/office/powerpoint/2010/main" val="2686027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A972D-FF7E-49E4-830F-E21447E10BC6}"/>
              </a:ext>
            </a:extLst>
          </p:cNvPr>
          <p:cNvSpPr>
            <a:spLocks noGrp="1"/>
          </p:cNvSpPr>
          <p:nvPr>
            <p:ph type="ctrTitle"/>
          </p:nvPr>
        </p:nvSpPr>
        <p:spPr>
          <a:xfrm>
            <a:off x="1173216" y="1875239"/>
            <a:ext cx="6801440" cy="1121713"/>
          </a:xfrm>
        </p:spPr>
        <p:txBody>
          <a:bodyPr>
            <a:normAutofit/>
          </a:bodyPr>
          <a:lstStyle/>
          <a:p>
            <a:r>
              <a:rPr lang="en-GB" sz="6000" dirty="0">
                <a:latin typeface="Sassoon Primary Type"/>
              </a:rPr>
              <a:t>Curriculum </a:t>
            </a:r>
          </a:p>
        </p:txBody>
      </p:sp>
      <p:sp>
        <p:nvSpPr>
          <p:cNvPr id="3" name="Content Placeholder 2">
            <a:extLst>
              <a:ext uri="{FF2B5EF4-FFF2-40B4-BE49-F238E27FC236}">
                <a16:creationId xmlns:a16="http://schemas.microsoft.com/office/drawing/2014/main" id="{F5FC2318-1E28-4698-97D7-ED53D429CB9A}"/>
              </a:ext>
            </a:extLst>
          </p:cNvPr>
          <p:cNvSpPr>
            <a:spLocks noGrp="1"/>
          </p:cNvSpPr>
          <p:nvPr>
            <p:ph type="subTitle" idx="1"/>
          </p:nvPr>
        </p:nvSpPr>
        <p:spPr>
          <a:xfrm>
            <a:off x="1171575" y="2996952"/>
            <a:ext cx="6803136" cy="2376264"/>
          </a:xfrm>
        </p:spPr>
        <p:txBody>
          <a:bodyPr>
            <a:normAutofit lnSpcReduction="10000"/>
          </a:bodyPr>
          <a:lstStyle/>
          <a:p>
            <a:pPr algn="ctr"/>
            <a:r>
              <a:rPr lang="en-GB" sz="1600" dirty="0">
                <a:latin typeface="Sassoon Primary Type"/>
              </a:rPr>
              <a:t>Children have access to a broad, ambitious and knowledge rich curriculum with a clear set of reasons as to how it was created and its purpose </a:t>
            </a:r>
          </a:p>
          <a:p>
            <a:pPr algn="ctr"/>
            <a:r>
              <a:rPr lang="en-GB" sz="1600" dirty="0">
                <a:latin typeface="Sassoon Primary Type"/>
              </a:rPr>
              <a:t>Children develop detailed knowledge and skills across the curriculum </a:t>
            </a:r>
          </a:p>
          <a:p>
            <a:pPr algn="ctr"/>
            <a:r>
              <a:rPr lang="en-GB" sz="1600" dirty="0">
                <a:latin typeface="Sassoon Primary Type"/>
              </a:rPr>
              <a:t>‘Know more, remember more’ </a:t>
            </a:r>
          </a:p>
          <a:p>
            <a:pPr algn="ctr"/>
            <a:r>
              <a:rPr lang="en-GB" sz="1600" dirty="0">
                <a:latin typeface="Sassoon Primary Type"/>
              </a:rPr>
              <a:t>You can support your child with this by discussing their learning at school and how it builds on the learning that took place in previous year groups</a:t>
            </a:r>
          </a:p>
          <a:p>
            <a:pPr algn="ctr"/>
            <a:r>
              <a:rPr lang="en-GB" sz="1600" dirty="0">
                <a:latin typeface="Sassoon Primary Type"/>
              </a:rPr>
              <a:t>Helps children to make links and understand how they will build on their learning through their school journey</a:t>
            </a:r>
          </a:p>
        </p:txBody>
      </p:sp>
    </p:spTree>
    <p:extLst>
      <p:ext uri="{BB962C8B-B14F-4D97-AF65-F5344CB8AC3E}">
        <p14:creationId xmlns:p14="http://schemas.microsoft.com/office/powerpoint/2010/main" val="4048975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204" y="1628800"/>
            <a:ext cx="8229600" cy="1368153"/>
          </a:xfrm>
        </p:spPr>
        <p:txBody>
          <a:bodyPr>
            <a:normAutofit/>
          </a:bodyPr>
          <a:lstStyle/>
          <a:p>
            <a:pPr algn="ctr"/>
            <a:r>
              <a:rPr lang="en-GB" sz="3200" dirty="0">
                <a:latin typeface="Twinkl Cursive Looped" panose="02000000000000000000" pitchFamily="2" charset="0"/>
              </a:rPr>
              <a:t>Standard Assessment Tests (SATs)</a:t>
            </a:r>
            <a:endParaRPr lang="en-US" sz="6000" dirty="0">
              <a:latin typeface="Sassoon Primary Type" pitchFamily="2" charset="0"/>
            </a:endParaRPr>
          </a:p>
        </p:txBody>
      </p:sp>
      <p:sp>
        <p:nvSpPr>
          <p:cNvPr id="3" name="Subtitle 2"/>
          <p:cNvSpPr>
            <a:spLocks noGrp="1"/>
          </p:cNvSpPr>
          <p:nvPr>
            <p:ph type="subTitle" idx="1"/>
          </p:nvPr>
        </p:nvSpPr>
        <p:spPr>
          <a:xfrm>
            <a:off x="1259632" y="2636912"/>
            <a:ext cx="6624736" cy="2664296"/>
          </a:xfrm>
        </p:spPr>
        <p:txBody>
          <a:bodyPr>
            <a:normAutofit fontScale="40000" lnSpcReduction="20000"/>
          </a:bodyPr>
          <a:lstStyle/>
          <a:p>
            <a:pPr marL="342900" indent="-342900"/>
            <a:r>
              <a:rPr lang="en-GB" sz="3600" dirty="0">
                <a:latin typeface="Twinkl Cursive Looped" panose="02000000000000000000" pitchFamily="2" charset="0"/>
              </a:rPr>
              <a:t>All children in Year 6 are formally assessed against national standards in English and maths. Children are asked to demonstrate knowledge and skills taught from Year 3–Year 6. </a:t>
            </a:r>
          </a:p>
          <a:p>
            <a:pPr marL="342900" indent="-342900"/>
            <a:endParaRPr lang="en-GB" sz="3600" dirty="0">
              <a:latin typeface="Twinkl Cursive Looped" panose="02000000000000000000" pitchFamily="2" charset="0"/>
            </a:endParaRPr>
          </a:p>
          <a:p>
            <a:pPr marL="342900" indent="-342900"/>
            <a:r>
              <a:rPr lang="en-GB" sz="3600" dirty="0">
                <a:latin typeface="Twinkl Cursive Looped" panose="02000000000000000000" pitchFamily="2" charset="0"/>
              </a:rPr>
              <a:t>The tests this year take place on:</a:t>
            </a:r>
          </a:p>
          <a:p>
            <a:pPr marL="0" indent="0">
              <a:buNone/>
            </a:pPr>
            <a:r>
              <a:rPr lang="en-GB" sz="3600" dirty="0">
                <a:latin typeface="Twinkl Cursive Looped" panose="02000000000000000000" pitchFamily="2" charset="0"/>
              </a:rPr>
              <a:t>       </a:t>
            </a:r>
            <a:r>
              <a:rPr lang="en-GB" sz="3600" b="1" dirty="0">
                <a:solidFill>
                  <a:srgbClr val="7030A0"/>
                </a:solidFill>
                <a:latin typeface="Twinkl Cursive Looped" panose="02000000000000000000" pitchFamily="2" charset="0"/>
              </a:rPr>
              <a:t>Monday 10</a:t>
            </a:r>
            <a:r>
              <a:rPr lang="en-GB" sz="3600" b="1" baseline="30000" dirty="0">
                <a:solidFill>
                  <a:srgbClr val="7030A0"/>
                </a:solidFill>
                <a:latin typeface="Twinkl Cursive Looped" panose="02000000000000000000" pitchFamily="2" charset="0"/>
              </a:rPr>
              <a:t>th</a:t>
            </a:r>
            <a:r>
              <a:rPr lang="en-GB" sz="3600" b="1" dirty="0">
                <a:solidFill>
                  <a:srgbClr val="7030A0"/>
                </a:solidFill>
                <a:latin typeface="Twinkl Cursive Looped" panose="02000000000000000000" pitchFamily="2" charset="0"/>
              </a:rPr>
              <a:t> May – Thursday 13</a:t>
            </a:r>
            <a:r>
              <a:rPr lang="en-GB" sz="3600" b="1" baseline="30000" dirty="0">
                <a:solidFill>
                  <a:srgbClr val="7030A0"/>
                </a:solidFill>
                <a:latin typeface="Twinkl Cursive Looped" panose="02000000000000000000" pitchFamily="2" charset="0"/>
              </a:rPr>
              <a:t>th</a:t>
            </a:r>
            <a:r>
              <a:rPr lang="en-GB" sz="3600" b="1" dirty="0">
                <a:solidFill>
                  <a:srgbClr val="7030A0"/>
                </a:solidFill>
                <a:latin typeface="Twinkl Cursive Looped" panose="02000000000000000000" pitchFamily="2" charset="0"/>
              </a:rPr>
              <a:t> May</a:t>
            </a:r>
          </a:p>
          <a:p>
            <a:pPr marL="342900" indent="-342900"/>
            <a:endParaRPr lang="en-GB" sz="3600" dirty="0">
              <a:latin typeface="Twinkl Cursive Looped" panose="02000000000000000000" pitchFamily="2" charset="0"/>
            </a:endParaRPr>
          </a:p>
          <a:p>
            <a:pPr marL="342900" indent="-342900"/>
            <a:r>
              <a:rPr lang="en-GB" sz="3600" dirty="0">
                <a:latin typeface="Twinkl Cursive Looped" panose="02000000000000000000" pitchFamily="2" charset="0"/>
              </a:rPr>
              <a:t>During the year, we will ensure that the children are well prepared. We use past papers beforehand and plenty of relaxation and treats during the SATs week itself.</a:t>
            </a:r>
          </a:p>
          <a:p>
            <a:pPr marL="342900" indent="-342900"/>
            <a:endParaRPr lang="en-GB" sz="3600" dirty="0">
              <a:latin typeface="Twinkl Cursive Looped" panose="02000000000000000000" pitchFamily="2" charset="0"/>
            </a:endParaRPr>
          </a:p>
          <a:p>
            <a:pPr marL="342900" indent="-342900"/>
            <a:r>
              <a:rPr lang="en-GB" sz="3600" dirty="0">
                <a:solidFill>
                  <a:schemeClr val="tx1"/>
                </a:solidFill>
                <a:latin typeface="Twinkl Cursive Looped" panose="02000000000000000000" pitchFamily="2" charset="0"/>
              </a:rPr>
              <a:t>Please don’t print off SATs papers from the internet as we use them as practice with the children</a:t>
            </a:r>
          </a:p>
          <a:p>
            <a:pPr algn="ctr"/>
            <a:endParaRPr lang="en-GB" sz="2000" dirty="0">
              <a:solidFill>
                <a:schemeClr val="tx1"/>
              </a:solidFill>
              <a:latin typeface="Sassoon Primary Type"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204" y="1628800"/>
            <a:ext cx="8229600" cy="1368153"/>
          </a:xfrm>
        </p:spPr>
        <p:txBody>
          <a:bodyPr>
            <a:normAutofit/>
          </a:bodyPr>
          <a:lstStyle/>
          <a:p>
            <a:pPr algn="ctr"/>
            <a:r>
              <a:rPr lang="en-GB" sz="3200" dirty="0">
                <a:latin typeface="Twinkl Cursive Looped" panose="02000000000000000000" pitchFamily="2" charset="0"/>
              </a:rPr>
              <a:t>Online safety</a:t>
            </a:r>
            <a:endParaRPr lang="en-US" sz="6000" dirty="0">
              <a:latin typeface="Sassoon Primary Type" pitchFamily="2" charset="0"/>
            </a:endParaRPr>
          </a:p>
        </p:txBody>
      </p:sp>
      <p:sp>
        <p:nvSpPr>
          <p:cNvPr id="3" name="Subtitle 2"/>
          <p:cNvSpPr>
            <a:spLocks noGrp="1"/>
          </p:cNvSpPr>
          <p:nvPr>
            <p:ph type="subTitle" idx="1"/>
          </p:nvPr>
        </p:nvSpPr>
        <p:spPr>
          <a:xfrm>
            <a:off x="1259632" y="2420888"/>
            <a:ext cx="6624736" cy="2664296"/>
          </a:xfrm>
        </p:spPr>
        <p:txBody>
          <a:bodyPr>
            <a:normAutofit fontScale="25000" lnSpcReduction="20000"/>
          </a:bodyPr>
          <a:lstStyle/>
          <a:p>
            <a:r>
              <a:rPr lang="en-GB" sz="5600" dirty="0">
                <a:latin typeface="Twinkl Cursive Looped" panose="02000000000000000000"/>
              </a:rPr>
              <a:t>It is essential that children know how to keep themselves safe online.</a:t>
            </a:r>
          </a:p>
          <a:p>
            <a:endParaRPr lang="en-GB" sz="5600" dirty="0">
              <a:latin typeface="Twinkl Cursive Looped" panose="02000000000000000000"/>
            </a:endParaRPr>
          </a:p>
          <a:p>
            <a:r>
              <a:rPr lang="en-GB" sz="5600" dirty="0">
                <a:latin typeface="Twinkl Cursive Looped" panose="02000000000000000000"/>
              </a:rPr>
              <a:t>We do a lot of work throughout the year on this important topic – this becomes increasingly more important in year 6.</a:t>
            </a:r>
          </a:p>
          <a:p>
            <a:endParaRPr lang="en-GB" sz="5600" dirty="0">
              <a:latin typeface="Twinkl Cursive Looped" panose="02000000000000000000"/>
            </a:endParaRPr>
          </a:p>
          <a:p>
            <a:r>
              <a:rPr lang="en-GB" sz="5600" dirty="0">
                <a:latin typeface="Twinkl Cursive Looped" panose="02000000000000000000"/>
              </a:rPr>
              <a:t>You can support your child online by keeping an eye on what they’re doing and setting some simple ground rules. Things like limits on screen time, checking privacy settings, or using parental controls can make a big difference. </a:t>
            </a:r>
          </a:p>
          <a:p>
            <a:endParaRPr lang="en-GB" sz="5600" dirty="0">
              <a:latin typeface="Twinkl Cursive Looped" panose="02000000000000000000"/>
            </a:endParaRPr>
          </a:p>
          <a:p>
            <a:r>
              <a:rPr lang="en-GB" sz="5600" dirty="0">
                <a:latin typeface="Twinkl Cursive Looped" panose="02000000000000000000"/>
              </a:rPr>
              <a:t>Most importantly, talk with your child about what they do online and show an interest—just like you would with their hobbies or schoolwork. This helps them feel comfortable coming to you if something worries them, and it teaches them how to use the internet safely and responsibly.</a:t>
            </a:r>
          </a:p>
          <a:p>
            <a:endParaRPr lang="en-GB" sz="5600" dirty="0">
              <a:latin typeface="Twinkl Cursive Looped" panose="02000000000000000000"/>
            </a:endParaRPr>
          </a:p>
          <a:p>
            <a:r>
              <a:rPr lang="en-GB" sz="5600" dirty="0">
                <a:latin typeface="Twinkl Cursive Looped" panose="02000000000000000000"/>
              </a:rPr>
              <a:t>Mobile phones should not be brought into school.</a:t>
            </a:r>
          </a:p>
          <a:p>
            <a:pPr algn="ctr"/>
            <a:endParaRPr lang="en-GB" sz="2000" dirty="0">
              <a:solidFill>
                <a:schemeClr val="tx1"/>
              </a:solidFill>
              <a:latin typeface="Sassoon Primary Type" pitchFamily="2" charset="0"/>
            </a:endParaRPr>
          </a:p>
        </p:txBody>
      </p:sp>
    </p:spTree>
    <p:extLst>
      <p:ext uri="{BB962C8B-B14F-4D97-AF65-F5344CB8AC3E}">
        <p14:creationId xmlns:p14="http://schemas.microsoft.com/office/powerpoint/2010/main" val="1073974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204" y="1628800"/>
            <a:ext cx="8229600" cy="1368153"/>
          </a:xfrm>
        </p:spPr>
        <p:txBody>
          <a:bodyPr>
            <a:normAutofit/>
          </a:bodyPr>
          <a:lstStyle/>
          <a:p>
            <a:pPr algn="ctr"/>
            <a:r>
              <a:rPr lang="en-GB" sz="3200" dirty="0">
                <a:latin typeface="Twinkl Cursive Looped" panose="02000000000000000000" pitchFamily="2" charset="0"/>
              </a:rPr>
              <a:t>Emotional wellbeing </a:t>
            </a:r>
            <a:endParaRPr lang="en-US" sz="6000" dirty="0">
              <a:latin typeface="Sassoon Primary Type" pitchFamily="2" charset="0"/>
            </a:endParaRPr>
          </a:p>
        </p:txBody>
      </p:sp>
      <p:sp>
        <p:nvSpPr>
          <p:cNvPr id="3" name="Subtitle 2"/>
          <p:cNvSpPr>
            <a:spLocks noGrp="1"/>
          </p:cNvSpPr>
          <p:nvPr>
            <p:ph type="subTitle" idx="1"/>
          </p:nvPr>
        </p:nvSpPr>
        <p:spPr>
          <a:xfrm>
            <a:off x="1259632" y="2636912"/>
            <a:ext cx="6624736" cy="2664296"/>
          </a:xfrm>
        </p:spPr>
        <p:txBody>
          <a:bodyPr>
            <a:normAutofit fontScale="55000" lnSpcReduction="20000"/>
          </a:bodyPr>
          <a:lstStyle/>
          <a:p>
            <a:r>
              <a:rPr lang="en-GB" sz="3600" dirty="0">
                <a:latin typeface="Twinkl Cursive Looped" panose="02000000000000000000" pitchFamily="2" charset="0"/>
              </a:rPr>
              <a:t>This is an increasingly important issue.</a:t>
            </a:r>
          </a:p>
          <a:p>
            <a:endParaRPr lang="en-GB" sz="3600" dirty="0">
              <a:latin typeface="Twinkl Cursive Looped" panose="02000000000000000000" pitchFamily="2" charset="0"/>
            </a:endParaRPr>
          </a:p>
          <a:p>
            <a:r>
              <a:rPr lang="en-GB" sz="3600" dirty="0">
                <a:latin typeface="Twinkl Cursive Looped" panose="02000000000000000000" pitchFamily="2" charset="0"/>
              </a:rPr>
              <a:t>Please let the school know if you have any concerns – we have a school mentor and work with many outside mental health organisations and support groups such as Mental Health Schools Team.</a:t>
            </a:r>
          </a:p>
          <a:p>
            <a:endParaRPr lang="en-GB" sz="3600" dirty="0">
              <a:latin typeface="Twinkl Cursive Looped" panose="02000000000000000000" pitchFamily="2" charset="0"/>
            </a:endParaRPr>
          </a:p>
          <a:p>
            <a:r>
              <a:rPr lang="en-GB" sz="3600" dirty="0">
                <a:latin typeface="Twinkl Cursive Looped" panose="02000000000000000000" pitchFamily="2" charset="0"/>
              </a:rPr>
              <a:t>There is always information on our Newsletter – we are here to help.</a:t>
            </a:r>
          </a:p>
          <a:p>
            <a:pPr algn="ctr"/>
            <a:endParaRPr lang="en-GB" sz="2000" dirty="0">
              <a:solidFill>
                <a:schemeClr val="tx1"/>
              </a:solidFill>
              <a:latin typeface="Sassoon Primary Type" pitchFamily="2" charset="0"/>
            </a:endParaRPr>
          </a:p>
        </p:txBody>
      </p:sp>
    </p:spTree>
    <p:extLst>
      <p:ext uri="{BB962C8B-B14F-4D97-AF65-F5344CB8AC3E}">
        <p14:creationId xmlns:p14="http://schemas.microsoft.com/office/powerpoint/2010/main" val="2385761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6176" y="1988840"/>
            <a:ext cx="7851648" cy="923528"/>
          </a:xfrm>
        </p:spPr>
        <p:txBody>
          <a:bodyPr>
            <a:normAutofit/>
          </a:bodyPr>
          <a:lstStyle/>
          <a:p>
            <a:pPr algn="ctr"/>
            <a:r>
              <a:rPr lang="en-GB" sz="6000" dirty="0">
                <a:latin typeface="Sassoon Primary Type" pitchFamily="2" charset="0"/>
              </a:rPr>
              <a:t>School Website</a:t>
            </a:r>
            <a:endParaRPr lang="en-US" sz="6000" dirty="0">
              <a:latin typeface="Sassoon Primary Type" pitchFamily="2" charset="0"/>
            </a:endParaRPr>
          </a:p>
        </p:txBody>
      </p:sp>
      <p:sp>
        <p:nvSpPr>
          <p:cNvPr id="3" name="Subtitle 2"/>
          <p:cNvSpPr>
            <a:spLocks noGrp="1"/>
          </p:cNvSpPr>
          <p:nvPr>
            <p:ph type="subTitle" idx="1"/>
          </p:nvPr>
        </p:nvSpPr>
        <p:spPr>
          <a:xfrm>
            <a:off x="1295400" y="2996952"/>
            <a:ext cx="6400800" cy="2160240"/>
          </a:xfrm>
        </p:spPr>
        <p:txBody>
          <a:bodyPr>
            <a:normAutofit/>
          </a:bodyPr>
          <a:lstStyle/>
          <a:p>
            <a:pPr algn="ctr"/>
            <a:r>
              <a:rPr lang="en-GB" sz="1800" dirty="0">
                <a:solidFill>
                  <a:schemeClr val="tx1"/>
                </a:solidFill>
                <a:latin typeface="Sassoon Primary Type" pitchFamily="2" charset="0"/>
              </a:rPr>
              <a:t>All communications that are sent out via email/ paper are also uploaded on school website</a:t>
            </a:r>
          </a:p>
          <a:p>
            <a:pPr algn="ctr"/>
            <a:endParaRPr lang="en-GB" sz="1800" dirty="0">
              <a:solidFill>
                <a:schemeClr val="tx1"/>
              </a:solidFill>
              <a:latin typeface="Sassoon Primary Type" pitchFamily="2" charset="0"/>
            </a:endParaRPr>
          </a:p>
          <a:p>
            <a:pPr algn="ctr"/>
            <a:r>
              <a:rPr lang="en-GB" sz="1800" dirty="0">
                <a:solidFill>
                  <a:schemeClr val="tx1"/>
                </a:solidFill>
                <a:latin typeface="Sassoon Primary Type" pitchFamily="2" charset="0"/>
              </a:rPr>
              <a:t>Always a good place to check before ringing the school office to confirm details of events</a:t>
            </a:r>
            <a:endParaRPr lang="en-US" sz="1800" dirty="0">
              <a:solidFill>
                <a:schemeClr val="tx1"/>
              </a:solidFill>
              <a:latin typeface="Sassoon Primary Type"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46483" y="1844824"/>
            <a:ext cx="6211069" cy="1101079"/>
          </a:xfrm>
        </p:spPr>
        <p:txBody>
          <a:bodyPr>
            <a:normAutofit/>
          </a:bodyPr>
          <a:lstStyle/>
          <a:p>
            <a:pPr algn="ctr"/>
            <a:r>
              <a:rPr lang="en-GB" sz="6000" dirty="0">
                <a:latin typeface="Sassoon Primary Type" pitchFamily="2" charset="0"/>
              </a:rPr>
              <a:t>Safeguarding</a:t>
            </a:r>
            <a:endParaRPr lang="en-US" sz="6000" dirty="0">
              <a:latin typeface="Sassoon Primary Type" pitchFamily="2" charset="0"/>
            </a:endParaRPr>
          </a:p>
        </p:txBody>
      </p:sp>
      <p:sp>
        <p:nvSpPr>
          <p:cNvPr id="3" name="Subtitle 2"/>
          <p:cNvSpPr>
            <a:spLocks noGrp="1"/>
          </p:cNvSpPr>
          <p:nvPr>
            <p:ph type="subTitle" idx="1"/>
          </p:nvPr>
        </p:nvSpPr>
        <p:spPr>
          <a:xfrm>
            <a:off x="1403648" y="2780928"/>
            <a:ext cx="6453904" cy="3540968"/>
          </a:xfrm>
        </p:spPr>
        <p:txBody>
          <a:bodyPr>
            <a:normAutofit/>
          </a:bodyPr>
          <a:lstStyle/>
          <a:p>
            <a:pPr algn="ctr"/>
            <a:r>
              <a:rPr lang="en-GB" sz="2000" dirty="0">
                <a:solidFill>
                  <a:schemeClr val="tx1"/>
                </a:solidFill>
                <a:latin typeface="Sassoon Primary Type" pitchFamily="2" charset="0"/>
              </a:rPr>
              <a:t>All </a:t>
            </a:r>
            <a:r>
              <a:rPr lang="en-GB" sz="2000" dirty="0">
                <a:latin typeface="Sassoon Primary Type" pitchFamily="2" charset="0"/>
              </a:rPr>
              <a:t>visitors m</a:t>
            </a:r>
            <a:r>
              <a:rPr lang="en-GB" sz="2000" dirty="0">
                <a:solidFill>
                  <a:schemeClr val="tx1"/>
                </a:solidFill>
                <a:latin typeface="Sassoon Primary Type" pitchFamily="2" charset="0"/>
              </a:rPr>
              <a:t>ust be signed in to be on premises, please understand if people (staff or children) ask you where your visitor badge is- need to keep children safe</a:t>
            </a:r>
          </a:p>
          <a:p>
            <a:pPr algn="ctr"/>
            <a:endParaRPr lang="en-GB" sz="2000" dirty="0">
              <a:solidFill>
                <a:schemeClr val="tx1"/>
              </a:solidFill>
              <a:latin typeface="Sassoon Primary Type" pitchFamily="2" charset="0"/>
            </a:endParaRPr>
          </a:p>
          <a:p>
            <a:pPr algn="ctr"/>
            <a:r>
              <a:rPr lang="en-GB" sz="2000" dirty="0">
                <a:solidFill>
                  <a:schemeClr val="tx1"/>
                </a:solidFill>
                <a:latin typeface="Sassoon Primary Type" pitchFamily="2" charset="0"/>
              </a:rPr>
              <a:t>Linked to this- any photos that you take during school events, please ensure that these are not uploaded onto social media websites- other parents have not given their permission</a:t>
            </a:r>
            <a:endParaRPr lang="en-US" sz="2000" dirty="0">
              <a:solidFill>
                <a:schemeClr val="tx1"/>
              </a:solidFill>
              <a:latin typeface="Sassoon Primary Type" pitchFamily="2"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BB60F-CBD7-4989-9D70-211F668ABEE7}"/>
              </a:ext>
            </a:extLst>
          </p:cNvPr>
          <p:cNvSpPr>
            <a:spLocks noGrp="1"/>
          </p:cNvSpPr>
          <p:nvPr>
            <p:ph type="ctrTitle"/>
          </p:nvPr>
        </p:nvSpPr>
        <p:spPr>
          <a:xfrm>
            <a:off x="1171281" y="2091263"/>
            <a:ext cx="6801440" cy="761673"/>
          </a:xfrm>
        </p:spPr>
        <p:txBody>
          <a:bodyPr>
            <a:normAutofit fontScale="90000"/>
          </a:bodyPr>
          <a:lstStyle/>
          <a:p>
            <a:r>
              <a:rPr lang="en-GB" sz="6600" dirty="0">
                <a:latin typeface="Sassoon Primary Type"/>
              </a:rPr>
              <a:t>Picture news</a:t>
            </a:r>
          </a:p>
        </p:txBody>
      </p:sp>
      <p:sp>
        <p:nvSpPr>
          <p:cNvPr id="3" name="Content Placeholder 2">
            <a:extLst>
              <a:ext uri="{FF2B5EF4-FFF2-40B4-BE49-F238E27FC236}">
                <a16:creationId xmlns:a16="http://schemas.microsoft.com/office/drawing/2014/main" id="{6C3EA357-6BF2-4498-A250-63CDC0216C21}"/>
              </a:ext>
            </a:extLst>
          </p:cNvPr>
          <p:cNvSpPr>
            <a:spLocks noGrp="1"/>
          </p:cNvSpPr>
          <p:nvPr>
            <p:ph type="subTitle" idx="1"/>
          </p:nvPr>
        </p:nvSpPr>
        <p:spPr>
          <a:xfrm>
            <a:off x="1171575" y="2852936"/>
            <a:ext cx="6803136" cy="2376264"/>
          </a:xfrm>
        </p:spPr>
        <p:txBody>
          <a:bodyPr>
            <a:normAutofit fontScale="92500" lnSpcReduction="10000"/>
          </a:bodyPr>
          <a:lstStyle/>
          <a:p>
            <a:pPr algn="ctr"/>
            <a:r>
              <a:rPr lang="en-GB" dirty="0">
                <a:latin typeface="Sassoon Primary Type"/>
              </a:rPr>
              <a:t>Learning from the world around us</a:t>
            </a:r>
          </a:p>
          <a:p>
            <a:pPr algn="ctr"/>
            <a:r>
              <a:rPr lang="en-GB" dirty="0">
                <a:latin typeface="Sassoon Primary Type"/>
              </a:rPr>
              <a:t>Each week we are sent a current news story, provided with an image, and a thought-provoking question as well as a variety of teaching resources</a:t>
            </a:r>
          </a:p>
          <a:p>
            <a:pPr algn="ctr"/>
            <a:r>
              <a:rPr lang="en-GB" dirty="0">
                <a:latin typeface="Sassoon Primary Type"/>
              </a:rPr>
              <a:t>resources are designed to provide opportunities for children to learn from our world and develop respect for other’s beliefs, feelings and faiths. They encourage exploration, discussion, challenge and inspire children to learn</a:t>
            </a:r>
          </a:p>
          <a:p>
            <a:pPr algn="ctr"/>
            <a:r>
              <a:rPr lang="en-GB" dirty="0">
                <a:latin typeface="Sassoon Primary Type"/>
              </a:rPr>
              <a:t>The news story is introduced during our Values and Awards assembly on Monday morning with the main question shared. Every class receives a newsletter as well with additional stories. Each key stage has an assembly during the week to discuss the story further. Information about the news story is shared on the newsletter with reference to the link to Fundamental British Values and a home version of the story is sent to parents if they wish to discuss the story further at home with the family. </a:t>
            </a:r>
          </a:p>
          <a:p>
            <a:pPr algn="ctr"/>
            <a:endParaRPr lang="en-GB" dirty="0"/>
          </a:p>
        </p:txBody>
      </p:sp>
    </p:spTree>
    <p:extLst>
      <p:ext uri="{BB962C8B-B14F-4D97-AF65-F5344CB8AC3E}">
        <p14:creationId xmlns:p14="http://schemas.microsoft.com/office/powerpoint/2010/main" val="3624321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30757-6F83-41F6-8146-278D0D749664}"/>
              </a:ext>
            </a:extLst>
          </p:cNvPr>
          <p:cNvSpPr>
            <a:spLocks noGrp="1"/>
          </p:cNvSpPr>
          <p:nvPr>
            <p:ph type="ctrTitle"/>
          </p:nvPr>
        </p:nvSpPr>
        <p:spPr>
          <a:xfrm>
            <a:off x="1171281" y="2091263"/>
            <a:ext cx="6801440" cy="1409745"/>
          </a:xfrm>
        </p:spPr>
        <p:txBody>
          <a:bodyPr>
            <a:noAutofit/>
          </a:bodyPr>
          <a:lstStyle/>
          <a:p>
            <a:r>
              <a:rPr lang="en-GB" sz="6000" dirty="0">
                <a:latin typeface="Sassoon Primary Type"/>
              </a:rPr>
              <a:t>Bringing learning to life</a:t>
            </a:r>
          </a:p>
        </p:txBody>
      </p:sp>
      <p:sp>
        <p:nvSpPr>
          <p:cNvPr id="3" name="Text Placeholder 2">
            <a:extLst>
              <a:ext uri="{FF2B5EF4-FFF2-40B4-BE49-F238E27FC236}">
                <a16:creationId xmlns:a16="http://schemas.microsoft.com/office/drawing/2014/main" id="{61C95928-A8C3-44D7-B405-6AE470D5D354}"/>
              </a:ext>
            </a:extLst>
          </p:cNvPr>
          <p:cNvSpPr>
            <a:spLocks noGrp="1"/>
          </p:cNvSpPr>
          <p:nvPr>
            <p:ph type="subTitle" idx="1"/>
          </p:nvPr>
        </p:nvSpPr>
        <p:spPr>
          <a:xfrm>
            <a:off x="1171575" y="3501008"/>
            <a:ext cx="6803136" cy="1683974"/>
          </a:xfrm>
        </p:spPr>
        <p:txBody>
          <a:bodyPr>
            <a:normAutofit/>
          </a:bodyPr>
          <a:lstStyle/>
          <a:p>
            <a:r>
              <a:rPr lang="en-GB" dirty="0">
                <a:solidFill>
                  <a:schemeClr val="tx1"/>
                </a:solidFill>
                <a:latin typeface="Sassoon Primary Type"/>
              </a:rPr>
              <a:t>In </a:t>
            </a:r>
            <a:r>
              <a:rPr lang="en-GB" dirty="0">
                <a:latin typeface="Sassoon Primary Type"/>
              </a:rPr>
              <a:t>Y</a:t>
            </a:r>
            <a:r>
              <a:rPr lang="en-GB" dirty="0">
                <a:solidFill>
                  <a:schemeClr val="tx1"/>
                </a:solidFill>
                <a:latin typeface="Sassoon Primary Type"/>
              </a:rPr>
              <a:t>ear </a:t>
            </a:r>
            <a:r>
              <a:rPr lang="en-GB" dirty="0">
                <a:latin typeface="Sassoon Primary Type"/>
              </a:rPr>
              <a:t>Six</a:t>
            </a:r>
            <a:r>
              <a:rPr lang="en-GB" dirty="0">
                <a:solidFill>
                  <a:schemeClr val="tx1"/>
                </a:solidFill>
                <a:latin typeface="Sassoon Primary Type"/>
              </a:rPr>
              <a:t> we have so many opportunities for children to bring their learning to life and create lifelong memorable learning experiences.</a:t>
            </a:r>
          </a:p>
          <a:p>
            <a:r>
              <a:rPr lang="en-GB" dirty="0">
                <a:solidFill>
                  <a:schemeClr val="tx1"/>
                </a:solidFill>
                <a:latin typeface="Sassoon Primary Type"/>
              </a:rPr>
              <a:t>Children will have the opportunity throughout the year to enjoy:</a:t>
            </a:r>
          </a:p>
          <a:p>
            <a:pPr marL="342900" indent="-342900">
              <a:buFontTx/>
              <a:buChar char="-"/>
            </a:pPr>
            <a:r>
              <a:rPr lang="en-GB" dirty="0">
                <a:solidFill>
                  <a:schemeClr val="tx1"/>
                </a:solidFill>
                <a:latin typeface="Sassoon Primary Type"/>
              </a:rPr>
              <a:t>Theme days</a:t>
            </a:r>
          </a:p>
          <a:p>
            <a:pPr marL="342900" indent="-342900">
              <a:buFontTx/>
              <a:buChar char="-"/>
            </a:pPr>
            <a:r>
              <a:rPr lang="en-GB" dirty="0">
                <a:solidFill>
                  <a:schemeClr val="tx1"/>
                </a:solidFill>
                <a:latin typeface="Sassoon Primary Type"/>
              </a:rPr>
              <a:t>Trips</a:t>
            </a:r>
          </a:p>
          <a:p>
            <a:pPr marL="342900" indent="-342900">
              <a:buFontTx/>
              <a:buChar char="-"/>
            </a:pPr>
            <a:r>
              <a:rPr lang="en-GB" dirty="0">
                <a:solidFill>
                  <a:schemeClr val="tx1"/>
                </a:solidFill>
                <a:latin typeface="Sassoon Primary Type"/>
              </a:rPr>
              <a:t>Visitors in school </a:t>
            </a:r>
          </a:p>
          <a:p>
            <a:pPr marL="342900" indent="-342900">
              <a:buFontTx/>
              <a:buChar char="-"/>
            </a:pPr>
            <a:r>
              <a:rPr lang="en-GB" dirty="0">
                <a:latin typeface="Sassoon Primary Type"/>
              </a:rPr>
              <a:t>PGL</a:t>
            </a:r>
            <a:r>
              <a:rPr lang="en-GB" dirty="0">
                <a:solidFill>
                  <a:schemeClr val="tx1"/>
                </a:solidFill>
                <a:latin typeface="Sassoon Primary Type"/>
              </a:rPr>
              <a:t> Residential</a:t>
            </a:r>
          </a:p>
          <a:p>
            <a:endParaRPr lang="en-GB" dirty="0">
              <a:solidFill>
                <a:schemeClr val="tx1"/>
              </a:solidFill>
              <a:latin typeface="Sassoon Primary Type"/>
            </a:endParaRPr>
          </a:p>
          <a:p>
            <a:pPr marL="342900" indent="-342900">
              <a:buFontTx/>
              <a:buChar char="-"/>
            </a:pPr>
            <a:endParaRPr lang="en-GB" dirty="0">
              <a:solidFill>
                <a:schemeClr val="tx1"/>
              </a:solidFill>
              <a:latin typeface="Sassoon Primary Type"/>
            </a:endParaRPr>
          </a:p>
        </p:txBody>
      </p:sp>
    </p:spTree>
    <p:extLst>
      <p:ext uri="{BB962C8B-B14F-4D97-AF65-F5344CB8AC3E}">
        <p14:creationId xmlns:p14="http://schemas.microsoft.com/office/powerpoint/2010/main" val="3701194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384AF-9964-440C-A0CF-B87F73A92980}"/>
              </a:ext>
            </a:extLst>
          </p:cNvPr>
          <p:cNvSpPr>
            <a:spLocks noGrp="1"/>
          </p:cNvSpPr>
          <p:nvPr>
            <p:ph type="ctrTitle"/>
          </p:nvPr>
        </p:nvSpPr>
        <p:spPr>
          <a:xfrm>
            <a:off x="1171281" y="2091263"/>
            <a:ext cx="6801440" cy="689665"/>
          </a:xfrm>
        </p:spPr>
        <p:txBody>
          <a:bodyPr>
            <a:noAutofit/>
          </a:bodyPr>
          <a:lstStyle/>
          <a:p>
            <a:r>
              <a:rPr lang="en-GB" sz="4800" dirty="0" err="1">
                <a:latin typeface="Sassoon Primary Type"/>
              </a:rPr>
              <a:t>ADVENTures</a:t>
            </a:r>
            <a:r>
              <a:rPr lang="en-GB" sz="4800" dirty="0">
                <a:latin typeface="Sassoon Primary Type"/>
              </a:rPr>
              <a:t> at </a:t>
            </a:r>
            <a:r>
              <a:rPr lang="en-GB" sz="4800" dirty="0" err="1">
                <a:latin typeface="Sassoon Primary Type"/>
              </a:rPr>
              <a:t>welford</a:t>
            </a:r>
            <a:endParaRPr lang="en-GB" sz="4800" dirty="0">
              <a:latin typeface="Sassoon Primary Type"/>
            </a:endParaRPr>
          </a:p>
        </p:txBody>
      </p:sp>
      <p:sp>
        <p:nvSpPr>
          <p:cNvPr id="3" name="Text Placeholder 2">
            <a:extLst>
              <a:ext uri="{FF2B5EF4-FFF2-40B4-BE49-F238E27FC236}">
                <a16:creationId xmlns:a16="http://schemas.microsoft.com/office/drawing/2014/main" id="{0CF2D5A7-CB2E-456B-9CAF-1DCC0952BB99}"/>
              </a:ext>
            </a:extLst>
          </p:cNvPr>
          <p:cNvSpPr>
            <a:spLocks noGrp="1"/>
          </p:cNvSpPr>
          <p:nvPr>
            <p:ph type="subTitle" idx="1"/>
          </p:nvPr>
        </p:nvSpPr>
        <p:spPr>
          <a:xfrm>
            <a:off x="1171575" y="2780928"/>
            <a:ext cx="6640785" cy="2664296"/>
          </a:xfrm>
        </p:spPr>
        <p:txBody>
          <a:bodyPr>
            <a:normAutofit fontScale="92500" lnSpcReduction="20000"/>
          </a:bodyPr>
          <a:lstStyle/>
          <a:p>
            <a:r>
              <a:rPr lang="en-GB" sz="1400" dirty="0">
                <a:solidFill>
                  <a:schemeClr val="tx1"/>
                </a:solidFill>
                <a:latin typeface="Sassoon Primary Type"/>
              </a:rPr>
              <a:t>This booklet was created to give children the opportunity to record their life experiences through Welford on Avon School</a:t>
            </a:r>
          </a:p>
          <a:p>
            <a:r>
              <a:rPr lang="en-GB" sz="1400" dirty="0">
                <a:solidFill>
                  <a:schemeClr val="tx1"/>
                </a:solidFill>
                <a:latin typeface="Sassoon Primary Type"/>
              </a:rPr>
              <a:t>It includes hundreds of activities that they could complete over their seven years and its intention is to serve as a diary of their personal journey through Welford and something they can looked back on to trigger fond memories of their school life</a:t>
            </a:r>
          </a:p>
          <a:p>
            <a:r>
              <a:rPr lang="en-GB" sz="1400" dirty="0">
                <a:solidFill>
                  <a:schemeClr val="tx1"/>
                </a:solidFill>
                <a:latin typeface="Sassoon Primary Type"/>
              </a:rPr>
              <a:t>They should take the book home and go through it, colour the circle beside anything they have completed</a:t>
            </a:r>
          </a:p>
          <a:p>
            <a:r>
              <a:rPr lang="en-GB" sz="1400" dirty="0">
                <a:solidFill>
                  <a:schemeClr val="tx1"/>
                </a:solidFill>
                <a:latin typeface="Sassoon Primary Type"/>
              </a:rPr>
              <a:t>The books will then stay in school until the spring term when we will repeat the process</a:t>
            </a:r>
          </a:p>
          <a:p>
            <a:r>
              <a:rPr lang="en-GB" sz="1400" dirty="0">
                <a:solidFill>
                  <a:schemeClr val="tx1"/>
                </a:solidFill>
                <a:latin typeface="Sassoon Primary Type"/>
              </a:rPr>
              <a:t>Once again this will be repeated in the summer term. When the children get to the end of Year 6 they will be presented with the booklet at the Leavers’ assembly as keep sake.</a:t>
            </a:r>
          </a:p>
          <a:p>
            <a:endParaRPr lang="en-GB" sz="1400" dirty="0">
              <a:solidFill>
                <a:schemeClr val="tx1"/>
              </a:solidFill>
              <a:latin typeface="Sassoon Primary Type"/>
            </a:endParaRPr>
          </a:p>
          <a:p>
            <a:endParaRPr lang="en-GB" sz="1400" dirty="0">
              <a:solidFill>
                <a:schemeClr val="tx1"/>
              </a:solidFill>
              <a:latin typeface="Sassoon Primary Type"/>
            </a:endParaRPr>
          </a:p>
          <a:p>
            <a:r>
              <a:rPr lang="en-GB" sz="1400" dirty="0">
                <a:solidFill>
                  <a:schemeClr val="tx1"/>
                </a:solidFill>
                <a:latin typeface="Sassoon Primary Type"/>
              </a:rPr>
              <a:t> </a:t>
            </a:r>
          </a:p>
          <a:p>
            <a:endParaRPr lang="en-GB" sz="900" dirty="0">
              <a:solidFill>
                <a:schemeClr val="tx1"/>
              </a:solidFill>
              <a:latin typeface="Sassoon Primary Type"/>
            </a:endParaRPr>
          </a:p>
          <a:p>
            <a:endParaRPr lang="en-GB" sz="900" dirty="0">
              <a:solidFill>
                <a:schemeClr val="tx1"/>
              </a:solidFill>
              <a:latin typeface="Sassoon Primary Type"/>
            </a:endParaRPr>
          </a:p>
        </p:txBody>
      </p:sp>
    </p:spTree>
    <p:extLst>
      <p:ext uri="{BB962C8B-B14F-4D97-AF65-F5344CB8AC3E}">
        <p14:creationId xmlns:p14="http://schemas.microsoft.com/office/powerpoint/2010/main" val="20510617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1" y="2091263"/>
            <a:ext cx="6801440" cy="977697"/>
          </a:xfrm>
        </p:spPr>
        <p:txBody>
          <a:bodyPr>
            <a:normAutofit/>
          </a:bodyPr>
          <a:lstStyle/>
          <a:p>
            <a:r>
              <a:rPr lang="en-GB" sz="6000" dirty="0">
                <a:latin typeface="Sassoon Primary Type"/>
              </a:rPr>
              <a:t>Finally</a:t>
            </a:r>
          </a:p>
        </p:txBody>
      </p:sp>
      <p:sp>
        <p:nvSpPr>
          <p:cNvPr id="3" name="Content Placeholder 2"/>
          <p:cNvSpPr>
            <a:spLocks noGrp="1"/>
          </p:cNvSpPr>
          <p:nvPr>
            <p:ph type="subTitle" idx="1"/>
          </p:nvPr>
        </p:nvSpPr>
        <p:spPr>
          <a:xfrm>
            <a:off x="1171575" y="3068960"/>
            <a:ext cx="6803136" cy="2116022"/>
          </a:xfrm>
        </p:spPr>
        <p:txBody>
          <a:bodyPr>
            <a:normAutofit/>
          </a:bodyPr>
          <a:lstStyle/>
          <a:p>
            <a:pPr algn="ctr"/>
            <a:r>
              <a:rPr lang="en-GB" sz="1800" dirty="0">
                <a:latin typeface="Sassoon Primary Type"/>
              </a:rPr>
              <a:t>The whole </a:t>
            </a:r>
            <a:r>
              <a:rPr lang="en-GB" sz="1800">
                <a:latin typeface="Sassoon Primary Type"/>
              </a:rPr>
              <a:t>Year Six </a:t>
            </a:r>
            <a:r>
              <a:rPr lang="en-GB" sz="1800" dirty="0">
                <a:latin typeface="Sassoon Primary Type"/>
              </a:rPr>
              <a:t>team are delighted to be working in partnership with you and look forward to the upcoming year</a:t>
            </a:r>
          </a:p>
          <a:p>
            <a:pPr algn="ctr"/>
            <a:endParaRPr lang="en-GB" sz="1800" dirty="0">
              <a:latin typeface="Sassoon Primary Type"/>
            </a:endParaRPr>
          </a:p>
          <a:p>
            <a:pPr algn="ctr"/>
            <a:r>
              <a:rPr lang="en-GB" sz="1800" dirty="0">
                <a:latin typeface="Sassoon Primary Type"/>
              </a:rPr>
              <a:t>Please communicate with us and support your child’s learning. Together we can ensure positive progress for your child</a:t>
            </a:r>
          </a:p>
          <a:p>
            <a:pPr marL="0" indent="0" algn="ctr">
              <a:buNone/>
            </a:pPr>
            <a:endParaRPr lang="en-GB" dirty="0">
              <a:latin typeface="Sassoon Primary Type"/>
            </a:endParaRPr>
          </a:p>
        </p:txBody>
      </p:sp>
    </p:spTree>
    <p:extLst>
      <p:ext uri="{BB962C8B-B14F-4D97-AF65-F5344CB8AC3E}">
        <p14:creationId xmlns:p14="http://schemas.microsoft.com/office/powerpoint/2010/main" val="1325217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F6B46579723140973D270E9622A84B" ma:contentTypeVersion="15" ma:contentTypeDescription="Create a new document." ma:contentTypeScope="" ma:versionID="1f43eadde2d7337e8020db7fbce46485">
  <xsd:schema xmlns:xsd="http://www.w3.org/2001/XMLSchema" xmlns:xs="http://www.w3.org/2001/XMLSchema" xmlns:p="http://schemas.microsoft.com/office/2006/metadata/properties" xmlns:ns3="7694da1e-fbf2-458b-9aee-782f435953ba" xmlns:ns4="6614d4cf-9cce-4861-bc58-e031c92d4488" targetNamespace="http://schemas.microsoft.com/office/2006/metadata/properties" ma:root="true" ma:fieldsID="b9e640f6bbe5c66deb5d224b1d93df81" ns3:_="" ns4:_="">
    <xsd:import namespace="7694da1e-fbf2-458b-9aee-782f435953ba"/>
    <xsd:import namespace="6614d4cf-9cce-4861-bc58-e031c92d4488"/>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SearchProperties" minOccurs="0"/>
                <xsd:element ref="ns4:SharedWithUsers" minOccurs="0"/>
                <xsd:element ref="ns4:SharedWithDetails" minOccurs="0"/>
                <xsd:element ref="ns4:SharingHintHash"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94da1e-fbf2-458b-9aee-782f435953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14d4cf-9cce-4861-bc58-e031c92d4488"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7694da1e-fbf2-458b-9aee-782f435953ba" xsi:nil="true"/>
  </documentManagement>
</p:properties>
</file>

<file path=customXml/itemProps1.xml><?xml version="1.0" encoding="utf-8"?>
<ds:datastoreItem xmlns:ds="http://schemas.openxmlformats.org/officeDocument/2006/customXml" ds:itemID="{2CA4ADA9-A057-4BE4-8C1A-9EF22D1C57B4}">
  <ds:schemaRefs>
    <ds:schemaRef ds:uri="http://schemas.microsoft.com/sharepoint/v3/contenttype/forms"/>
  </ds:schemaRefs>
</ds:datastoreItem>
</file>

<file path=customXml/itemProps2.xml><?xml version="1.0" encoding="utf-8"?>
<ds:datastoreItem xmlns:ds="http://schemas.openxmlformats.org/officeDocument/2006/customXml" ds:itemID="{4DB333DD-6BBD-4DC4-8C73-535B6BD10F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94da1e-fbf2-458b-9aee-782f435953ba"/>
    <ds:schemaRef ds:uri="6614d4cf-9cce-4861-bc58-e031c92d44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23370B8-C68B-46CE-8660-0B3041A7DB60}">
  <ds:schemaRefs>
    <ds:schemaRef ds:uri="http://purl.org/dc/elements/1.1/"/>
    <ds:schemaRef ds:uri="http://purl.org/dc/terms/"/>
    <ds:schemaRef ds:uri="http://schemas.microsoft.com/office/2006/metadata/properties"/>
    <ds:schemaRef ds:uri="http://purl.org/dc/dcmitype/"/>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6614d4cf-9cce-4861-bc58-e031c92d4488"/>
    <ds:schemaRef ds:uri="7694da1e-fbf2-458b-9aee-782f435953ba"/>
  </ds:schemaRefs>
</ds:datastoreItem>
</file>

<file path=docProps/app.xml><?xml version="1.0" encoding="utf-8"?>
<Properties xmlns="http://schemas.openxmlformats.org/officeDocument/2006/extended-properties" xmlns:vt="http://schemas.openxmlformats.org/officeDocument/2006/docPropsVTypes">
  <Template>TM03457510[[fn=Savon]]</Template>
  <TotalTime>1343</TotalTime>
  <Words>1362</Words>
  <Application>Microsoft Office PowerPoint</Application>
  <PresentationFormat>On-screen Show (4:3)</PresentationFormat>
  <Paragraphs>113</Paragraphs>
  <Slides>17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Calibri</vt:lpstr>
      <vt:lpstr>Century Gothic</vt:lpstr>
      <vt:lpstr>Garamond</vt:lpstr>
      <vt:lpstr>Sassoon Primary Type</vt:lpstr>
      <vt:lpstr>Twinkl Cursive Looped</vt:lpstr>
      <vt:lpstr>Savon</vt:lpstr>
      <vt:lpstr>Welcome to Year 6</vt:lpstr>
      <vt:lpstr>punctuality</vt:lpstr>
      <vt:lpstr>A Week in Year 6</vt:lpstr>
      <vt:lpstr>Homework</vt:lpstr>
      <vt:lpstr>Homework Books</vt:lpstr>
      <vt:lpstr>We ask of you:</vt:lpstr>
      <vt:lpstr>Reading</vt:lpstr>
      <vt:lpstr>Curriculum </vt:lpstr>
      <vt:lpstr>Standard Assessment Tests (SATs)</vt:lpstr>
      <vt:lpstr>Online safety</vt:lpstr>
      <vt:lpstr>Emotional wellbeing </vt:lpstr>
      <vt:lpstr>School Website</vt:lpstr>
      <vt:lpstr>Safeguarding</vt:lpstr>
      <vt:lpstr>Picture news</vt:lpstr>
      <vt:lpstr>Bringing learning to life</vt:lpstr>
      <vt:lpstr>ADVENTures at welford</vt:lpstr>
      <vt:lpstr>Finally</vt:lpstr>
    </vt:vector>
  </TitlesOfParts>
  <Company>Warwickshire Education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AuthorisedUser</dc:creator>
  <cp:lastModifiedBy>C Bird WAP</cp:lastModifiedBy>
  <cp:revision>65</cp:revision>
  <cp:lastPrinted>2017-09-11T12:59:46Z</cp:lastPrinted>
  <dcterms:created xsi:type="dcterms:W3CDTF">2014-09-07T10:17:05Z</dcterms:created>
  <dcterms:modified xsi:type="dcterms:W3CDTF">2026-09-02T19:03:40Z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0x010100F4F6B46579723140973D270E9622A84B</vt:lpwstr>
  </property>
</Properties>
</file>