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7" r:id="rId2"/>
    <p:sldId id="268" r:id="rId3"/>
    <p:sldId id="270" r:id="rId4"/>
    <p:sldId id="269" r:id="rId5"/>
    <p:sldId id="272" r:id="rId6"/>
    <p:sldId id="256" r:id="rId7"/>
    <p:sldId id="273" r:id="rId8"/>
    <p:sldId id="274" r:id="rId9"/>
    <p:sldId id="279" r:id="rId10"/>
    <p:sldId id="280" r:id="rId11"/>
    <p:sldId id="281" r:id="rId12"/>
    <p:sldId id="275" r:id="rId13"/>
    <p:sldId id="264" r:id="rId14"/>
    <p:sldId id="27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47"/>
    <p:restoredTop sz="95707"/>
  </p:normalViewPr>
  <p:slideViewPr>
    <p:cSldViewPr snapToGrid="0">
      <p:cViewPr varScale="1">
        <p:scale>
          <a:sx n="56" d="100"/>
          <a:sy n="56" d="100"/>
        </p:scale>
        <p:origin x="542"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BF4E95-FC6E-CD41-8F1B-32C90716678B}" type="datetimeFigureOut">
              <a:rPr lang="en-US" smtClean="0"/>
              <a:t>9/21/2025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46807B-4949-114A-A07E-3F2D90C8262C}" type="slidenum">
              <a:rPr lang="en-US" smtClean="0"/>
              <a:t>‹#›</a:t>
            </a:fld>
            <a:endParaRPr lang="en-US"/>
          </a:p>
        </p:txBody>
      </p:sp>
    </p:spTree>
    <p:extLst>
      <p:ext uri="{BB962C8B-B14F-4D97-AF65-F5344CB8AC3E}">
        <p14:creationId xmlns:p14="http://schemas.microsoft.com/office/powerpoint/2010/main" val="1230617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They will tell us what they</a:t>
            </a:r>
            <a:r>
              <a:rPr lang="en-GB" baseline="0" dirty="0"/>
              <a:t> are really doing, please </a:t>
            </a:r>
            <a:r>
              <a:rPr lang="en-GB" baseline="0" dirty="0" err="1"/>
              <a:t>dont</a:t>
            </a:r>
            <a:r>
              <a:rPr lang="en-GB" baseline="0" dirty="0"/>
              <a:t> teach your children to lie.</a:t>
            </a:r>
            <a:endParaRPr lang="en-US" dirty="0"/>
          </a:p>
        </p:txBody>
      </p:sp>
      <p:sp>
        <p:nvSpPr>
          <p:cNvPr id="4" name="Slide Number Placeholder 3"/>
          <p:cNvSpPr>
            <a:spLocks noGrp="1"/>
          </p:cNvSpPr>
          <p:nvPr>
            <p:ph type="sldNum" sz="quarter" idx="10"/>
          </p:nvPr>
        </p:nvSpPr>
        <p:spPr/>
        <p:txBody>
          <a:bodyPr/>
          <a:lstStyle/>
          <a:p>
            <a:fld id="{360964FF-EBBF-4CB2-8635-8BBC7AB89AB1}"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6FEA4-B377-72B8-7749-7E84B69A611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08736ED-1063-4298-96E6-D72AA7EFA5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7E30B89E-B4C7-2AF3-B0B6-99DE6845C597}"/>
              </a:ext>
            </a:extLst>
          </p:cNvPr>
          <p:cNvSpPr>
            <a:spLocks noGrp="1"/>
          </p:cNvSpPr>
          <p:nvPr>
            <p:ph type="dt" sz="half" idx="10"/>
          </p:nvPr>
        </p:nvSpPr>
        <p:spPr/>
        <p:txBody>
          <a:bodyPr/>
          <a:lstStyle/>
          <a:p>
            <a:fld id="{CDDC0B9A-E8E9-654B-8906-50CD23B8E62E}" type="datetimeFigureOut">
              <a:rPr lang="en-US" smtClean="0"/>
              <a:t>9/21/2025</a:t>
            </a:fld>
            <a:endParaRPr lang="en-US"/>
          </a:p>
        </p:txBody>
      </p:sp>
      <p:sp>
        <p:nvSpPr>
          <p:cNvPr id="5" name="Footer Placeholder 4">
            <a:extLst>
              <a:ext uri="{FF2B5EF4-FFF2-40B4-BE49-F238E27FC236}">
                <a16:creationId xmlns:a16="http://schemas.microsoft.com/office/drawing/2014/main" id="{D9B8CC93-5216-0D3B-E5DD-EFA4EBE7D1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E09952-14DE-A794-1687-2A70F46270A6}"/>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635243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A7FD7-CF2E-4C1A-010A-EE7A2A0F430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388E0B1-FEB0-18DF-6BCF-657E7330EC4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DDF679A-BF18-7475-66E7-AF814AD62447}"/>
              </a:ext>
            </a:extLst>
          </p:cNvPr>
          <p:cNvSpPr>
            <a:spLocks noGrp="1"/>
          </p:cNvSpPr>
          <p:nvPr>
            <p:ph type="dt" sz="half" idx="10"/>
          </p:nvPr>
        </p:nvSpPr>
        <p:spPr/>
        <p:txBody>
          <a:bodyPr/>
          <a:lstStyle/>
          <a:p>
            <a:fld id="{CDDC0B9A-E8E9-654B-8906-50CD23B8E62E}" type="datetimeFigureOut">
              <a:rPr lang="en-US" smtClean="0"/>
              <a:t>9/21/2025</a:t>
            </a:fld>
            <a:endParaRPr lang="en-US"/>
          </a:p>
        </p:txBody>
      </p:sp>
      <p:sp>
        <p:nvSpPr>
          <p:cNvPr id="5" name="Footer Placeholder 4">
            <a:extLst>
              <a:ext uri="{FF2B5EF4-FFF2-40B4-BE49-F238E27FC236}">
                <a16:creationId xmlns:a16="http://schemas.microsoft.com/office/drawing/2014/main" id="{B5D09499-314D-E24A-5BAF-84028EBFB1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445CC6-D631-1312-29D1-F346DDBB01F1}"/>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15805510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5ECB9-8BD7-843D-4CE4-39439514264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FC2BF9C-088C-05FD-3724-7CEA3E46C0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F8ABE5D-3C3B-45AB-3261-4F774F992BCC}"/>
              </a:ext>
            </a:extLst>
          </p:cNvPr>
          <p:cNvSpPr>
            <a:spLocks noGrp="1"/>
          </p:cNvSpPr>
          <p:nvPr>
            <p:ph type="dt" sz="half" idx="10"/>
          </p:nvPr>
        </p:nvSpPr>
        <p:spPr/>
        <p:txBody>
          <a:bodyPr/>
          <a:lstStyle/>
          <a:p>
            <a:fld id="{CDDC0B9A-E8E9-654B-8906-50CD23B8E62E}" type="datetimeFigureOut">
              <a:rPr lang="en-US" smtClean="0"/>
              <a:t>9/21/2025</a:t>
            </a:fld>
            <a:endParaRPr lang="en-US"/>
          </a:p>
        </p:txBody>
      </p:sp>
      <p:sp>
        <p:nvSpPr>
          <p:cNvPr id="5" name="Footer Placeholder 4">
            <a:extLst>
              <a:ext uri="{FF2B5EF4-FFF2-40B4-BE49-F238E27FC236}">
                <a16:creationId xmlns:a16="http://schemas.microsoft.com/office/drawing/2014/main" id="{AB4E8790-B6D0-1BCC-1FAE-6176FE9AC0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E8D72A-3FC9-4D87-2524-20106565BAF4}"/>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3956049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1302A-B950-5093-A429-1632B48C81C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42C7D70-508E-5F09-FF64-3F52918AB5B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B9C61B9-76E6-3487-BFDF-A8AE916E328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1CD6133-EFCC-FD64-9220-111EE0F098FC}"/>
              </a:ext>
            </a:extLst>
          </p:cNvPr>
          <p:cNvSpPr>
            <a:spLocks noGrp="1"/>
          </p:cNvSpPr>
          <p:nvPr>
            <p:ph type="dt" sz="half" idx="10"/>
          </p:nvPr>
        </p:nvSpPr>
        <p:spPr/>
        <p:txBody>
          <a:bodyPr/>
          <a:lstStyle/>
          <a:p>
            <a:fld id="{CDDC0B9A-E8E9-654B-8906-50CD23B8E62E}" type="datetimeFigureOut">
              <a:rPr lang="en-US" smtClean="0"/>
              <a:t>9/21/2025</a:t>
            </a:fld>
            <a:endParaRPr lang="en-US"/>
          </a:p>
        </p:txBody>
      </p:sp>
      <p:sp>
        <p:nvSpPr>
          <p:cNvPr id="6" name="Footer Placeholder 5">
            <a:extLst>
              <a:ext uri="{FF2B5EF4-FFF2-40B4-BE49-F238E27FC236}">
                <a16:creationId xmlns:a16="http://schemas.microsoft.com/office/drawing/2014/main" id="{AC076DD9-99A2-5099-C8BB-EE5E8C8E6E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2C90513-E93B-4EAB-56B3-553D10DCA711}"/>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2603150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D2088-B167-BFE3-E480-03EB571322C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36EB747-BA10-1806-E819-A7E387FFA5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DDC9D4E-8FCC-FC6B-EC62-46CD65AA697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A4ADCEB-57D9-4F8A-041A-DBC29E8E1A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7AEC653-D85A-F7F6-AEB8-2CDD638CA37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F56E7CA-A4FF-BE39-90DE-39D6C31C60AC}"/>
              </a:ext>
            </a:extLst>
          </p:cNvPr>
          <p:cNvSpPr>
            <a:spLocks noGrp="1"/>
          </p:cNvSpPr>
          <p:nvPr>
            <p:ph type="dt" sz="half" idx="10"/>
          </p:nvPr>
        </p:nvSpPr>
        <p:spPr/>
        <p:txBody>
          <a:bodyPr/>
          <a:lstStyle/>
          <a:p>
            <a:fld id="{CDDC0B9A-E8E9-654B-8906-50CD23B8E62E}" type="datetimeFigureOut">
              <a:rPr lang="en-US" smtClean="0"/>
              <a:t>9/21/2025</a:t>
            </a:fld>
            <a:endParaRPr lang="en-US"/>
          </a:p>
        </p:txBody>
      </p:sp>
      <p:sp>
        <p:nvSpPr>
          <p:cNvPr id="8" name="Footer Placeholder 7">
            <a:extLst>
              <a:ext uri="{FF2B5EF4-FFF2-40B4-BE49-F238E27FC236}">
                <a16:creationId xmlns:a16="http://schemas.microsoft.com/office/drawing/2014/main" id="{309E9937-A404-D92E-7CC3-5D986F723BE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7BD55FD-D95C-4D66-28F6-ECB1BED8E76E}"/>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4118828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1B3A5-E465-5E23-51EF-CFE18FF2C9E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3697154-7F4E-188D-B17B-3F1D4CE3C0D8}"/>
              </a:ext>
            </a:extLst>
          </p:cNvPr>
          <p:cNvSpPr>
            <a:spLocks noGrp="1"/>
          </p:cNvSpPr>
          <p:nvPr>
            <p:ph type="dt" sz="half" idx="10"/>
          </p:nvPr>
        </p:nvSpPr>
        <p:spPr/>
        <p:txBody>
          <a:bodyPr/>
          <a:lstStyle/>
          <a:p>
            <a:fld id="{CDDC0B9A-E8E9-654B-8906-50CD23B8E62E}" type="datetimeFigureOut">
              <a:rPr lang="en-US" smtClean="0"/>
              <a:t>9/21/2025</a:t>
            </a:fld>
            <a:endParaRPr lang="en-US"/>
          </a:p>
        </p:txBody>
      </p:sp>
      <p:sp>
        <p:nvSpPr>
          <p:cNvPr id="4" name="Footer Placeholder 3">
            <a:extLst>
              <a:ext uri="{FF2B5EF4-FFF2-40B4-BE49-F238E27FC236}">
                <a16:creationId xmlns:a16="http://schemas.microsoft.com/office/drawing/2014/main" id="{5663DB71-FEA2-30B8-D792-F0BD399CB47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88C4495-2C4E-7CE1-2D8C-3894EC1725C7}"/>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1748996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1910836-A386-130F-328E-A53FA5423BB1}"/>
              </a:ext>
            </a:extLst>
          </p:cNvPr>
          <p:cNvSpPr>
            <a:spLocks noGrp="1"/>
          </p:cNvSpPr>
          <p:nvPr>
            <p:ph type="dt" sz="half" idx="10"/>
          </p:nvPr>
        </p:nvSpPr>
        <p:spPr/>
        <p:txBody>
          <a:bodyPr/>
          <a:lstStyle/>
          <a:p>
            <a:fld id="{CDDC0B9A-E8E9-654B-8906-50CD23B8E62E}" type="datetimeFigureOut">
              <a:rPr lang="en-US" smtClean="0"/>
              <a:t>9/21/2025</a:t>
            </a:fld>
            <a:endParaRPr lang="en-US"/>
          </a:p>
        </p:txBody>
      </p:sp>
      <p:sp>
        <p:nvSpPr>
          <p:cNvPr id="3" name="Footer Placeholder 2">
            <a:extLst>
              <a:ext uri="{FF2B5EF4-FFF2-40B4-BE49-F238E27FC236}">
                <a16:creationId xmlns:a16="http://schemas.microsoft.com/office/drawing/2014/main" id="{41DABF7F-5227-3829-A5E8-DC000DEB88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A869C74-CF11-86DF-1635-81CF3BFF9532}"/>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11203500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837F4-70E9-A78A-0F7E-2DDED795B1D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2B75D35-42FA-3C5A-9124-CA59CE572F3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E79F6D8-34F6-8899-E8DD-BA22B17886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B008BA8-D610-4169-EE55-8DF88CFBB46F}"/>
              </a:ext>
            </a:extLst>
          </p:cNvPr>
          <p:cNvSpPr>
            <a:spLocks noGrp="1"/>
          </p:cNvSpPr>
          <p:nvPr>
            <p:ph type="dt" sz="half" idx="10"/>
          </p:nvPr>
        </p:nvSpPr>
        <p:spPr/>
        <p:txBody>
          <a:bodyPr/>
          <a:lstStyle/>
          <a:p>
            <a:fld id="{CDDC0B9A-E8E9-654B-8906-50CD23B8E62E}" type="datetimeFigureOut">
              <a:rPr lang="en-US" smtClean="0"/>
              <a:t>9/21/2025</a:t>
            </a:fld>
            <a:endParaRPr lang="en-US"/>
          </a:p>
        </p:txBody>
      </p:sp>
      <p:sp>
        <p:nvSpPr>
          <p:cNvPr id="6" name="Footer Placeholder 5">
            <a:extLst>
              <a:ext uri="{FF2B5EF4-FFF2-40B4-BE49-F238E27FC236}">
                <a16:creationId xmlns:a16="http://schemas.microsoft.com/office/drawing/2014/main" id="{BDD860E0-C442-55EE-FF47-AEB7B6F444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3E7951-36EF-5A72-CFB0-D89ADAD51D18}"/>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1913117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37B69-9E9A-E7B0-6CAD-C08CB0165B9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0B31A0C-7B33-DABF-0E71-FCD4EBE82B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34670F0-361B-BFAB-82E7-2688721491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C8E5A3-4FFE-CB07-E9BE-82CBE40FF693}"/>
              </a:ext>
            </a:extLst>
          </p:cNvPr>
          <p:cNvSpPr>
            <a:spLocks noGrp="1"/>
          </p:cNvSpPr>
          <p:nvPr>
            <p:ph type="dt" sz="half" idx="10"/>
          </p:nvPr>
        </p:nvSpPr>
        <p:spPr/>
        <p:txBody>
          <a:bodyPr/>
          <a:lstStyle/>
          <a:p>
            <a:fld id="{CDDC0B9A-E8E9-654B-8906-50CD23B8E62E}" type="datetimeFigureOut">
              <a:rPr lang="en-US" smtClean="0"/>
              <a:t>9/21/2025</a:t>
            </a:fld>
            <a:endParaRPr lang="en-US"/>
          </a:p>
        </p:txBody>
      </p:sp>
      <p:sp>
        <p:nvSpPr>
          <p:cNvPr id="6" name="Footer Placeholder 5">
            <a:extLst>
              <a:ext uri="{FF2B5EF4-FFF2-40B4-BE49-F238E27FC236}">
                <a16:creationId xmlns:a16="http://schemas.microsoft.com/office/drawing/2014/main" id="{24BC4F7E-B607-439A-889E-4C35B289B8E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B76A082-68D2-7D36-57D9-EFA2D894D2A4}"/>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1260607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68FAC-A946-9BD7-9B32-E6D3F7B0595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1352FD4-84DB-2A8D-D2B6-483989A6440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7C103A6-EB5E-1713-03A0-5CAEB6B9FC9C}"/>
              </a:ext>
            </a:extLst>
          </p:cNvPr>
          <p:cNvSpPr>
            <a:spLocks noGrp="1"/>
          </p:cNvSpPr>
          <p:nvPr>
            <p:ph type="dt" sz="half" idx="10"/>
          </p:nvPr>
        </p:nvSpPr>
        <p:spPr/>
        <p:txBody>
          <a:bodyPr/>
          <a:lstStyle/>
          <a:p>
            <a:fld id="{CDDC0B9A-E8E9-654B-8906-50CD23B8E62E}" type="datetimeFigureOut">
              <a:rPr lang="en-US" smtClean="0"/>
              <a:t>9/21/2025</a:t>
            </a:fld>
            <a:endParaRPr lang="en-US"/>
          </a:p>
        </p:txBody>
      </p:sp>
      <p:sp>
        <p:nvSpPr>
          <p:cNvPr id="5" name="Footer Placeholder 4">
            <a:extLst>
              <a:ext uri="{FF2B5EF4-FFF2-40B4-BE49-F238E27FC236}">
                <a16:creationId xmlns:a16="http://schemas.microsoft.com/office/drawing/2014/main" id="{29A1534D-E00C-BC7F-A514-3F7575A0E8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4A2ECA-C65B-70FD-E57A-54F4CD600097}"/>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3747654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5D96AB-B69A-57EC-BCBA-1E93AEC2AC7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C64ECF5-648F-35F8-6AC2-6989695E135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0A8825C-A440-5A00-113E-E6D3FF5434F2}"/>
              </a:ext>
            </a:extLst>
          </p:cNvPr>
          <p:cNvSpPr>
            <a:spLocks noGrp="1"/>
          </p:cNvSpPr>
          <p:nvPr>
            <p:ph type="dt" sz="half" idx="10"/>
          </p:nvPr>
        </p:nvSpPr>
        <p:spPr/>
        <p:txBody>
          <a:bodyPr/>
          <a:lstStyle/>
          <a:p>
            <a:fld id="{CDDC0B9A-E8E9-654B-8906-50CD23B8E62E}" type="datetimeFigureOut">
              <a:rPr lang="en-US" smtClean="0"/>
              <a:t>9/21/2025</a:t>
            </a:fld>
            <a:endParaRPr lang="en-US"/>
          </a:p>
        </p:txBody>
      </p:sp>
      <p:sp>
        <p:nvSpPr>
          <p:cNvPr id="5" name="Footer Placeholder 4">
            <a:extLst>
              <a:ext uri="{FF2B5EF4-FFF2-40B4-BE49-F238E27FC236}">
                <a16:creationId xmlns:a16="http://schemas.microsoft.com/office/drawing/2014/main" id="{DF0D5CE9-36F3-FA8C-F951-2D447107C4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B66347-BE00-0DAA-0221-2B41FD8A57A8}"/>
              </a:ext>
            </a:extLst>
          </p:cNvPr>
          <p:cNvSpPr>
            <a:spLocks noGrp="1"/>
          </p:cNvSpPr>
          <p:nvPr>
            <p:ph type="sldNum" sz="quarter" idx="12"/>
          </p:nvPr>
        </p:nvSpPr>
        <p:spPr/>
        <p:txBody>
          <a:bodyPr/>
          <a:lstStyle/>
          <a:p>
            <a:fld id="{D09AEFE1-1117-A945-8966-5FB2B837A3A2}" type="slidenum">
              <a:rPr lang="en-US" smtClean="0"/>
              <a:t>‹#›</a:t>
            </a:fld>
            <a:endParaRPr lang="en-US"/>
          </a:p>
        </p:txBody>
      </p:sp>
    </p:spTree>
    <p:extLst>
      <p:ext uri="{BB962C8B-B14F-4D97-AF65-F5344CB8AC3E}">
        <p14:creationId xmlns:p14="http://schemas.microsoft.com/office/powerpoint/2010/main" val="1394661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9000" b="-1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04D5F84-CB9F-FA31-7414-D9A24C5420C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C161F76-5214-82A9-7A61-5FD1F31613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B2E5BF8-30DC-A46D-7E08-028EFED6C8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DC0B9A-E8E9-654B-8906-50CD23B8E62E}" type="datetimeFigureOut">
              <a:rPr lang="en-US" smtClean="0"/>
              <a:t>9/21/2025</a:t>
            </a:fld>
            <a:endParaRPr lang="en-US"/>
          </a:p>
        </p:txBody>
      </p:sp>
      <p:sp>
        <p:nvSpPr>
          <p:cNvPr id="5" name="Footer Placeholder 4">
            <a:extLst>
              <a:ext uri="{FF2B5EF4-FFF2-40B4-BE49-F238E27FC236}">
                <a16:creationId xmlns:a16="http://schemas.microsoft.com/office/drawing/2014/main" id="{C8D3E97B-9A6D-1111-5F1B-78517DF6D7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8393846-1CEF-5560-73DC-9BE257DAA7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9AEFE1-1117-A945-8966-5FB2B837A3A2}" type="slidenum">
              <a:rPr lang="en-US" smtClean="0"/>
              <a:t>‹#›</a:t>
            </a:fld>
            <a:endParaRPr lang="en-US"/>
          </a:p>
        </p:txBody>
      </p:sp>
    </p:spTree>
    <p:extLst>
      <p:ext uri="{BB962C8B-B14F-4D97-AF65-F5344CB8AC3E}">
        <p14:creationId xmlns:p14="http://schemas.microsoft.com/office/powerpoint/2010/main" val="958495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welfordonavonschool.co.uk/"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9FB3E-15D4-4915-3C21-34A724CE294B}"/>
              </a:ext>
            </a:extLst>
          </p:cNvPr>
          <p:cNvSpPr>
            <a:spLocks noGrp="1"/>
          </p:cNvSpPr>
          <p:nvPr>
            <p:ph type="title"/>
          </p:nvPr>
        </p:nvSpPr>
        <p:spPr>
          <a:xfrm>
            <a:off x="618067" y="215223"/>
            <a:ext cx="10955866" cy="1325563"/>
          </a:xfrm>
          <a:solidFill>
            <a:schemeClr val="accent1">
              <a:lumMod val="20000"/>
              <a:lumOff val="80000"/>
            </a:schemeClr>
          </a:solidFill>
          <a:ln>
            <a:solidFill>
              <a:schemeClr val="accent1"/>
            </a:solidFill>
          </a:ln>
        </p:spPr>
        <p:txBody>
          <a:bodyPr>
            <a:normAutofit/>
          </a:bodyPr>
          <a:lstStyle/>
          <a:p>
            <a:pPr algn="ctr"/>
            <a:r>
              <a:rPr lang="en-US" b="1" dirty="0">
                <a:latin typeface="Twinkl Cursive Looped" panose="02000000000000000000" pitchFamily="2" charset="77"/>
              </a:rPr>
              <a:t>Welcome to </a:t>
            </a:r>
            <a:r>
              <a:rPr lang="en-US" b="1" dirty="0" err="1">
                <a:latin typeface="Twinkl Cursive Looped" panose="02000000000000000000" pitchFamily="2" charset="77"/>
              </a:rPr>
              <a:t>Cressview</a:t>
            </a:r>
            <a:r>
              <a:rPr lang="en-US" b="1" dirty="0">
                <a:latin typeface="Twinkl Cursive Looped" panose="02000000000000000000" pitchFamily="2" charset="77"/>
              </a:rPr>
              <a:t> Class 2025-2026</a:t>
            </a:r>
          </a:p>
        </p:txBody>
      </p:sp>
      <p:sp>
        <p:nvSpPr>
          <p:cNvPr id="3" name="Content Placeholder 2">
            <a:extLst>
              <a:ext uri="{FF2B5EF4-FFF2-40B4-BE49-F238E27FC236}">
                <a16:creationId xmlns:a16="http://schemas.microsoft.com/office/drawing/2014/main" id="{CAE287A8-5744-C38E-369A-A58F9F052247}"/>
              </a:ext>
            </a:extLst>
          </p:cNvPr>
          <p:cNvSpPr>
            <a:spLocks noGrp="1"/>
          </p:cNvSpPr>
          <p:nvPr>
            <p:ph idx="1"/>
          </p:nvPr>
        </p:nvSpPr>
        <p:spPr>
          <a:xfrm>
            <a:off x="1096085" y="1540785"/>
            <a:ext cx="10227734" cy="4994925"/>
          </a:xfrm>
        </p:spPr>
        <p:txBody>
          <a:bodyPr>
            <a:normAutofit/>
          </a:bodyPr>
          <a:lstStyle/>
          <a:p>
            <a:pPr marL="0" indent="0" algn="ctr">
              <a:buNone/>
            </a:pPr>
            <a:r>
              <a:rPr lang="en-GB" sz="3600" b="1" u="sng" dirty="0">
                <a:latin typeface="Twinkl Cursive Looped" panose="02000000000000000000" pitchFamily="2" charset="77"/>
              </a:rPr>
              <a:t>Our team</a:t>
            </a:r>
          </a:p>
          <a:p>
            <a:pPr marL="0" indent="0">
              <a:buNone/>
            </a:pPr>
            <a:r>
              <a:rPr lang="en-GB" sz="3600" b="1" dirty="0">
                <a:latin typeface="Twinkl Cursive Looped" panose="02000000000000000000" pitchFamily="2" charset="77"/>
              </a:rPr>
              <a:t>	Mrs Wretham </a:t>
            </a:r>
            <a:r>
              <a:rPr lang="en-GB" sz="3600" dirty="0">
                <a:latin typeface="Twinkl Cursive Looped" panose="02000000000000000000" pitchFamily="2" charset="77"/>
              </a:rPr>
              <a:t>– </a:t>
            </a:r>
            <a:r>
              <a:rPr lang="en-GB" dirty="0">
                <a:latin typeface="Twinkl Cursive Looped" panose="02000000000000000000" pitchFamily="2" charset="77"/>
              </a:rPr>
              <a:t>Teacher (Monday, Wednesday pm, 	Thursday pm, Friday)</a:t>
            </a:r>
          </a:p>
          <a:p>
            <a:pPr marL="0" indent="0">
              <a:buNone/>
            </a:pPr>
            <a:r>
              <a:rPr lang="en-GB" dirty="0">
                <a:latin typeface="Twinkl Cursive Looped" panose="02000000000000000000" pitchFamily="2" charset="77"/>
              </a:rPr>
              <a:t>	</a:t>
            </a:r>
            <a:r>
              <a:rPr lang="en-GB" sz="3600" b="1" dirty="0">
                <a:latin typeface="Twinkl Cursive Looped" panose="02000000000000000000" pitchFamily="2" charset="77"/>
              </a:rPr>
              <a:t>Cover Teacher</a:t>
            </a:r>
          </a:p>
          <a:p>
            <a:pPr marL="0" indent="0">
              <a:buNone/>
            </a:pPr>
            <a:r>
              <a:rPr lang="en-GB" sz="3600" b="1" dirty="0">
                <a:latin typeface="Twinkl Cursive Looped" panose="02000000000000000000" pitchFamily="2" charset="77"/>
              </a:rPr>
              <a:t>	Mrs K Taylor </a:t>
            </a:r>
            <a:r>
              <a:rPr lang="en-GB" sz="3600" dirty="0">
                <a:latin typeface="Twinkl Cursive Looped" panose="02000000000000000000" pitchFamily="2" charset="77"/>
              </a:rPr>
              <a:t>– </a:t>
            </a:r>
            <a:r>
              <a:rPr lang="en-GB" dirty="0">
                <a:latin typeface="Twinkl Cursive Looped" panose="02000000000000000000" pitchFamily="2" charset="77"/>
              </a:rPr>
              <a:t>TA</a:t>
            </a:r>
          </a:p>
          <a:p>
            <a:pPr marL="0" indent="0">
              <a:buNone/>
            </a:pPr>
            <a:r>
              <a:rPr lang="en-GB" sz="3600" b="1" dirty="0">
                <a:latin typeface="Twinkl Cursive Looped" panose="02000000000000000000" pitchFamily="2" charset="77"/>
              </a:rPr>
              <a:t>	Mr </a:t>
            </a:r>
            <a:r>
              <a:rPr lang="en-GB" sz="3600" b="1" dirty="0" err="1">
                <a:latin typeface="Twinkl Cursive Looped" panose="02000000000000000000" pitchFamily="2" charset="77"/>
              </a:rPr>
              <a:t>Kyte</a:t>
            </a:r>
            <a:r>
              <a:rPr lang="en-GB" sz="3600" b="1" dirty="0">
                <a:latin typeface="Twinkl Cursive Looped" panose="02000000000000000000" pitchFamily="2" charset="77"/>
              </a:rPr>
              <a:t> </a:t>
            </a:r>
            <a:r>
              <a:rPr lang="en-GB" sz="3600" dirty="0">
                <a:latin typeface="Twinkl Cursive Looped" panose="02000000000000000000" pitchFamily="2" charset="77"/>
              </a:rPr>
              <a:t>– </a:t>
            </a:r>
            <a:r>
              <a:rPr lang="en-GB" dirty="0">
                <a:latin typeface="Twinkl Cursive Looped" panose="02000000000000000000" pitchFamily="2" charset="77"/>
              </a:rPr>
              <a:t>TA </a:t>
            </a:r>
          </a:p>
          <a:p>
            <a:pPr marL="0" indent="0">
              <a:buNone/>
            </a:pPr>
            <a:r>
              <a:rPr lang="en-GB" sz="3600" b="1" dirty="0">
                <a:latin typeface="Twinkl Cursive Looped" panose="02000000000000000000" pitchFamily="2" charset="77"/>
              </a:rPr>
              <a:t>	Mrs Turner – </a:t>
            </a:r>
            <a:r>
              <a:rPr lang="en-GB" dirty="0">
                <a:latin typeface="Twinkl Cursive Looped" panose="02000000000000000000" pitchFamily="2" charset="77"/>
              </a:rPr>
              <a:t>TA</a:t>
            </a:r>
          </a:p>
          <a:p>
            <a:pPr marL="0" indent="0">
              <a:buNone/>
            </a:pPr>
            <a:r>
              <a:rPr lang="en-GB" dirty="0">
                <a:latin typeface="Twinkl Cursive Looped" panose="02000000000000000000" pitchFamily="2" charset="77"/>
              </a:rPr>
              <a:t>	</a:t>
            </a:r>
            <a:r>
              <a:rPr lang="en-GB" sz="3300" b="1" dirty="0">
                <a:latin typeface="Twinkl Cursive Looped" panose="02000000000000000000" pitchFamily="2" charset="77"/>
              </a:rPr>
              <a:t>Ms Sheppard </a:t>
            </a:r>
            <a:r>
              <a:rPr lang="en-GB" dirty="0">
                <a:latin typeface="Twinkl Cursive Looped" panose="02000000000000000000" pitchFamily="2" charset="77"/>
              </a:rPr>
              <a:t>– TA (cover days)</a:t>
            </a:r>
          </a:p>
        </p:txBody>
      </p:sp>
    </p:spTree>
    <p:extLst>
      <p:ext uri="{BB962C8B-B14F-4D97-AF65-F5344CB8AC3E}">
        <p14:creationId xmlns:p14="http://schemas.microsoft.com/office/powerpoint/2010/main" val="4168967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09309" y="201961"/>
            <a:ext cx="7851648" cy="923528"/>
          </a:xfrm>
          <a:solidFill>
            <a:schemeClr val="accent1">
              <a:lumMod val="20000"/>
              <a:lumOff val="80000"/>
            </a:schemeClr>
          </a:solidFill>
          <a:ln>
            <a:solidFill>
              <a:schemeClr val="accent1"/>
            </a:solidFill>
          </a:ln>
        </p:spPr>
        <p:txBody>
          <a:bodyPr>
            <a:noAutofit/>
          </a:bodyPr>
          <a:lstStyle/>
          <a:p>
            <a:pPr algn="ctr"/>
            <a:r>
              <a:rPr lang="en-GB" sz="6600" dirty="0">
                <a:latin typeface="Twinkl Cursive Looped" panose="02000000000000000000" pitchFamily="2" charset="77"/>
              </a:rPr>
              <a:t>Communication</a:t>
            </a:r>
            <a:endParaRPr lang="en-US" sz="6600" dirty="0">
              <a:latin typeface="Twinkl Cursive Looped" panose="02000000000000000000" pitchFamily="2" charset="77"/>
            </a:endParaRPr>
          </a:p>
        </p:txBody>
      </p:sp>
      <p:sp>
        <p:nvSpPr>
          <p:cNvPr id="3" name="Subtitle 2"/>
          <p:cNvSpPr>
            <a:spLocks noGrp="1"/>
          </p:cNvSpPr>
          <p:nvPr>
            <p:ph type="subTitle" idx="1"/>
          </p:nvPr>
        </p:nvSpPr>
        <p:spPr>
          <a:xfrm>
            <a:off x="406400" y="1328689"/>
            <a:ext cx="11379200" cy="2964904"/>
          </a:xfrm>
        </p:spPr>
        <p:txBody>
          <a:bodyPr>
            <a:noAutofit/>
          </a:bodyPr>
          <a:lstStyle/>
          <a:p>
            <a:pPr marL="571500" indent="-571500" algn="ctr">
              <a:buBlip>
                <a:blip r:embed="rId2"/>
              </a:buBlip>
            </a:pPr>
            <a:r>
              <a:rPr lang="en-GB" sz="3600" dirty="0">
                <a:solidFill>
                  <a:schemeClr val="tx1"/>
                </a:solidFill>
                <a:latin typeface="Twinkl Cursive Looped" panose="02000000000000000000" pitchFamily="2" charset="77"/>
              </a:rPr>
              <a:t>You will receive email communication from your child’s mainstream year group.</a:t>
            </a:r>
          </a:p>
          <a:p>
            <a:pPr algn="ctr"/>
            <a:endParaRPr lang="en-GB" sz="2000" dirty="0">
              <a:latin typeface="Twinkl Cursive Looped" panose="02000000000000000000" pitchFamily="2" charset="77"/>
            </a:endParaRPr>
          </a:p>
          <a:p>
            <a:pPr marL="571500" indent="-571500" algn="ctr">
              <a:buBlip>
                <a:blip r:embed="rId2"/>
              </a:buBlip>
            </a:pPr>
            <a:r>
              <a:rPr lang="en-GB" sz="3600" dirty="0">
                <a:latin typeface="Twinkl Cursive Looped" panose="02000000000000000000" pitchFamily="2" charset="77"/>
              </a:rPr>
              <a:t>Communication</a:t>
            </a:r>
            <a:r>
              <a:rPr lang="en-GB" sz="3600" dirty="0">
                <a:solidFill>
                  <a:schemeClr val="tx1"/>
                </a:solidFill>
                <a:latin typeface="Twinkl Cursive Looped" panose="02000000000000000000" pitchFamily="2" charset="77"/>
              </a:rPr>
              <a:t> may be sent out as a paper copy – please check bag regularly.</a:t>
            </a:r>
          </a:p>
          <a:p>
            <a:pPr algn="ctr"/>
            <a:endParaRPr lang="en-GB" sz="2000" dirty="0">
              <a:solidFill>
                <a:schemeClr val="tx1"/>
              </a:solidFill>
              <a:latin typeface="Twinkl Cursive Looped" panose="02000000000000000000" pitchFamily="2" charset="77"/>
            </a:endParaRPr>
          </a:p>
          <a:p>
            <a:pPr marL="571500" indent="-571500" algn="ctr">
              <a:buBlip>
                <a:blip r:embed="rId2"/>
              </a:buBlip>
            </a:pPr>
            <a:r>
              <a:rPr lang="en-GB" sz="3600" dirty="0">
                <a:solidFill>
                  <a:schemeClr val="tx1"/>
                </a:solidFill>
                <a:latin typeface="Twinkl Cursive Looped" panose="02000000000000000000" pitchFamily="2" charset="77"/>
              </a:rPr>
              <a:t>Any </a:t>
            </a:r>
            <a:r>
              <a:rPr lang="en-GB" sz="3600" dirty="0">
                <a:latin typeface="Twinkl Cursive Looped" panose="02000000000000000000" pitchFamily="2" charset="77"/>
              </a:rPr>
              <a:t>communication</a:t>
            </a:r>
            <a:r>
              <a:rPr lang="en-GB" sz="3600" dirty="0">
                <a:solidFill>
                  <a:schemeClr val="tx1"/>
                </a:solidFill>
                <a:latin typeface="Twinkl Cursive Looped" panose="02000000000000000000" pitchFamily="2" charset="77"/>
              </a:rPr>
              <a:t> sent out via email</a:t>
            </a:r>
            <a:r>
              <a:rPr lang="en-GB" sz="3600" dirty="0">
                <a:latin typeface="Twinkl Cursive Looped" panose="02000000000000000000" pitchFamily="2" charset="77"/>
              </a:rPr>
              <a:t> or </a:t>
            </a:r>
            <a:r>
              <a:rPr lang="en-GB" sz="3600" dirty="0">
                <a:solidFill>
                  <a:schemeClr val="tx1"/>
                </a:solidFill>
                <a:latin typeface="Twinkl Cursive Looped" panose="02000000000000000000" pitchFamily="2" charset="77"/>
              </a:rPr>
              <a:t>paper will be uploaded onto the school website:</a:t>
            </a:r>
          </a:p>
          <a:p>
            <a:pPr algn="ctr"/>
            <a:endParaRPr lang="en-GB" sz="3600" dirty="0">
              <a:solidFill>
                <a:schemeClr val="tx1"/>
              </a:solidFill>
              <a:latin typeface="Twinkl Cursive Looped" panose="02000000000000000000" pitchFamily="2" charset="77"/>
            </a:endParaRPr>
          </a:p>
          <a:p>
            <a:pPr algn="ctr"/>
            <a:r>
              <a:rPr lang="en-GB" sz="3600" dirty="0">
                <a:solidFill>
                  <a:schemeClr val="accent1">
                    <a:lumMod val="50000"/>
                  </a:schemeClr>
                </a:solidFill>
                <a:highlight>
                  <a:srgbClr val="00FFFF"/>
                </a:highlight>
                <a:latin typeface="Twinkl Cursive Looped" panose="02000000000000000000" pitchFamily="2" charset="77"/>
                <a:hlinkClick r:id="rId3">
                  <a:extLst>
                    <a:ext uri="{A12FA001-AC4F-418D-AE19-62706E023703}">
                      <ahyp:hlinkClr xmlns:ahyp="http://schemas.microsoft.com/office/drawing/2018/hyperlinkcolor" val="tx"/>
                    </a:ext>
                  </a:extLst>
                </a:hlinkClick>
              </a:rPr>
              <a:t>www.welfordonavonschool.co.uk</a:t>
            </a:r>
            <a:endParaRPr lang="en-GB" sz="3600" dirty="0">
              <a:solidFill>
                <a:schemeClr val="accent1">
                  <a:lumMod val="50000"/>
                </a:schemeClr>
              </a:solidFill>
              <a:highlight>
                <a:srgbClr val="00FFFF"/>
              </a:highlight>
              <a:latin typeface="Twinkl Cursive Looped" panose="02000000000000000000" pitchFamily="2" charset="77"/>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09309" y="201961"/>
            <a:ext cx="7851648" cy="923528"/>
          </a:xfrm>
          <a:solidFill>
            <a:schemeClr val="accent1">
              <a:lumMod val="20000"/>
              <a:lumOff val="80000"/>
            </a:schemeClr>
          </a:solidFill>
          <a:ln>
            <a:solidFill>
              <a:schemeClr val="accent1"/>
            </a:solidFill>
          </a:ln>
        </p:spPr>
        <p:txBody>
          <a:bodyPr>
            <a:noAutofit/>
          </a:bodyPr>
          <a:lstStyle/>
          <a:p>
            <a:pPr algn="ctr"/>
            <a:r>
              <a:rPr lang="en-GB" sz="6600" dirty="0">
                <a:latin typeface="Twinkl Cursive Looped" panose="02000000000000000000" pitchFamily="2" charset="77"/>
              </a:rPr>
              <a:t>Absence</a:t>
            </a:r>
            <a:endParaRPr lang="en-US" sz="6600" dirty="0">
              <a:latin typeface="Twinkl Cursive Looped" panose="02000000000000000000" pitchFamily="2" charset="77"/>
            </a:endParaRPr>
          </a:p>
        </p:txBody>
      </p:sp>
      <p:sp>
        <p:nvSpPr>
          <p:cNvPr id="3" name="Subtitle 2"/>
          <p:cNvSpPr>
            <a:spLocks noGrp="1"/>
          </p:cNvSpPr>
          <p:nvPr>
            <p:ph type="subTitle" idx="1"/>
          </p:nvPr>
        </p:nvSpPr>
        <p:spPr>
          <a:xfrm>
            <a:off x="406400" y="1328689"/>
            <a:ext cx="11379200" cy="2964904"/>
          </a:xfrm>
        </p:spPr>
        <p:txBody>
          <a:bodyPr>
            <a:noAutofit/>
          </a:bodyPr>
          <a:lstStyle/>
          <a:p>
            <a:pPr algn="ctr"/>
            <a:r>
              <a:rPr lang="en-GB" sz="3600" dirty="0">
                <a:solidFill>
                  <a:schemeClr val="tx1"/>
                </a:solidFill>
                <a:latin typeface="Twinkl Cursive Looped" panose="02000000000000000000" pitchFamily="2" charset="77"/>
              </a:rPr>
              <a:t>Please call or email the school office to report absence at 9 am in the morning.</a:t>
            </a:r>
          </a:p>
          <a:p>
            <a:pPr algn="ctr"/>
            <a:endParaRPr lang="en-GB" sz="3600" dirty="0">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r>
              <a:rPr lang="en-GB" sz="3600" dirty="0">
                <a:latin typeface="Twinkl Cursive Looped" panose="02000000000000000000" pitchFamily="2" charset="77"/>
              </a:rPr>
              <a:t>Any urgent contact, must come via the school office.</a:t>
            </a:r>
            <a:endParaRPr lang="en-GB" sz="3600" dirty="0">
              <a:solidFill>
                <a:schemeClr val="tx1"/>
              </a:solidFill>
              <a:latin typeface="Twinkl Cursive Looped" panose="02000000000000000000" pitchFamily="2" charset="77"/>
            </a:endParaRPr>
          </a:p>
          <a:p>
            <a:pPr algn="ctr"/>
            <a:endParaRPr lang="en-GB" sz="2000" dirty="0">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endParaRPr lang="en-GB" sz="3600" dirty="0">
              <a:solidFill>
                <a:schemeClr val="accent1">
                  <a:lumMod val="50000"/>
                </a:schemeClr>
              </a:solidFill>
              <a:highlight>
                <a:srgbClr val="00FFFF"/>
              </a:highlight>
              <a:latin typeface="Twinkl Cursive Looped" panose="02000000000000000000" pitchFamily="2" charset="77"/>
            </a:endParaRPr>
          </a:p>
        </p:txBody>
      </p:sp>
    </p:spTree>
    <p:extLst>
      <p:ext uri="{BB962C8B-B14F-4D97-AF65-F5344CB8AC3E}">
        <p14:creationId xmlns:p14="http://schemas.microsoft.com/office/powerpoint/2010/main" val="23893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a:extLst>
              <a:ext uri="{FF2B5EF4-FFF2-40B4-BE49-F238E27FC236}">
                <a16:creationId xmlns:a16="http://schemas.microsoft.com/office/drawing/2014/main" id="{472AD756-479D-9945-4552-53F6B55F5987}"/>
              </a:ext>
            </a:extLst>
          </p:cNvPr>
          <p:cNvSpPr txBox="1">
            <a:spLocks/>
          </p:cNvSpPr>
          <p:nvPr/>
        </p:nvSpPr>
        <p:spPr>
          <a:xfrm>
            <a:off x="406400" y="1328689"/>
            <a:ext cx="11379200" cy="29649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71500" indent="-571500" algn="ctr">
              <a:buFont typeface="Arial" panose="020B0604020202020204" pitchFamily="34" charset="0"/>
              <a:buBlip>
                <a:blip r:embed="rId2"/>
              </a:buBlip>
            </a:pPr>
            <a:r>
              <a:rPr lang="en-GB" sz="3600" dirty="0">
                <a:latin typeface="Twinkl Cursive Looped" panose="02000000000000000000" pitchFamily="2" charset="77"/>
              </a:rPr>
              <a:t>A book bag/ruck-sack</a:t>
            </a:r>
          </a:p>
          <a:p>
            <a:pPr algn="ctr"/>
            <a:endParaRPr lang="en-GB" sz="2000" dirty="0">
              <a:latin typeface="Twinkl Cursive Looped" panose="02000000000000000000" pitchFamily="2" charset="77"/>
            </a:endParaRPr>
          </a:p>
          <a:p>
            <a:pPr marL="571500" indent="-571500" algn="ctr">
              <a:buFont typeface="Arial" panose="020B0604020202020204" pitchFamily="34" charset="0"/>
              <a:buBlip>
                <a:blip r:embed="rId2"/>
              </a:buBlip>
            </a:pPr>
            <a:r>
              <a:rPr lang="en-GB" sz="3600" dirty="0">
                <a:latin typeface="Twinkl Cursive Looped" panose="02000000000000000000" pitchFamily="2" charset="77"/>
              </a:rPr>
              <a:t>A named jumper and coat</a:t>
            </a:r>
          </a:p>
          <a:p>
            <a:pPr algn="ctr"/>
            <a:endParaRPr lang="en-GB" sz="2000" dirty="0">
              <a:latin typeface="Twinkl Cursive Looped" panose="02000000000000000000" pitchFamily="2" charset="77"/>
            </a:endParaRPr>
          </a:p>
          <a:p>
            <a:pPr marL="571500" indent="-571500" algn="ctr">
              <a:buFont typeface="Arial" panose="020B0604020202020204" pitchFamily="34" charset="0"/>
              <a:buBlip>
                <a:blip r:embed="rId2"/>
              </a:buBlip>
            </a:pPr>
            <a:r>
              <a:rPr lang="en-GB" sz="3600" dirty="0">
                <a:latin typeface="Twinkl Cursive Looped" panose="02000000000000000000" pitchFamily="2" charset="77"/>
              </a:rPr>
              <a:t>A named water bottle</a:t>
            </a:r>
          </a:p>
          <a:p>
            <a:pPr marL="0" indent="0" algn="ctr">
              <a:buNone/>
            </a:pPr>
            <a:endParaRPr lang="en-GB" sz="2000" dirty="0">
              <a:latin typeface="Twinkl Cursive Looped" panose="02000000000000000000" pitchFamily="2" charset="77"/>
            </a:endParaRPr>
          </a:p>
          <a:p>
            <a:pPr marL="571500" indent="-571500" algn="ctr">
              <a:buFont typeface="Arial" panose="020B0604020202020204" pitchFamily="34" charset="0"/>
              <a:buBlip>
                <a:blip r:embed="rId2"/>
              </a:buBlip>
            </a:pPr>
            <a:r>
              <a:rPr lang="en-GB" sz="3600" b="1" u="sng" dirty="0">
                <a:latin typeface="Twinkl Cursive Looped" panose="02000000000000000000" pitchFamily="2" charset="77"/>
              </a:rPr>
              <a:t>One*</a:t>
            </a:r>
            <a:r>
              <a:rPr lang="en-GB" sz="3600" dirty="0">
                <a:latin typeface="Twinkl Cursive Looped" panose="02000000000000000000" pitchFamily="2" charset="77"/>
              </a:rPr>
              <a:t> </a:t>
            </a:r>
            <a:r>
              <a:rPr lang="en-GB" sz="3600" b="1" dirty="0">
                <a:latin typeface="Twinkl Cursive Looped" panose="02000000000000000000" pitchFamily="2" charset="77"/>
              </a:rPr>
              <a:t>nut free </a:t>
            </a:r>
            <a:r>
              <a:rPr lang="en-GB" sz="3600" dirty="0">
                <a:latin typeface="Twinkl Cursive Looped" panose="02000000000000000000" pitchFamily="2" charset="77"/>
              </a:rPr>
              <a:t>snack </a:t>
            </a:r>
          </a:p>
          <a:p>
            <a:pPr marL="0" indent="0" algn="ctr">
              <a:buNone/>
            </a:pPr>
            <a:r>
              <a:rPr lang="en-GB" sz="3600" dirty="0">
                <a:latin typeface="Twinkl Cursive Looped" panose="02000000000000000000" pitchFamily="2" charset="77"/>
              </a:rPr>
              <a:t>(NB we are a nut-free school)</a:t>
            </a:r>
          </a:p>
          <a:p>
            <a:pPr marL="0" indent="0" algn="ctr">
              <a:buNone/>
            </a:pPr>
            <a:endParaRPr lang="en-GB" sz="3600" dirty="0">
              <a:latin typeface="Twinkl Cursive Looped" panose="02000000000000000000" pitchFamily="2" charset="77"/>
            </a:endParaRPr>
          </a:p>
          <a:p>
            <a:pPr marL="0" indent="0" algn="ctr">
              <a:buNone/>
            </a:pPr>
            <a:endParaRPr lang="en-GB" sz="3600" b="1" dirty="0">
              <a:solidFill>
                <a:srgbClr val="C00000"/>
              </a:solidFill>
              <a:latin typeface="Twinkl Cursive Looped" panose="02000000000000000000" pitchFamily="2" charset="77"/>
            </a:endParaRPr>
          </a:p>
        </p:txBody>
      </p:sp>
      <p:sp>
        <p:nvSpPr>
          <p:cNvPr id="6" name="Title 1">
            <a:extLst>
              <a:ext uri="{FF2B5EF4-FFF2-40B4-BE49-F238E27FC236}">
                <a16:creationId xmlns:a16="http://schemas.microsoft.com/office/drawing/2014/main" id="{00A41A4B-8CF0-E5E9-4A3E-D59363F2EC9E}"/>
              </a:ext>
            </a:extLst>
          </p:cNvPr>
          <p:cNvSpPr txBox="1">
            <a:spLocks/>
          </p:cNvSpPr>
          <p:nvPr/>
        </p:nvSpPr>
        <p:spPr>
          <a:xfrm>
            <a:off x="2170176" y="338668"/>
            <a:ext cx="7851648" cy="736022"/>
          </a:xfrm>
          <a:prstGeom prst="rect">
            <a:avLst/>
          </a:prstGeom>
          <a:solidFill>
            <a:schemeClr val="accent1">
              <a:lumMod val="20000"/>
              <a:lumOff val="80000"/>
            </a:schemeClr>
          </a:solidFill>
          <a:ln>
            <a:solidFill>
              <a:schemeClr val="accent1"/>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latin typeface="Twinkl Cursive Looped" panose="02000000000000000000" pitchFamily="2" charset="77"/>
              </a:rPr>
              <a:t>What your child needs daily:</a:t>
            </a:r>
            <a:endParaRPr lang="en-US" dirty="0">
              <a:latin typeface="Twinkl Cursive Looped" panose="02000000000000000000" pitchFamily="2" charset="77"/>
            </a:endParaRPr>
          </a:p>
        </p:txBody>
      </p:sp>
    </p:spTree>
    <p:extLst>
      <p:ext uri="{BB962C8B-B14F-4D97-AF65-F5344CB8AC3E}">
        <p14:creationId xmlns:p14="http://schemas.microsoft.com/office/powerpoint/2010/main" val="30531384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36203" y="120525"/>
            <a:ext cx="7851648" cy="736022"/>
          </a:xfrm>
          <a:solidFill>
            <a:schemeClr val="accent1">
              <a:lumMod val="20000"/>
              <a:lumOff val="80000"/>
            </a:schemeClr>
          </a:solidFill>
          <a:ln>
            <a:solidFill>
              <a:schemeClr val="accent1"/>
            </a:solidFill>
          </a:ln>
        </p:spPr>
        <p:txBody>
          <a:bodyPr>
            <a:noAutofit/>
          </a:bodyPr>
          <a:lstStyle/>
          <a:p>
            <a:pPr algn="ctr"/>
            <a:r>
              <a:rPr lang="en-GB" sz="4400" dirty="0">
                <a:latin typeface="Twinkl Cursive Looped" panose="02000000000000000000" pitchFamily="2" charset="77"/>
              </a:rPr>
              <a:t>A Day in Cressview …</a:t>
            </a:r>
            <a:endParaRPr lang="en-US" sz="4400" dirty="0">
              <a:latin typeface="Twinkl Cursive Looped" panose="02000000000000000000" pitchFamily="2" charset="77"/>
            </a:endParaRPr>
          </a:p>
        </p:txBody>
      </p:sp>
      <p:sp>
        <p:nvSpPr>
          <p:cNvPr id="3" name="Subtitle 2"/>
          <p:cNvSpPr>
            <a:spLocks noGrp="1"/>
          </p:cNvSpPr>
          <p:nvPr>
            <p:ph type="subTitle" idx="1"/>
          </p:nvPr>
        </p:nvSpPr>
        <p:spPr>
          <a:xfrm>
            <a:off x="406400" y="992512"/>
            <a:ext cx="11379200" cy="2964904"/>
          </a:xfrm>
        </p:spPr>
        <p:txBody>
          <a:bodyPr>
            <a:noAutofit/>
          </a:bodyPr>
          <a:lstStyle/>
          <a:p>
            <a:pPr algn="ctr"/>
            <a:r>
              <a:rPr lang="en-GB" sz="2800" dirty="0">
                <a:solidFill>
                  <a:schemeClr val="tx1"/>
                </a:solidFill>
                <a:latin typeface="Twinkl Cursive Looped" panose="02000000000000000000" pitchFamily="2" charset="77"/>
              </a:rPr>
              <a:t>Register, handwriting, spelling, social communication activities</a:t>
            </a:r>
          </a:p>
          <a:p>
            <a:pPr algn="ctr"/>
            <a:r>
              <a:rPr lang="en-GB" sz="2800" dirty="0">
                <a:latin typeface="Twinkl Cursive Looped" panose="02000000000000000000" pitchFamily="2" charset="77"/>
              </a:rPr>
              <a:t>Zones of Regulation/sensory circuits</a:t>
            </a:r>
          </a:p>
          <a:p>
            <a:pPr algn="ctr"/>
            <a:r>
              <a:rPr lang="en-GB" sz="2800" dirty="0">
                <a:latin typeface="Twinkl Cursive Looped" panose="02000000000000000000" pitchFamily="2" charset="77"/>
              </a:rPr>
              <a:t>Reading and English (Bucket Therapy)</a:t>
            </a:r>
          </a:p>
          <a:p>
            <a:pPr algn="ctr"/>
            <a:r>
              <a:rPr lang="en-GB" sz="2800" dirty="0">
                <a:latin typeface="Twinkl Cursive Looped" panose="02000000000000000000" pitchFamily="2" charset="77"/>
              </a:rPr>
              <a:t>Break/Playtime/Snack/Newsround</a:t>
            </a:r>
          </a:p>
          <a:p>
            <a:pPr algn="ctr"/>
            <a:r>
              <a:rPr lang="en-GB" sz="2800" dirty="0">
                <a:latin typeface="Twinkl Cursive Looped" panose="02000000000000000000" pitchFamily="2" charset="77"/>
              </a:rPr>
              <a:t>Maths </a:t>
            </a:r>
          </a:p>
          <a:p>
            <a:pPr algn="ctr"/>
            <a:r>
              <a:rPr lang="en-GB" sz="2800" dirty="0">
                <a:latin typeface="Twinkl Cursive Looped" panose="02000000000000000000" pitchFamily="2" charset="77"/>
              </a:rPr>
              <a:t>Lunch</a:t>
            </a:r>
          </a:p>
          <a:p>
            <a:pPr algn="ctr"/>
            <a:r>
              <a:rPr lang="en-GB" sz="2800" dirty="0">
                <a:latin typeface="Twinkl Cursive Looped" panose="02000000000000000000" pitchFamily="2" charset="77"/>
              </a:rPr>
              <a:t>Afternoon - some children join mainstream</a:t>
            </a:r>
          </a:p>
          <a:p>
            <a:pPr algn="ctr"/>
            <a:r>
              <a:rPr lang="en-GB" sz="2800" dirty="0">
                <a:latin typeface="Twinkl Cursive Looped" panose="02000000000000000000" pitchFamily="2" charset="77"/>
              </a:rPr>
              <a:t>Science, History, Geography, Art &amp; Design, Design &amp; Technology, Computing, PSHE, PE, Forest School</a:t>
            </a:r>
          </a:p>
          <a:p>
            <a:pPr algn="ctr"/>
            <a:r>
              <a:rPr lang="en-GB" sz="2800" dirty="0">
                <a:latin typeface="Twinkl Cursive Looped" panose="02000000000000000000" pitchFamily="2" charset="77"/>
              </a:rPr>
              <a:t>Nurture Time</a:t>
            </a:r>
          </a:p>
          <a:p>
            <a:pPr algn="ctr"/>
            <a:endParaRPr lang="en-GB" sz="3600" dirty="0">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endParaRPr lang="en-GB" sz="3600" dirty="0">
              <a:solidFill>
                <a:schemeClr val="accent1">
                  <a:lumMod val="50000"/>
                </a:schemeClr>
              </a:solidFill>
              <a:highlight>
                <a:srgbClr val="00FFFF"/>
              </a:highlight>
              <a:latin typeface="Twinkl Cursive Looped" panose="02000000000000000000" pitchFamily="2" charset="77"/>
            </a:endParaRPr>
          </a:p>
        </p:txBody>
      </p:sp>
    </p:spTree>
    <p:extLst>
      <p:ext uri="{BB962C8B-B14F-4D97-AF65-F5344CB8AC3E}">
        <p14:creationId xmlns:p14="http://schemas.microsoft.com/office/powerpoint/2010/main" val="18910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symbol, text, emblem, logo&#10;&#10;Description automatically generated">
            <a:extLst>
              <a:ext uri="{FF2B5EF4-FFF2-40B4-BE49-F238E27FC236}">
                <a16:creationId xmlns:a16="http://schemas.microsoft.com/office/drawing/2014/main" id="{9C7C1353-CD32-AAEB-2F87-95068045B4A3}"/>
              </a:ext>
            </a:extLst>
          </p:cNvPr>
          <p:cNvPicPr>
            <a:picLocks/>
          </p:cNvPicPr>
          <p:nvPr/>
        </p:nvPicPr>
        <p:blipFill rotWithShape="1">
          <a:blip r:embed="rId2">
            <a:lum bright="70000" contrast="-70000"/>
            <a:alphaModFix amt="85000"/>
            <a:extLst>
              <a:ext uri="{BEBA8EAE-BF5A-486C-A8C5-ECC9F3942E4B}">
                <a14:imgProps xmlns:a14="http://schemas.microsoft.com/office/drawing/2010/main">
                  <a14:imgLayer r:embed="rId3">
                    <a14:imgEffect>
                      <a14:sharpenSoften amount="50000"/>
                    </a14:imgEffect>
                    <a14:imgEffect>
                      <a14:colorTemperature colorTemp="5300"/>
                    </a14:imgEffect>
                    <a14:imgEffect>
                      <a14:saturation sat="400000"/>
                    </a14:imgEffect>
                  </a14:imgLayer>
                </a14:imgProps>
              </a:ext>
              <a:ext uri="{28A0092B-C50C-407E-A947-70E740481C1C}">
                <a14:useLocalDpi xmlns:a14="http://schemas.microsoft.com/office/drawing/2010/main" val="0"/>
              </a:ext>
            </a:extLst>
          </a:blip>
          <a:srcRect l="16978" t="14156" r="16347" b="32276"/>
          <a:stretch/>
        </p:blipFill>
        <p:spPr bwMode="auto">
          <a:xfrm>
            <a:off x="-118533" y="-643466"/>
            <a:ext cx="12192000" cy="9482666"/>
          </a:xfrm>
          <a:prstGeom prst="rect">
            <a:avLst/>
          </a:prstGeom>
          <a:noFill/>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61052AE6-B77E-8228-A887-4D83C413EFD7}"/>
              </a:ext>
            </a:extLst>
          </p:cNvPr>
          <p:cNvSpPr txBox="1"/>
          <p:nvPr/>
        </p:nvSpPr>
        <p:spPr>
          <a:xfrm>
            <a:off x="855131" y="1635654"/>
            <a:ext cx="10854267" cy="6986528"/>
          </a:xfrm>
          <a:prstGeom prst="rect">
            <a:avLst/>
          </a:prstGeom>
          <a:noFill/>
        </p:spPr>
        <p:txBody>
          <a:bodyPr wrap="square">
            <a:spAutoFit/>
          </a:bodyPr>
          <a:lstStyle/>
          <a:p>
            <a:pPr algn="l"/>
            <a:r>
              <a:rPr lang="en-GB" sz="2800" b="1" dirty="0">
                <a:solidFill>
                  <a:schemeClr val="tx1"/>
                </a:solidFill>
                <a:latin typeface="Twinkl Cursive Looped" panose="02000000000000000000" pitchFamily="2" charset="77"/>
              </a:rPr>
              <a:t>Tuesday: 		</a:t>
            </a:r>
            <a:r>
              <a:rPr lang="en-GB" sz="2800" b="1" dirty="0" err="1">
                <a:solidFill>
                  <a:schemeClr val="tx1"/>
                </a:solidFill>
                <a:latin typeface="Twinkl Cursive Looped" panose="02000000000000000000" pitchFamily="2" charset="77"/>
              </a:rPr>
              <a:t>Cressview</a:t>
            </a:r>
            <a:r>
              <a:rPr lang="en-GB" sz="2800" b="1" dirty="0">
                <a:solidFill>
                  <a:schemeClr val="tx1"/>
                </a:solidFill>
                <a:latin typeface="Twinkl Cursive Looped" panose="02000000000000000000" pitchFamily="2" charset="77"/>
              </a:rPr>
              <a:t> small group PE</a:t>
            </a:r>
          </a:p>
          <a:p>
            <a:r>
              <a:rPr lang="en-GB" sz="2800" b="1" dirty="0">
                <a:latin typeface="Twinkl Cursive Looped" panose="02000000000000000000" pitchFamily="2" charset="77"/>
              </a:rPr>
              <a:t>			</a:t>
            </a:r>
            <a:r>
              <a:rPr lang="en-GB" sz="2800" b="1" dirty="0" err="1">
                <a:latin typeface="Twinkl Cursive Looped" panose="02000000000000000000" pitchFamily="2" charset="77"/>
              </a:rPr>
              <a:t>Cressview</a:t>
            </a:r>
            <a:r>
              <a:rPr lang="en-GB" sz="2800" b="1" dirty="0">
                <a:latin typeface="Twinkl Cursive Looped" panose="02000000000000000000" pitchFamily="2" charset="77"/>
              </a:rPr>
              <a:t> Forest School</a:t>
            </a:r>
            <a:endParaRPr lang="en-GB" sz="2800" b="1" dirty="0">
              <a:solidFill>
                <a:schemeClr val="tx1"/>
              </a:solidFill>
              <a:latin typeface="Twinkl Cursive Looped" panose="02000000000000000000" pitchFamily="2" charset="77"/>
            </a:endParaRPr>
          </a:p>
          <a:p>
            <a:pPr algn="l"/>
            <a:r>
              <a:rPr lang="en-GB" sz="2800" b="1" dirty="0">
                <a:latin typeface="Twinkl Cursive Looped" panose="02000000000000000000" pitchFamily="2" charset="77"/>
              </a:rPr>
              <a:t>			</a:t>
            </a:r>
            <a:r>
              <a:rPr lang="en-GB" sz="2800" dirty="0">
                <a:solidFill>
                  <a:schemeClr val="tx1"/>
                </a:solidFill>
                <a:latin typeface="Twinkl Cursive Looped" panose="02000000000000000000" pitchFamily="2" charset="77"/>
              </a:rPr>
              <a:t>PE Year 4, 5 and 6 mainstream classes. </a:t>
            </a:r>
          </a:p>
          <a:p>
            <a:pPr algn="l"/>
            <a:r>
              <a:rPr lang="en-GB" sz="2800" dirty="0">
                <a:solidFill>
                  <a:schemeClr val="tx1"/>
                </a:solidFill>
                <a:latin typeface="Twinkl Cursive Looped" panose="02000000000000000000" pitchFamily="2" charset="77"/>
              </a:rPr>
              <a:t> 			Wear PE kit and trainers to school.</a:t>
            </a:r>
          </a:p>
          <a:p>
            <a:pPr algn="l"/>
            <a:endParaRPr lang="en-GB" sz="2800" dirty="0">
              <a:solidFill>
                <a:schemeClr val="tx1"/>
              </a:solidFill>
              <a:latin typeface="Twinkl Cursive Looped" panose="02000000000000000000" pitchFamily="2" charset="77"/>
            </a:endParaRPr>
          </a:p>
          <a:p>
            <a:pPr algn="l"/>
            <a:r>
              <a:rPr lang="en-GB" sz="2800" b="1" dirty="0">
                <a:solidFill>
                  <a:schemeClr val="tx1"/>
                </a:solidFill>
                <a:latin typeface="Twinkl Cursive Looped" panose="02000000000000000000" pitchFamily="2" charset="77"/>
              </a:rPr>
              <a:t>Wednesday: </a:t>
            </a:r>
            <a:r>
              <a:rPr lang="en-GB" sz="2800" b="1" dirty="0">
                <a:solidFill>
                  <a:srgbClr val="FFC000"/>
                </a:solidFill>
                <a:latin typeface="Twinkl Cursive Looped" panose="02000000000000000000" pitchFamily="2" charset="77"/>
              </a:rPr>
              <a:t>	</a:t>
            </a:r>
            <a:r>
              <a:rPr lang="en-GB" sz="2800" b="1" dirty="0" err="1">
                <a:latin typeface="Twinkl Cursive Looped" panose="02000000000000000000" pitchFamily="2" charset="77"/>
              </a:rPr>
              <a:t>Cressview</a:t>
            </a:r>
            <a:r>
              <a:rPr lang="en-GB" sz="2800" b="1" dirty="0">
                <a:latin typeface="Twinkl Cursive Looped" panose="02000000000000000000" pitchFamily="2" charset="77"/>
              </a:rPr>
              <a:t> small group PE</a:t>
            </a:r>
            <a:endParaRPr lang="en-GB" sz="2800" b="1" dirty="0">
              <a:solidFill>
                <a:schemeClr val="tx1"/>
              </a:solidFill>
              <a:latin typeface="Twinkl Cursive Looped" panose="02000000000000000000" pitchFamily="2" charset="77"/>
            </a:endParaRPr>
          </a:p>
          <a:p>
            <a:pPr algn="l"/>
            <a:r>
              <a:rPr lang="en-GB" sz="2800" b="1" dirty="0">
                <a:solidFill>
                  <a:schemeClr val="tx1"/>
                </a:solidFill>
                <a:latin typeface="Twinkl Cursive Looped" panose="02000000000000000000" pitchFamily="2" charset="77"/>
              </a:rPr>
              <a:t>	</a:t>
            </a:r>
            <a:endParaRPr lang="en-GB" sz="2800" b="1" dirty="0">
              <a:latin typeface="Twinkl Cursive Looped" panose="02000000000000000000" pitchFamily="2" charset="77"/>
            </a:endParaRPr>
          </a:p>
          <a:p>
            <a:pPr algn="l"/>
            <a:r>
              <a:rPr lang="en-GB" sz="2800" b="1" dirty="0">
                <a:solidFill>
                  <a:schemeClr val="tx1"/>
                </a:solidFill>
                <a:latin typeface="Twinkl Cursive Looped" panose="02000000000000000000" pitchFamily="2" charset="77"/>
              </a:rPr>
              <a:t>Friday</a:t>
            </a:r>
            <a:r>
              <a:rPr lang="en-GB" sz="2800" dirty="0">
                <a:solidFill>
                  <a:schemeClr val="tx1"/>
                </a:solidFill>
                <a:latin typeface="Twinkl Cursive Looped" panose="02000000000000000000" pitchFamily="2" charset="77"/>
              </a:rPr>
              <a:t>		</a:t>
            </a:r>
            <a:r>
              <a:rPr lang="en-GB" sz="2800" dirty="0">
                <a:latin typeface="Twinkl Cursive Looped" panose="02000000000000000000" pitchFamily="2" charset="77"/>
              </a:rPr>
              <a:t>KS2 G</a:t>
            </a:r>
            <a:r>
              <a:rPr lang="en-GB" sz="2800" dirty="0">
                <a:solidFill>
                  <a:schemeClr val="tx1"/>
                </a:solidFill>
                <a:latin typeface="Twinkl Cursive Looped" panose="02000000000000000000" pitchFamily="2" charset="77"/>
              </a:rPr>
              <a:t>ames sessions for children accessing 				mainstream school – children can wear 					games kit to school or bring it in a bag and 				change.</a:t>
            </a:r>
          </a:p>
          <a:p>
            <a:endParaRPr lang="en-GB" sz="2800" dirty="0">
              <a:solidFill>
                <a:schemeClr val="tx1"/>
              </a:solidFill>
              <a:latin typeface="Twinkl Cursive Looped" panose="02000000000000000000" pitchFamily="2" charset="77"/>
            </a:endParaRPr>
          </a:p>
          <a:p>
            <a:r>
              <a:rPr lang="en-GB" sz="2800" dirty="0">
                <a:solidFill>
                  <a:schemeClr val="tx1"/>
                </a:solidFill>
                <a:latin typeface="Twinkl Cursive Looped" panose="02000000000000000000" pitchFamily="2" charset="77"/>
              </a:rPr>
              <a:t>NB: Forest School clothes to be </a:t>
            </a:r>
            <a:r>
              <a:rPr lang="en-GB" sz="2800" dirty="0">
                <a:latin typeface="Twinkl Cursive Looped" panose="02000000000000000000" pitchFamily="2" charset="77"/>
              </a:rPr>
              <a:t>brought to school</a:t>
            </a:r>
            <a:r>
              <a:rPr lang="en-GB" sz="2800" dirty="0">
                <a:solidFill>
                  <a:schemeClr val="tx1"/>
                </a:solidFill>
                <a:latin typeface="Twinkl Cursive Looped" panose="02000000000000000000" pitchFamily="2" charset="77"/>
              </a:rPr>
              <a:t> in a</a:t>
            </a:r>
            <a:r>
              <a:rPr lang="en-GB" sz="2800" dirty="0">
                <a:latin typeface="Twinkl Cursive Looped" panose="02000000000000000000" pitchFamily="2" charset="77"/>
              </a:rPr>
              <a:t> </a:t>
            </a:r>
            <a:r>
              <a:rPr lang="en-GB" sz="2800" dirty="0">
                <a:solidFill>
                  <a:schemeClr val="tx1"/>
                </a:solidFill>
                <a:latin typeface="Twinkl Cursive Looped" panose="02000000000000000000" pitchFamily="2" charset="77"/>
              </a:rPr>
              <a:t>bag. Children will need a long-sleeved T-shirt/jumper, long trousers, waterproofs and old shoes or wellies.  </a:t>
            </a:r>
            <a:r>
              <a:rPr lang="en-GB" sz="2800" dirty="0">
                <a:latin typeface="Twinkl Cursive Looped" panose="02000000000000000000" pitchFamily="2" charset="77"/>
              </a:rPr>
              <a:t>Wellies can be kept at school and will be sent home at each half term to be returned after the holiday.</a:t>
            </a:r>
            <a:endParaRPr lang="en-GB" sz="2800" b="1" dirty="0">
              <a:solidFill>
                <a:schemeClr val="tx1"/>
              </a:solidFill>
              <a:latin typeface="Twinkl Cursive Looped" panose="02000000000000000000" pitchFamily="2" charset="77"/>
            </a:endParaRPr>
          </a:p>
        </p:txBody>
      </p:sp>
      <p:sp>
        <p:nvSpPr>
          <p:cNvPr id="10" name="Title 1">
            <a:extLst>
              <a:ext uri="{FF2B5EF4-FFF2-40B4-BE49-F238E27FC236}">
                <a16:creationId xmlns:a16="http://schemas.microsoft.com/office/drawing/2014/main" id="{651676CF-672C-6F9B-502E-C9BA004436BE}"/>
              </a:ext>
            </a:extLst>
          </p:cNvPr>
          <p:cNvSpPr>
            <a:spLocks noGrp="1"/>
          </p:cNvSpPr>
          <p:nvPr>
            <p:ph type="ctrTitle"/>
          </p:nvPr>
        </p:nvSpPr>
        <p:spPr>
          <a:xfrm>
            <a:off x="1574800" y="138641"/>
            <a:ext cx="8263466" cy="895193"/>
          </a:xfrm>
          <a:solidFill>
            <a:schemeClr val="accent1">
              <a:lumMod val="20000"/>
              <a:lumOff val="80000"/>
            </a:schemeClr>
          </a:solidFill>
          <a:ln>
            <a:solidFill>
              <a:schemeClr val="accent1"/>
            </a:solidFill>
          </a:ln>
        </p:spPr>
        <p:txBody>
          <a:bodyPr>
            <a:normAutofit fontScale="90000"/>
          </a:bodyPr>
          <a:lstStyle/>
          <a:p>
            <a:r>
              <a:rPr lang="en-GB" sz="4400" dirty="0">
                <a:solidFill>
                  <a:schemeClr val="tx1"/>
                </a:solidFill>
                <a:latin typeface="Twinkl Cursive Looped" panose="02000000000000000000" pitchFamily="2" charset="77"/>
              </a:rPr>
              <a:t>Cressview - school week</a:t>
            </a:r>
            <a:br>
              <a:rPr lang="en-GB" dirty="0">
                <a:latin typeface="Sassoon Primary Type" pitchFamily="2" charset="0"/>
              </a:rPr>
            </a:br>
            <a:endParaRPr lang="en-US" sz="1600" dirty="0">
              <a:latin typeface="Sassoon Primary Type" pitchFamily="2" charset="0"/>
            </a:endParaRPr>
          </a:p>
        </p:txBody>
      </p:sp>
    </p:spTree>
    <p:extLst>
      <p:ext uri="{BB962C8B-B14F-4D97-AF65-F5344CB8AC3E}">
        <p14:creationId xmlns:p14="http://schemas.microsoft.com/office/powerpoint/2010/main" val="906564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43176" y="195416"/>
            <a:ext cx="7851648" cy="736022"/>
          </a:xfrm>
          <a:solidFill>
            <a:schemeClr val="accent1">
              <a:lumMod val="20000"/>
              <a:lumOff val="80000"/>
            </a:schemeClr>
          </a:solidFill>
          <a:ln>
            <a:solidFill>
              <a:schemeClr val="accent1"/>
            </a:solidFill>
          </a:ln>
        </p:spPr>
        <p:txBody>
          <a:bodyPr>
            <a:noAutofit/>
          </a:bodyPr>
          <a:lstStyle/>
          <a:p>
            <a:pPr algn="ctr"/>
            <a:r>
              <a:rPr lang="en-GB" sz="4400" dirty="0">
                <a:latin typeface="Twinkl Cursive Looped" panose="02000000000000000000" pitchFamily="2" charset="77"/>
              </a:rPr>
              <a:t>Zones of Regulation</a:t>
            </a:r>
            <a:endParaRPr lang="en-US" sz="4400" dirty="0">
              <a:latin typeface="Twinkl Cursive Looped" panose="02000000000000000000" pitchFamily="2" charset="77"/>
            </a:endParaRPr>
          </a:p>
        </p:txBody>
      </p:sp>
      <p:sp>
        <p:nvSpPr>
          <p:cNvPr id="3" name="Subtitle 2"/>
          <p:cNvSpPr>
            <a:spLocks noGrp="1"/>
          </p:cNvSpPr>
          <p:nvPr>
            <p:ph type="subTitle" idx="1"/>
          </p:nvPr>
        </p:nvSpPr>
        <p:spPr>
          <a:xfrm>
            <a:off x="406400" y="1328689"/>
            <a:ext cx="11379200" cy="2964904"/>
          </a:xfrm>
        </p:spPr>
        <p:txBody>
          <a:bodyPr>
            <a:noAutofit/>
          </a:bodyPr>
          <a:lstStyle/>
          <a:p>
            <a:pPr algn="ctr"/>
            <a:endParaRPr lang="en-GB" sz="3600" dirty="0">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endParaRPr lang="en-GB" sz="3600" dirty="0">
              <a:solidFill>
                <a:schemeClr val="accent1">
                  <a:lumMod val="50000"/>
                </a:schemeClr>
              </a:solidFill>
              <a:highlight>
                <a:srgbClr val="00FFFF"/>
              </a:highlight>
              <a:latin typeface="Twinkl Cursive Looped" panose="02000000000000000000" pitchFamily="2" charset="77"/>
            </a:endParaRPr>
          </a:p>
        </p:txBody>
      </p:sp>
      <p:pic>
        <p:nvPicPr>
          <p:cNvPr id="4" name="Picture 3">
            <a:extLst>
              <a:ext uri="{FF2B5EF4-FFF2-40B4-BE49-F238E27FC236}">
                <a16:creationId xmlns:a16="http://schemas.microsoft.com/office/drawing/2014/main" id="{AF993D41-EEF0-2DB1-EEE3-A7E42AAC68C3}"/>
              </a:ext>
            </a:extLst>
          </p:cNvPr>
          <p:cNvPicPr>
            <a:picLocks noChangeAspect="1"/>
          </p:cNvPicPr>
          <p:nvPr/>
        </p:nvPicPr>
        <p:blipFill>
          <a:blip r:embed="rId2"/>
          <a:stretch>
            <a:fillRect/>
          </a:stretch>
        </p:blipFill>
        <p:spPr>
          <a:xfrm rot="1043846">
            <a:off x="9917910" y="3121179"/>
            <a:ext cx="1879600" cy="2133454"/>
          </a:xfrm>
          <a:prstGeom prst="rect">
            <a:avLst/>
          </a:prstGeom>
        </p:spPr>
      </p:pic>
      <p:sp>
        <p:nvSpPr>
          <p:cNvPr id="5" name="TextBox 4">
            <a:extLst>
              <a:ext uri="{FF2B5EF4-FFF2-40B4-BE49-F238E27FC236}">
                <a16:creationId xmlns:a16="http://schemas.microsoft.com/office/drawing/2014/main" id="{A67AC9F4-6B5B-B6C4-985D-EC7EAA025957}"/>
              </a:ext>
            </a:extLst>
          </p:cNvPr>
          <p:cNvSpPr txBox="1"/>
          <p:nvPr/>
        </p:nvSpPr>
        <p:spPr>
          <a:xfrm>
            <a:off x="170159" y="1202475"/>
            <a:ext cx="11379200" cy="5970865"/>
          </a:xfrm>
          <a:prstGeom prst="rect">
            <a:avLst/>
          </a:prstGeom>
          <a:noFill/>
        </p:spPr>
        <p:txBody>
          <a:bodyPr wrap="square" rtlCol="0">
            <a:spAutoFit/>
          </a:bodyPr>
          <a:lstStyle/>
          <a:p>
            <a:pPr algn="l"/>
            <a:r>
              <a:rPr lang="en-GB" sz="2800" b="1" i="0" u="none" strike="noStrike" dirty="0">
                <a:solidFill>
                  <a:schemeClr val="accent1">
                    <a:lumMod val="50000"/>
                  </a:schemeClr>
                </a:solidFill>
                <a:effectLst/>
                <a:latin typeface="Twinkl Cursive Looped" panose="02000000000000000000" pitchFamily="2" charset="77"/>
              </a:rPr>
              <a:t>A Social Emotional Learning Curriculum and Regulation Programme</a:t>
            </a:r>
          </a:p>
          <a:p>
            <a:pPr algn="l"/>
            <a:endParaRPr lang="en-GB" sz="2800" dirty="0">
              <a:solidFill>
                <a:srgbClr val="008755"/>
              </a:solidFill>
              <a:latin typeface="Twinkl Cursive Looped" panose="02000000000000000000" pitchFamily="2" charset="77"/>
            </a:endParaRPr>
          </a:p>
          <a:p>
            <a:pPr algn="l"/>
            <a:r>
              <a:rPr lang="en-GB" sz="2800" b="0" i="0" u="none" strike="noStrike" dirty="0">
                <a:solidFill>
                  <a:srgbClr val="333333"/>
                </a:solidFill>
                <a:effectLst/>
                <a:latin typeface="Twinkl Cursive Looped" panose="02000000000000000000" pitchFamily="2" charset="77"/>
              </a:rPr>
              <a:t>Zones of Regulation programme is an empowering instructional tool to build safe, supportive environments that foster learning and well-being for all.</a:t>
            </a:r>
          </a:p>
          <a:p>
            <a:pPr algn="l"/>
            <a:endParaRPr lang="en-GB" sz="2800" b="0" i="0" u="none" strike="noStrike" dirty="0">
              <a:solidFill>
                <a:srgbClr val="333333"/>
              </a:solidFill>
              <a:effectLst/>
              <a:latin typeface="Twinkl Cursive Looped" panose="02000000000000000000" pitchFamily="2" charset="77"/>
            </a:endParaRPr>
          </a:p>
          <a:p>
            <a:pPr algn="l"/>
            <a:r>
              <a:rPr lang="en-GB" sz="2800" b="1" i="0" u="none" strike="noStrike" dirty="0">
                <a:solidFill>
                  <a:schemeClr val="accent1">
                    <a:lumMod val="50000"/>
                  </a:schemeClr>
                </a:solidFill>
                <a:effectLst/>
                <a:latin typeface="Twinkl Cursive Looped" panose="02000000000000000000" pitchFamily="2" charset="77"/>
              </a:rPr>
              <a:t>Desired outcomes:</a:t>
            </a:r>
          </a:p>
          <a:p>
            <a:pPr algn="l"/>
            <a:endParaRPr lang="en-GB" sz="2800" b="1" i="0" u="none" strike="noStrike" dirty="0">
              <a:solidFill>
                <a:schemeClr val="accent1">
                  <a:lumMod val="50000"/>
                </a:schemeClr>
              </a:solidFill>
              <a:effectLst/>
              <a:latin typeface="Twinkl Cursive Looped" panose="02000000000000000000" pitchFamily="2" charset="77"/>
            </a:endParaRPr>
          </a:p>
          <a:p>
            <a:pPr algn="l">
              <a:buFont typeface="Arial" panose="020B0604020202020204" pitchFamily="34" charset="0"/>
              <a:buChar char="•"/>
            </a:pPr>
            <a:r>
              <a:rPr lang="en-GB" sz="2800" b="0" i="0" u="none" strike="noStrike" dirty="0">
                <a:solidFill>
                  <a:srgbClr val="333333"/>
                </a:solidFill>
                <a:effectLst/>
                <a:latin typeface="Twinkl Cursive Looped" panose="02000000000000000000" pitchFamily="2" charset="77"/>
              </a:rPr>
              <a:t>Increased self-awareness and social and emotional skills</a:t>
            </a:r>
          </a:p>
          <a:p>
            <a:pPr algn="l">
              <a:buFont typeface="Arial" panose="020B0604020202020204" pitchFamily="34" charset="0"/>
              <a:buChar char="•"/>
            </a:pPr>
            <a:r>
              <a:rPr lang="en-GB" sz="2800" b="0" i="0" u="none" strike="noStrike" dirty="0">
                <a:solidFill>
                  <a:srgbClr val="333333"/>
                </a:solidFill>
                <a:effectLst/>
                <a:latin typeface="Twinkl Cursive Looped" panose="02000000000000000000" pitchFamily="2" charset="77"/>
              </a:rPr>
              <a:t>A common language for communication, problem solving, and emotional understanding</a:t>
            </a:r>
          </a:p>
          <a:p>
            <a:pPr algn="l">
              <a:buFont typeface="Arial" panose="020B0604020202020204" pitchFamily="34" charset="0"/>
              <a:buChar char="•"/>
            </a:pPr>
            <a:r>
              <a:rPr lang="en-GB" sz="2800" b="0" i="0" u="none" strike="noStrike" dirty="0">
                <a:solidFill>
                  <a:srgbClr val="333333"/>
                </a:solidFill>
                <a:effectLst/>
                <a:latin typeface="Twinkl Cursive Looped" panose="02000000000000000000" pitchFamily="2" charset="77"/>
              </a:rPr>
              <a:t>More time spent on learning instead of on behaviour management</a:t>
            </a:r>
          </a:p>
          <a:p>
            <a:pPr algn="l">
              <a:buFont typeface="Arial" panose="020B0604020202020204" pitchFamily="34" charset="0"/>
              <a:buChar char="•"/>
            </a:pPr>
            <a:r>
              <a:rPr lang="en-GB" sz="2800" b="0" i="0" u="none" strike="noStrike" dirty="0">
                <a:solidFill>
                  <a:srgbClr val="333333"/>
                </a:solidFill>
                <a:effectLst/>
                <a:latin typeface="Twinkl Cursive Looped" panose="02000000000000000000" pitchFamily="2" charset="77"/>
              </a:rPr>
              <a:t>A healthier, more inclusive </a:t>
            </a:r>
            <a:r>
              <a:rPr lang="en-GB" sz="2800" dirty="0">
                <a:solidFill>
                  <a:srgbClr val="333333"/>
                </a:solidFill>
                <a:latin typeface="Twinkl Cursive Looped" panose="02000000000000000000" pitchFamily="2" charset="77"/>
              </a:rPr>
              <a:t>classroom or school </a:t>
            </a:r>
            <a:r>
              <a:rPr lang="en-GB" sz="2800" b="0" i="0" u="none" strike="noStrike" dirty="0">
                <a:solidFill>
                  <a:srgbClr val="333333"/>
                </a:solidFill>
                <a:effectLst/>
                <a:latin typeface="Twinkl Cursive Looped" panose="02000000000000000000" pitchFamily="2" charset="77"/>
              </a:rPr>
              <a:t>climate</a:t>
            </a:r>
          </a:p>
          <a:p>
            <a:pPr algn="l"/>
            <a:endParaRPr lang="en-GB" b="0" i="0" u="none" strike="noStrike" dirty="0">
              <a:solidFill>
                <a:srgbClr val="008755"/>
              </a:solidFill>
              <a:effectLst/>
              <a:latin typeface="Poppins" panose="020B0604020202020204" pitchFamily="34" charset="0"/>
            </a:endParaRPr>
          </a:p>
        </p:txBody>
      </p:sp>
    </p:spTree>
    <p:extLst>
      <p:ext uri="{BB962C8B-B14F-4D97-AF65-F5344CB8AC3E}">
        <p14:creationId xmlns:p14="http://schemas.microsoft.com/office/powerpoint/2010/main" val="30055185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B83BCA6-29C7-37AE-6D28-1742ABC7AE68}"/>
              </a:ext>
            </a:extLst>
          </p:cNvPr>
          <p:cNvPicPr>
            <a:picLocks noChangeAspect="1"/>
          </p:cNvPicPr>
          <p:nvPr/>
        </p:nvPicPr>
        <p:blipFill>
          <a:blip r:embed="rId2"/>
          <a:stretch>
            <a:fillRect/>
          </a:stretch>
        </p:blipFill>
        <p:spPr>
          <a:xfrm>
            <a:off x="1239569" y="229027"/>
            <a:ext cx="9712861" cy="6399946"/>
          </a:xfrm>
          <a:prstGeom prst="rect">
            <a:avLst/>
          </a:prstGeom>
        </p:spPr>
      </p:pic>
    </p:spTree>
    <p:extLst>
      <p:ext uri="{BB962C8B-B14F-4D97-AF65-F5344CB8AC3E}">
        <p14:creationId xmlns:p14="http://schemas.microsoft.com/office/powerpoint/2010/main" val="595304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7FC3F6-2BD6-817F-7802-6EBA09AF7B21}"/>
              </a:ext>
            </a:extLst>
          </p:cNvPr>
          <p:cNvPicPr>
            <a:picLocks noChangeAspect="1"/>
          </p:cNvPicPr>
          <p:nvPr/>
        </p:nvPicPr>
        <p:blipFill>
          <a:blip r:embed="rId2"/>
          <a:stretch>
            <a:fillRect/>
          </a:stretch>
        </p:blipFill>
        <p:spPr>
          <a:xfrm rot="488511">
            <a:off x="6396138" y="5180730"/>
            <a:ext cx="5511514" cy="1732190"/>
          </a:xfrm>
          <a:prstGeom prst="rect">
            <a:avLst/>
          </a:prstGeom>
        </p:spPr>
      </p:pic>
      <p:sp>
        <p:nvSpPr>
          <p:cNvPr id="2" name="Title 1"/>
          <p:cNvSpPr>
            <a:spLocks noGrp="1"/>
          </p:cNvSpPr>
          <p:nvPr>
            <p:ph type="ctrTitle"/>
          </p:nvPr>
        </p:nvSpPr>
        <p:spPr>
          <a:xfrm>
            <a:off x="2043176" y="195416"/>
            <a:ext cx="7851648" cy="736022"/>
          </a:xfrm>
          <a:solidFill>
            <a:schemeClr val="accent1">
              <a:lumMod val="20000"/>
              <a:lumOff val="80000"/>
            </a:schemeClr>
          </a:solidFill>
          <a:ln>
            <a:solidFill>
              <a:schemeClr val="accent1"/>
            </a:solidFill>
          </a:ln>
        </p:spPr>
        <p:txBody>
          <a:bodyPr>
            <a:noAutofit/>
          </a:bodyPr>
          <a:lstStyle/>
          <a:p>
            <a:pPr algn="ctr"/>
            <a:r>
              <a:rPr lang="en-GB" sz="4400" dirty="0">
                <a:latin typeface="Twinkl Cursive Looped" panose="02000000000000000000" pitchFamily="2" charset="77"/>
              </a:rPr>
              <a:t>TACPAC</a:t>
            </a:r>
            <a:endParaRPr lang="en-US" sz="4400" dirty="0">
              <a:latin typeface="Twinkl Cursive Looped" panose="02000000000000000000" pitchFamily="2" charset="77"/>
            </a:endParaRPr>
          </a:p>
        </p:txBody>
      </p:sp>
      <p:sp>
        <p:nvSpPr>
          <p:cNvPr id="3" name="Subtitle 2"/>
          <p:cNvSpPr>
            <a:spLocks noGrp="1"/>
          </p:cNvSpPr>
          <p:nvPr>
            <p:ph type="subTitle" idx="1"/>
          </p:nvPr>
        </p:nvSpPr>
        <p:spPr>
          <a:xfrm>
            <a:off x="406400" y="1328689"/>
            <a:ext cx="11379200" cy="2964904"/>
          </a:xfrm>
        </p:spPr>
        <p:txBody>
          <a:bodyPr>
            <a:noAutofit/>
          </a:bodyPr>
          <a:lstStyle/>
          <a:p>
            <a:pPr algn="ctr"/>
            <a:endParaRPr lang="en-GB" sz="3600" dirty="0">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endParaRPr lang="en-GB" sz="3600" dirty="0">
              <a:solidFill>
                <a:schemeClr val="tx1"/>
              </a:solidFill>
              <a:latin typeface="Twinkl Cursive Looped" panose="02000000000000000000" pitchFamily="2" charset="77"/>
            </a:endParaRPr>
          </a:p>
          <a:p>
            <a:pPr algn="ctr"/>
            <a:endParaRPr lang="en-GB" sz="3600" dirty="0">
              <a:solidFill>
                <a:schemeClr val="accent1">
                  <a:lumMod val="50000"/>
                </a:schemeClr>
              </a:solidFill>
              <a:highlight>
                <a:srgbClr val="00FFFF"/>
              </a:highlight>
              <a:latin typeface="Twinkl Cursive Looped" panose="02000000000000000000" pitchFamily="2" charset="77"/>
            </a:endParaRPr>
          </a:p>
        </p:txBody>
      </p:sp>
      <p:sp>
        <p:nvSpPr>
          <p:cNvPr id="5" name="TextBox 4">
            <a:extLst>
              <a:ext uri="{FF2B5EF4-FFF2-40B4-BE49-F238E27FC236}">
                <a16:creationId xmlns:a16="http://schemas.microsoft.com/office/drawing/2014/main" id="{A67AC9F4-6B5B-B6C4-985D-EC7EAA025957}"/>
              </a:ext>
            </a:extLst>
          </p:cNvPr>
          <p:cNvSpPr txBox="1"/>
          <p:nvPr/>
        </p:nvSpPr>
        <p:spPr>
          <a:xfrm>
            <a:off x="133024" y="1123533"/>
            <a:ext cx="11869512" cy="5539978"/>
          </a:xfrm>
          <a:prstGeom prst="rect">
            <a:avLst/>
          </a:prstGeom>
          <a:noFill/>
        </p:spPr>
        <p:txBody>
          <a:bodyPr wrap="square" rtlCol="0">
            <a:spAutoFit/>
          </a:bodyPr>
          <a:lstStyle/>
          <a:p>
            <a:pPr algn="ctr"/>
            <a:r>
              <a:rPr lang="en-GB" sz="2400" b="1" dirty="0">
                <a:solidFill>
                  <a:srgbClr val="FF0000"/>
                </a:solidFill>
                <a:effectLst/>
                <a:latin typeface="Twinkl Cursive Looped" panose="02000000000000000000" pitchFamily="2" charset="77"/>
              </a:rPr>
              <a:t>Accessed by some pupils in </a:t>
            </a:r>
            <a:r>
              <a:rPr lang="en-GB" sz="2400" b="1" dirty="0" err="1">
                <a:solidFill>
                  <a:srgbClr val="FF0000"/>
                </a:solidFill>
                <a:effectLst/>
                <a:latin typeface="Twinkl Cursive Looped" panose="02000000000000000000" pitchFamily="2" charset="77"/>
              </a:rPr>
              <a:t>Cressview</a:t>
            </a:r>
            <a:endParaRPr lang="en-GB" sz="2400" b="1" dirty="0">
              <a:solidFill>
                <a:srgbClr val="FF0000"/>
              </a:solidFill>
              <a:effectLst/>
              <a:latin typeface="Twinkl Cursive Looped" panose="02000000000000000000" pitchFamily="2" charset="77"/>
            </a:endParaRPr>
          </a:p>
          <a:p>
            <a:pPr algn="ctr"/>
            <a:r>
              <a:rPr lang="en-GB" sz="2400" b="1" dirty="0">
                <a:effectLst/>
                <a:latin typeface="Twinkl Cursive Looped" panose="02000000000000000000" pitchFamily="2" charset="77"/>
              </a:rPr>
              <a:t>Communication through touch and music</a:t>
            </a:r>
          </a:p>
          <a:p>
            <a:pPr algn="ctr"/>
            <a:endParaRPr lang="en-GB" sz="2400" b="1" dirty="0">
              <a:effectLst/>
              <a:latin typeface="Twinkl Cursive Looped" panose="02000000000000000000" pitchFamily="2" charset="77"/>
            </a:endParaRPr>
          </a:p>
          <a:p>
            <a:pPr algn="ctr"/>
            <a:r>
              <a:rPr lang="en-GB" sz="2400" b="0" dirty="0">
                <a:effectLst/>
                <a:latin typeface="Twinkl Cursive Looped" panose="02000000000000000000" pitchFamily="2" charset="77"/>
              </a:rPr>
              <a:t>TACPAC draws together touch and music to create a structured half hour of sensory communication between two people. TACPAC creates sensory alignment and helps people of any age who have sensory impairment. It is an ideal way for children to experience what being “regulated” feels like and can provide a relaxing and calm experience for some of our children.</a:t>
            </a:r>
            <a:br>
              <a:rPr lang="en-GB" sz="2400" dirty="0">
                <a:latin typeface="Twinkl Cursive Looped" panose="02000000000000000000" pitchFamily="2" charset="77"/>
              </a:rPr>
            </a:br>
            <a:endParaRPr lang="en-GB" sz="2400" b="0" i="0" u="none" strike="noStrike" dirty="0">
              <a:effectLst/>
              <a:latin typeface="Twinkl Cursive Looped" panose="02000000000000000000" pitchFamily="2" charset="77"/>
            </a:endParaRPr>
          </a:p>
          <a:p>
            <a:pPr algn="l"/>
            <a:r>
              <a:rPr lang="en-GB" sz="2400" b="1" i="0" u="none" strike="noStrike" dirty="0">
                <a:solidFill>
                  <a:srgbClr val="565554"/>
                </a:solidFill>
                <a:effectLst/>
                <a:latin typeface="Twinkl Cursive Looped" panose="02000000000000000000" pitchFamily="2" charset="77"/>
              </a:rPr>
              <a:t>The Benefits:</a:t>
            </a:r>
          </a:p>
          <a:p>
            <a:pPr algn="l"/>
            <a:endParaRPr lang="en-GB" sz="2400" b="1" i="0" u="none" strike="noStrike" dirty="0">
              <a:solidFill>
                <a:srgbClr val="565554"/>
              </a:solidFill>
              <a:effectLst/>
              <a:latin typeface="Twinkl Cursive Looped" panose="02000000000000000000" pitchFamily="2" charset="77"/>
            </a:endParaRPr>
          </a:p>
          <a:p>
            <a:pPr algn="l">
              <a:buFont typeface="Arial" panose="020B0604020202020204" pitchFamily="34" charset="0"/>
              <a:buChar char="•"/>
            </a:pPr>
            <a:r>
              <a:rPr lang="en-GB" sz="2400" b="0" i="0" u="none" strike="noStrike" dirty="0">
                <a:solidFill>
                  <a:srgbClr val="565554"/>
                </a:solidFill>
                <a:effectLst/>
                <a:latin typeface="Twinkl Cursive Looped" panose="02000000000000000000" pitchFamily="2" charset="77"/>
              </a:rPr>
              <a:t>TACPAC music is composed specifically to reflect the texture of each object so that the receiver experiences total sensory alignment.</a:t>
            </a:r>
          </a:p>
          <a:p>
            <a:pPr algn="l">
              <a:buFont typeface="Arial" panose="020B0604020202020204" pitchFamily="34" charset="0"/>
              <a:buChar char="•"/>
            </a:pPr>
            <a:r>
              <a:rPr lang="en-GB" sz="2400" b="0" i="0" u="none" strike="noStrike" dirty="0">
                <a:solidFill>
                  <a:srgbClr val="565554"/>
                </a:solidFill>
                <a:effectLst/>
                <a:latin typeface="Twinkl Cursive Looped" panose="02000000000000000000" pitchFamily="2" charset="77"/>
              </a:rPr>
              <a:t>TACPAC builds communication skills.</a:t>
            </a:r>
          </a:p>
          <a:p>
            <a:pPr algn="l"/>
            <a:endParaRPr lang="en-GB" b="0" i="0" u="none" strike="noStrike" dirty="0">
              <a:solidFill>
                <a:srgbClr val="008755"/>
              </a:solidFill>
              <a:effectLst/>
              <a:latin typeface="Poppins" panose="020B0604020202020204" pitchFamily="34" charset="0"/>
            </a:endParaRPr>
          </a:p>
        </p:txBody>
      </p:sp>
    </p:spTree>
    <p:extLst>
      <p:ext uri="{BB962C8B-B14F-4D97-AF65-F5344CB8AC3E}">
        <p14:creationId xmlns:p14="http://schemas.microsoft.com/office/powerpoint/2010/main" val="9818556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15BD7-82A5-53A0-950C-194F9262CE8A}"/>
              </a:ext>
            </a:extLst>
          </p:cNvPr>
          <p:cNvSpPr>
            <a:spLocks noGrp="1"/>
          </p:cNvSpPr>
          <p:nvPr>
            <p:ph type="title"/>
          </p:nvPr>
        </p:nvSpPr>
        <p:spPr>
          <a:solidFill>
            <a:schemeClr val="accent1">
              <a:lumMod val="20000"/>
              <a:lumOff val="80000"/>
            </a:schemeClr>
          </a:solidFill>
        </p:spPr>
        <p:txBody>
          <a:bodyPr/>
          <a:lstStyle/>
          <a:p>
            <a:pPr algn="ctr"/>
            <a:r>
              <a:rPr lang="en-GB" sz="4400" dirty="0">
                <a:latin typeface="Twinkl Cursive Looped" panose="02000000000000000000" pitchFamily="2" charset="77"/>
              </a:rPr>
              <a:t>Attention Autism Bucket Time</a:t>
            </a:r>
            <a:endParaRPr lang="en-US" dirty="0"/>
          </a:p>
        </p:txBody>
      </p:sp>
      <p:sp>
        <p:nvSpPr>
          <p:cNvPr id="4" name="TextBox 3">
            <a:extLst>
              <a:ext uri="{FF2B5EF4-FFF2-40B4-BE49-F238E27FC236}">
                <a16:creationId xmlns:a16="http://schemas.microsoft.com/office/drawing/2014/main" id="{B1AEA91D-7E03-DD54-0375-5DF7C4D780A7}"/>
              </a:ext>
            </a:extLst>
          </p:cNvPr>
          <p:cNvSpPr txBox="1"/>
          <p:nvPr/>
        </p:nvSpPr>
        <p:spPr>
          <a:xfrm>
            <a:off x="530352" y="2038160"/>
            <a:ext cx="7754112" cy="4124206"/>
          </a:xfrm>
          <a:prstGeom prst="rect">
            <a:avLst/>
          </a:prstGeom>
          <a:noFill/>
        </p:spPr>
        <p:txBody>
          <a:bodyPr wrap="square">
            <a:spAutoFit/>
          </a:bodyPr>
          <a:lstStyle/>
          <a:p>
            <a:r>
              <a:rPr lang="en-GB" sz="2000" b="1" dirty="0">
                <a:solidFill>
                  <a:srgbClr val="FF0000"/>
                </a:solidFill>
                <a:latin typeface="Twinkl Cursive Looped" panose="02000000000000000000" pitchFamily="2" charset="77"/>
              </a:rPr>
              <a:t>Accessed by some pupils in </a:t>
            </a:r>
            <a:r>
              <a:rPr lang="en-GB" sz="2000" b="1" dirty="0" err="1">
                <a:solidFill>
                  <a:srgbClr val="FF0000"/>
                </a:solidFill>
                <a:latin typeface="Twinkl Cursive Looped" panose="02000000000000000000" pitchFamily="2" charset="77"/>
              </a:rPr>
              <a:t>Cressview</a:t>
            </a:r>
            <a:endParaRPr lang="en-GB" sz="2000" b="1" dirty="0">
              <a:solidFill>
                <a:srgbClr val="FF0000"/>
              </a:solidFill>
              <a:latin typeface="Twinkl Cursive Looped" panose="02000000000000000000" pitchFamily="2" charset="77"/>
            </a:endParaRPr>
          </a:p>
          <a:p>
            <a:pPr algn="l"/>
            <a:r>
              <a:rPr lang="en-GB" sz="2200" b="1" i="0" u="none" strike="noStrike" dirty="0">
                <a:solidFill>
                  <a:srgbClr val="1A1A1A"/>
                </a:solidFill>
                <a:effectLst/>
                <a:latin typeface="Twinkl Cursive Looped" panose="02000000000000000000" pitchFamily="2" charset="77"/>
              </a:rPr>
              <a:t>Benefits of Attention Autism</a:t>
            </a:r>
          </a:p>
          <a:p>
            <a:pPr algn="l"/>
            <a:endParaRPr lang="en-GB" sz="2200" b="0" i="0" u="none" strike="noStrike" dirty="0">
              <a:solidFill>
                <a:srgbClr val="1A1A1A"/>
              </a:solidFill>
              <a:effectLst/>
              <a:latin typeface="Twinkl Cursive Looped" panose="02000000000000000000" pitchFamily="2" charset="77"/>
            </a:endParaRPr>
          </a:p>
          <a:p>
            <a:pPr algn="l"/>
            <a:r>
              <a:rPr lang="en-GB" sz="2200" b="0" i="0" u="none" strike="noStrike" dirty="0">
                <a:solidFill>
                  <a:srgbClr val="1A1A1A"/>
                </a:solidFill>
                <a:effectLst/>
                <a:latin typeface="Twinkl Cursive Looped" panose="02000000000000000000" pitchFamily="2" charset="77"/>
              </a:rPr>
              <a:t>Attention Autism will feature regularly </a:t>
            </a:r>
            <a:r>
              <a:rPr lang="en-GB" sz="2200" dirty="0">
                <a:solidFill>
                  <a:srgbClr val="1A1A1A"/>
                </a:solidFill>
                <a:latin typeface="Twinkl Cursive Looped" panose="02000000000000000000" pitchFamily="2" charset="77"/>
              </a:rPr>
              <a:t>each </a:t>
            </a:r>
            <a:r>
              <a:rPr lang="en-GB" sz="2200" b="0" i="0" u="none" strike="noStrike" dirty="0">
                <a:solidFill>
                  <a:srgbClr val="1A1A1A"/>
                </a:solidFill>
                <a:effectLst/>
                <a:latin typeface="Twinkl Cursive Looped" panose="02000000000000000000" pitchFamily="2" charset="77"/>
              </a:rPr>
              <a:t>week. </a:t>
            </a:r>
            <a:r>
              <a:rPr lang="en-GB" sz="2200" dirty="0">
                <a:solidFill>
                  <a:srgbClr val="1A1A1A"/>
                </a:solidFill>
                <a:latin typeface="Twinkl Cursive Looped" panose="02000000000000000000" pitchFamily="2" charset="77"/>
              </a:rPr>
              <a:t>C</a:t>
            </a:r>
            <a:r>
              <a:rPr lang="en-GB" sz="2200" b="0" i="0" u="none" strike="noStrike" dirty="0">
                <a:solidFill>
                  <a:srgbClr val="1A1A1A"/>
                </a:solidFill>
                <a:effectLst/>
                <a:latin typeface="Twinkl Cursive Looped" panose="02000000000000000000" pitchFamily="2" charset="77"/>
              </a:rPr>
              <a:t>hildren are </a:t>
            </a:r>
            <a:r>
              <a:rPr lang="en-GB" sz="2200" dirty="0">
                <a:solidFill>
                  <a:srgbClr val="1A1A1A"/>
                </a:solidFill>
                <a:latin typeface="Twinkl Cursive Looped" panose="02000000000000000000" pitchFamily="2" charset="77"/>
              </a:rPr>
              <a:t>generally</a:t>
            </a:r>
            <a:r>
              <a:rPr lang="en-GB" sz="2200" b="0" i="0" u="none" strike="noStrike" dirty="0">
                <a:solidFill>
                  <a:srgbClr val="1A1A1A"/>
                </a:solidFill>
                <a:effectLst/>
                <a:latin typeface="Twinkl Cursive Looped" panose="02000000000000000000" pitchFamily="2" charset="77"/>
              </a:rPr>
              <a:t> desperate to know what is in the bucket, show excitement </a:t>
            </a:r>
            <a:r>
              <a:rPr lang="en-GB" sz="2200" dirty="0">
                <a:solidFill>
                  <a:srgbClr val="1A1A1A"/>
                </a:solidFill>
                <a:latin typeface="Twinkl Cursive Looped" panose="02000000000000000000" pitchFamily="2" charset="77"/>
              </a:rPr>
              <a:t>and </a:t>
            </a:r>
            <a:r>
              <a:rPr lang="en-GB" sz="2200" b="0" i="0" u="none" strike="noStrike" dirty="0">
                <a:solidFill>
                  <a:srgbClr val="1A1A1A"/>
                </a:solidFill>
                <a:effectLst/>
                <a:latin typeface="Twinkl Cursive Looped" panose="02000000000000000000" pitchFamily="2" charset="77"/>
              </a:rPr>
              <a:t>anticipation and will try to look inside.</a:t>
            </a:r>
          </a:p>
          <a:p>
            <a:pPr algn="l"/>
            <a:r>
              <a:rPr lang="en-GB" sz="2200" b="0" i="0" u="none" strike="noStrike" dirty="0">
                <a:solidFill>
                  <a:srgbClr val="1A1A1A"/>
                </a:solidFill>
                <a:effectLst/>
                <a:latin typeface="Twinkl Cursive Looped" panose="02000000000000000000" pitchFamily="2" charset="77"/>
              </a:rPr>
              <a:t>The activity sparks children’s curiosity and therefore creates reasons for them to communicate by asking questions, commenting and guessing what might be coming out of the bucket. </a:t>
            </a:r>
            <a:r>
              <a:rPr lang="en-GB" sz="2200" dirty="0">
                <a:solidFill>
                  <a:srgbClr val="1A1A1A"/>
                </a:solidFill>
                <a:latin typeface="Twinkl Cursive Looped" panose="02000000000000000000" pitchFamily="2" charset="77"/>
              </a:rPr>
              <a:t>T</a:t>
            </a:r>
            <a:r>
              <a:rPr lang="en-GB" sz="2200" b="0" i="0" u="none" strike="noStrike" dirty="0">
                <a:solidFill>
                  <a:srgbClr val="1A1A1A"/>
                </a:solidFill>
                <a:effectLst/>
                <a:latin typeface="Twinkl Cursive Looped" panose="02000000000000000000" pitchFamily="2" charset="77"/>
              </a:rPr>
              <a:t>his programme</a:t>
            </a:r>
            <a:r>
              <a:rPr lang="en-GB" sz="2200" dirty="0">
                <a:solidFill>
                  <a:srgbClr val="1A1A1A"/>
                </a:solidFill>
                <a:latin typeface="Twinkl Cursive Looped" panose="02000000000000000000" pitchFamily="2" charset="77"/>
              </a:rPr>
              <a:t> is designed to </a:t>
            </a:r>
            <a:r>
              <a:rPr lang="en-GB" sz="2200" b="0" i="0" u="none" strike="noStrike" dirty="0">
                <a:solidFill>
                  <a:srgbClr val="1A1A1A"/>
                </a:solidFill>
                <a:effectLst/>
                <a:latin typeface="Twinkl Cursive Looped" panose="02000000000000000000" pitchFamily="2" charset="77"/>
              </a:rPr>
              <a:t>work on children’s attention and listening skills</a:t>
            </a:r>
            <a:r>
              <a:rPr lang="en-GB" sz="2200" dirty="0">
                <a:solidFill>
                  <a:srgbClr val="1A1A1A"/>
                </a:solidFill>
                <a:latin typeface="Twinkl Cursive Looped" panose="02000000000000000000" pitchFamily="2" charset="77"/>
              </a:rPr>
              <a:t> but </a:t>
            </a:r>
            <a:r>
              <a:rPr lang="en-GB" sz="2200" b="0" i="0" u="none" strike="noStrike" dirty="0">
                <a:solidFill>
                  <a:srgbClr val="1A1A1A"/>
                </a:solidFill>
                <a:effectLst/>
                <a:latin typeface="Twinkl Cursive Looped" panose="02000000000000000000" pitchFamily="2" charset="77"/>
              </a:rPr>
              <a:t>also </a:t>
            </a:r>
            <a:r>
              <a:rPr lang="en-GB" sz="2200" dirty="0">
                <a:solidFill>
                  <a:srgbClr val="1A1A1A"/>
                </a:solidFill>
                <a:latin typeface="Twinkl Cursive Looped" panose="02000000000000000000" pitchFamily="2" charset="77"/>
              </a:rPr>
              <a:t>supports both </a:t>
            </a:r>
            <a:r>
              <a:rPr lang="en-GB" sz="2200" b="0" i="0" u="none" strike="noStrike" dirty="0">
                <a:solidFill>
                  <a:srgbClr val="1A1A1A"/>
                </a:solidFill>
                <a:effectLst/>
                <a:latin typeface="Twinkl Cursive Looped" panose="02000000000000000000" pitchFamily="2" charset="77"/>
              </a:rPr>
              <a:t>their receptive and expressive language skills.</a:t>
            </a:r>
          </a:p>
        </p:txBody>
      </p:sp>
      <p:sp>
        <p:nvSpPr>
          <p:cNvPr id="5" name="TextBox 4">
            <a:extLst>
              <a:ext uri="{FF2B5EF4-FFF2-40B4-BE49-F238E27FC236}">
                <a16:creationId xmlns:a16="http://schemas.microsoft.com/office/drawing/2014/main" id="{F197DB26-92D5-EAA6-393D-FB0CDE443222}"/>
              </a:ext>
            </a:extLst>
          </p:cNvPr>
          <p:cNvSpPr txBox="1"/>
          <p:nvPr/>
        </p:nvSpPr>
        <p:spPr>
          <a:xfrm>
            <a:off x="1682496" y="2048256"/>
            <a:ext cx="184731" cy="369332"/>
          </a:xfrm>
          <a:prstGeom prst="rect">
            <a:avLst/>
          </a:prstGeom>
          <a:noFill/>
        </p:spPr>
        <p:txBody>
          <a:bodyPr wrap="square" rtlCol="0">
            <a:spAutoFit/>
          </a:bodyPr>
          <a:lstStyle/>
          <a:p>
            <a:endParaRPr lang="en-US"/>
          </a:p>
        </p:txBody>
      </p:sp>
      <p:pic>
        <p:nvPicPr>
          <p:cNvPr id="6" name="Picture 5">
            <a:extLst>
              <a:ext uri="{FF2B5EF4-FFF2-40B4-BE49-F238E27FC236}">
                <a16:creationId xmlns:a16="http://schemas.microsoft.com/office/drawing/2014/main" id="{33707858-E877-20C2-30DD-A60DA6DD5F4C}"/>
              </a:ext>
            </a:extLst>
          </p:cNvPr>
          <p:cNvPicPr>
            <a:picLocks noChangeAspect="1"/>
          </p:cNvPicPr>
          <p:nvPr/>
        </p:nvPicPr>
        <p:blipFill>
          <a:blip r:embed="rId2"/>
          <a:stretch>
            <a:fillRect/>
          </a:stretch>
        </p:blipFill>
        <p:spPr>
          <a:xfrm>
            <a:off x="8451088" y="2417588"/>
            <a:ext cx="3454400" cy="3517900"/>
          </a:xfrm>
          <a:prstGeom prst="rect">
            <a:avLst/>
          </a:prstGeom>
        </p:spPr>
      </p:pic>
    </p:spTree>
    <p:extLst>
      <p:ext uri="{BB962C8B-B14F-4D97-AF65-F5344CB8AC3E}">
        <p14:creationId xmlns:p14="http://schemas.microsoft.com/office/powerpoint/2010/main" val="17465099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F2B54-FEC6-49E5-ABA3-461D54DEE9F0}"/>
              </a:ext>
            </a:extLst>
          </p:cNvPr>
          <p:cNvSpPr>
            <a:spLocks noGrp="1"/>
          </p:cNvSpPr>
          <p:nvPr>
            <p:ph type="title"/>
          </p:nvPr>
        </p:nvSpPr>
        <p:spPr/>
        <p:txBody>
          <a:bodyPr/>
          <a:lstStyle/>
          <a:p>
            <a:pPr algn="ctr"/>
            <a:r>
              <a:rPr lang="en-GB" dirty="0">
                <a:latin typeface="Twinkl Cursive Looped" panose="02000000000000000000" pitchFamily="2" charset="0"/>
              </a:rPr>
              <a:t>Bridges Social Curriculum</a:t>
            </a:r>
          </a:p>
        </p:txBody>
      </p:sp>
      <p:sp>
        <p:nvSpPr>
          <p:cNvPr id="3" name="TextBox 2">
            <a:extLst>
              <a:ext uri="{FF2B5EF4-FFF2-40B4-BE49-F238E27FC236}">
                <a16:creationId xmlns:a16="http://schemas.microsoft.com/office/drawing/2014/main" id="{EFEC7680-47C7-44CD-82FF-3A31D5927C2D}"/>
              </a:ext>
            </a:extLst>
          </p:cNvPr>
          <p:cNvSpPr txBox="1"/>
          <p:nvPr/>
        </p:nvSpPr>
        <p:spPr>
          <a:xfrm>
            <a:off x="1030941" y="1792941"/>
            <a:ext cx="10641106" cy="2862322"/>
          </a:xfrm>
          <a:prstGeom prst="rect">
            <a:avLst/>
          </a:prstGeom>
          <a:noFill/>
        </p:spPr>
        <p:txBody>
          <a:bodyPr wrap="square" rtlCol="0">
            <a:spAutoFit/>
          </a:bodyPr>
          <a:lstStyle/>
          <a:p>
            <a:r>
              <a:rPr lang="en-GB" dirty="0">
                <a:latin typeface="Twinkl Cursive Looped" panose="02000000000000000000" pitchFamily="2" charset="0"/>
              </a:rPr>
              <a:t>The Curriculum incorporates cognitive behavioural strategies effective in promoting independent thinking.  The curriculum uses the child’s cognitive strengths to enhance their social understanding of people and social situations.  It also empowers them to think positively about who they are and that their views, experiences and perspectives are an important part of the learning process.</a:t>
            </a:r>
          </a:p>
          <a:p>
            <a:endParaRPr lang="en-GB" dirty="0">
              <a:latin typeface="Twinkl Cursive Looped" panose="02000000000000000000" pitchFamily="2" charset="0"/>
            </a:endParaRPr>
          </a:p>
          <a:p>
            <a:endParaRPr lang="en-GB" dirty="0">
              <a:latin typeface="Twinkl Cursive Looped" panose="02000000000000000000" pitchFamily="2" charset="0"/>
            </a:endParaRPr>
          </a:p>
          <a:p>
            <a:endParaRPr lang="en-GB" dirty="0">
              <a:latin typeface="Twinkl Cursive Looped" panose="02000000000000000000" pitchFamily="2" charset="0"/>
            </a:endParaRPr>
          </a:p>
          <a:p>
            <a:r>
              <a:rPr lang="en-GB" dirty="0">
                <a:latin typeface="Twinkl Cursive Looped" panose="02000000000000000000" pitchFamily="2" charset="0"/>
              </a:rPr>
              <a:t>The Bridges Social Curriculum aims to equip the children with positivity and the skills and confidence for school and ultimately for life by developing the areas of ‘self-awareness’ (understanding yourself) and ‘agency’ (the capacity to make independent social choices). </a:t>
            </a:r>
          </a:p>
        </p:txBody>
      </p:sp>
    </p:spTree>
    <p:extLst>
      <p:ext uri="{BB962C8B-B14F-4D97-AF65-F5344CB8AC3E}">
        <p14:creationId xmlns:p14="http://schemas.microsoft.com/office/powerpoint/2010/main" val="4692898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a:extLst>
              <a:ext uri="{FF2B5EF4-FFF2-40B4-BE49-F238E27FC236}">
                <a16:creationId xmlns:a16="http://schemas.microsoft.com/office/drawing/2014/main" id="{472AD756-479D-9945-4552-53F6B55F5987}"/>
              </a:ext>
            </a:extLst>
          </p:cNvPr>
          <p:cNvSpPr txBox="1">
            <a:spLocks/>
          </p:cNvSpPr>
          <p:nvPr/>
        </p:nvSpPr>
        <p:spPr>
          <a:xfrm>
            <a:off x="406400" y="706679"/>
            <a:ext cx="11379200" cy="29649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endParaRPr lang="en-GB" sz="3600" dirty="0">
              <a:latin typeface="Twinkl Cursive Looped" panose="02000000000000000000" pitchFamily="2" charset="77"/>
            </a:endParaRPr>
          </a:p>
          <a:p>
            <a:pPr algn="ctr">
              <a:lnSpc>
                <a:spcPct val="100000"/>
              </a:lnSpc>
            </a:pPr>
            <a:endParaRPr lang="en-GB" sz="1400" dirty="0">
              <a:latin typeface="Twinkl Cursive Looped" panose="02000000000000000000" pitchFamily="2" charset="77"/>
            </a:endParaRPr>
          </a:p>
          <a:p>
            <a:pPr marL="571500" indent="-571500">
              <a:lnSpc>
                <a:spcPct val="100000"/>
              </a:lnSpc>
              <a:buFont typeface="Arial" panose="020B0604020202020204" pitchFamily="34" charset="0"/>
              <a:buBlip>
                <a:blip r:embed="rId2"/>
              </a:buBlip>
            </a:pPr>
            <a:r>
              <a:rPr lang="en-GB" sz="3600" dirty="0">
                <a:latin typeface="Twinkl Cursive Looped" panose="02000000000000000000" pitchFamily="2" charset="77"/>
              </a:rPr>
              <a:t>EHC Plan outcomes – priorities for the curriculum</a:t>
            </a:r>
            <a:endParaRPr lang="en-GB" sz="1400" dirty="0">
              <a:latin typeface="Twinkl Cursive Looped" panose="02000000000000000000" pitchFamily="2" charset="77"/>
            </a:endParaRPr>
          </a:p>
          <a:p>
            <a:pPr marL="571500" indent="-571500">
              <a:lnSpc>
                <a:spcPct val="100000"/>
              </a:lnSpc>
              <a:buFont typeface="Arial" panose="020B0604020202020204" pitchFamily="34" charset="0"/>
              <a:buBlip>
                <a:blip r:embed="rId2"/>
              </a:buBlip>
            </a:pPr>
            <a:r>
              <a:rPr lang="en-GB" sz="3600" dirty="0" err="1">
                <a:latin typeface="Twinkl Cursive Looped" panose="02000000000000000000" pitchFamily="2" charset="77"/>
              </a:rPr>
              <a:t>Cressview</a:t>
            </a:r>
            <a:r>
              <a:rPr lang="en-GB" sz="3600" dirty="0">
                <a:latin typeface="Twinkl Cursive Looped" panose="02000000000000000000" pitchFamily="2" charset="77"/>
              </a:rPr>
              <a:t> offers a broad and balanced curriculum for all pupils</a:t>
            </a:r>
          </a:p>
          <a:p>
            <a:pPr marL="571500" indent="-571500">
              <a:lnSpc>
                <a:spcPct val="100000"/>
              </a:lnSpc>
              <a:buFont typeface="Arial" panose="020B0604020202020204" pitchFamily="34" charset="0"/>
              <a:buBlip>
                <a:blip r:embed="rId2"/>
              </a:buBlip>
            </a:pPr>
            <a:r>
              <a:rPr lang="en-GB" sz="3600" dirty="0">
                <a:latin typeface="Twinkl Cursive Looped" panose="02000000000000000000" pitchFamily="2" charset="77"/>
              </a:rPr>
              <a:t>Pupils can access the mainstream classes for some subjects where this is appropriate for them.</a:t>
            </a:r>
          </a:p>
          <a:p>
            <a:pPr marL="571500" indent="-571500">
              <a:lnSpc>
                <a:spcPct val="100000"/>
              </a:lnSpc>
              <a:buFont typeface="Arial" panose="020B0604020202020204" pitchFamily="34" charset="0"/>
              <a:buBlip>
                <a:blip r:embed="rId2"/>
              </a:buBlip>
            </a:pPr>
            <a:r>
              <a:rPr lang="en-GB" sz="3600" dirty="0">
                <a:latin typeface="Twinkl Cursive Looped" panose="02000000000000000000" pitchFamily="2" charset="77"/>
              </a:rPr>
              <a:t>IEPs are reviewed termly.</a:t>
            </a:r>
            <a:endParaRPr lang="en-GB" sz="2000" dirty="0">
              <a:latin typeface="Twinkl Cursive Looped" panose="02000000000000000000" pitchFamily="2" charset="77"/>
            </a:endParaRPr>
          </a:p>
          <a:p>
            <a:pPr marL="0" indent="0" algn="ctr">
              <a:lnSpc>
                <a:spcPct val="100000"/>
              </a:lnSpc>
              <a:buNone/>
            </a:pPr>
            <a:endParaRPr lang="en-GB" sz="3600" dirty="0">
              <a:latin typeface="Twinkl Cursive Looped" panose="02000000000000000000" pitchFamily="2" charset="77"/>
            </a:endParaRPr>
          </a:p>
        </p:txBody>
      </p:sp>
      <p:sp>
        <p:nvSpPr>
          <p:cNvPr id="6" name="Title 1">
            <a:extLst>
              <a:ext uri="{FF2B5EF4-FFF2-40B4-BE49-F238E27FC236}">
                <a16:creationId xmlns:a16="http://schemas.microsoft.com/office/drawing/2014/main" id="{00A41A4B-8CF0-E5E9-4A3E-D59363F2EC9E}"/>
              </a:ext>
            </a:extLst>
          </p:cNvPr>
          <p:cNvSpPr txBox="1">
            <a:spLocks/>
          </p:cNvSpPr>
          <p:nvPr/>
        </p:nvSpPr>
        <p:spPr>
          <a:xfrm>
            <a:off x="2170176" y="338668"/>
            <a:ext cx="7851648" cy="736022"/>
          </a:xfrm>
          <a:prstGeom prst="rect">
            <a:avLst/>
          </a:prstGeom>
          <a:solidFill>
            <a:schemeClr val="accent1">
              <a:lumMod val="20000"/>
              <a:lumOff val="80000"/>
            </a:schemeClr>
          </a:solidFill>
          <a:ln>
            <a:solidFill>
              <a:schemeClr val="accent1"/>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latin typeface="Twinkl Cursive Looped" panose="02000000000000000000" pitchFamily="2" charset="77"/>
              </a:rPr>
              <a:t>Curriculum</a:t>
            </a:r>
            <a:endParaRPr lang="en-US" dirty="0">
              <a:latin typeface="Twinkl Cursive Looped" panose="02000000000000000000" pitchFamily="2" charset="77"/>
            </a:endParaRPr>
          </a:p>
        </p:txBody>
      </p:sp>
    </p:spTree>
    <p:extLst>
      <p:ext uri="{BB962C8B-B14F-4D97-AF65-F5344CB8AC3E}">
        <p14:creationId xmlns:p14="http://schemas.microsoft.com/office/powerpoint/2010/main" val="770830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55540" y="1332632"/>
            <a:ext cx="8280920" cy="4680520"/>
          </a:xfrm>
        </p:spPr>
        <p:txBody>
          <a:bodyPr>
            <a:normAutofit fontScale="92500" lnSpcReduction="10000"/>
          </a:bodyPr>
          <a:lstStyle/>
          <a:p>
            <a:r>
              <a:rPr lang="en-GB" b="1" dirty="0">
                <a:latin typeface="Twinkl Cursive Looped" panose="02000000000000000000" pitchFamily="2" charset="77"/>
              </a:rPr>
              <a:t>Come and speak to a member of school staff about any worries/ concerns that you may have. </a:t>
            </a:r>
          </a:p>
          <a:p>
            <a:r>
              <a:rPr lang="en-GB" b="1" dirty="0">
                <a:latin typeface="Twinkl Cursive Looped" panose="02000000000000000000" pitchFamily="2" charset="77"/>
              </a:rPr>
              <a:t>Children attend regularly and on time.</a:t>
            </a:r>
          </a:p>
          <a:p>
            <a:r>
              <a:rPr lang="en-GB" b="1" dirty="0">
                <a:latin typeface="Twinkl Cursive Looped" panose="02000000000000000000" pitchFamily="2" charset="77"/>
              </a:rPr>
              <a:t>Water bottle every day. Send a named bottle of squash if your child needs this to have their drink topped up.</a:t>
            </a:r>
          </a:p>
          <a:p>
            <a:r>
              <a:rPr lang="en-GB" b="1" dirty="0">
                <a:latin typeface="Twinkl Cursive Looped" panose="02000000000000000000" pitchFamily="2" charset="77"/>
              </a:rPr>
              <a:t>Named clothing (scarves, gloves, hats etc).</a:t>
            </a:r>
          </a:p>
          <a:p>
            <a:r>
              <a:rPr lang="en-GB" b="1" dirty="0">
                <a:latin typeface="Twinkl Cursive Looped" panose="02000000000000000000" pitchFamily="2" charset="77"/>
              </a:rPr>
              <a:t>Share books regularly with your children (hear them read regularly if possible).</a:t>
            </a:r>
          </a:p>
          <a:p>
            <a:r>
              <a:rPr lang="en-GB" b="1" dirty="0">
                <a:latin typeface="Twinkl Cursive Looped" panose="02000000000000000000" pitchFamily="2" charset="77"/>
              </a:rPr>
              <a:t>Support them with homework (if that is applicable).</a:t>
            </a:r>
          </a:p>
          <a:p>
            <a:r>
              <a:rPr lang="en-GB" b="1" dirty="0">
                <a:latin typeface="Twinkl Cursive Looped" panose="02000000000000000000" pitchFamily="2" charset="77"/>
              </a:rPr>
              <a:t>Support your child with completing their ‘Adventures at Welford’ Books - ensure they are returned to school.</a:t>
            </a:r>
          </a:p>
          <a:p>
            <a:r>
              <a:rPr lang="en-GB" b="1" dirty="0">
                <a:latin typeface="Twinkl Cursive Looped" panose="02000000000000000000" pitchFamily="2" charset="77"/>
              </a:rPr>
              <a:t>When your child has transitioned back into home share their day by talking about what went well.</a:t>
            </a:r>
          </a:p>
          <a:p>
            <a:endParaRPr lang="en-US" dirty="0">
              <a:latin typeface="Sassoon Primary Type" pitchFamily="2" charset="0"/>
            </a:endParaRPr>
          </a:p>
        </p:txBody>
      </p:sp>
      <p:sp>
        <p:nvSpPr>
          <p:cNvPr id="2" name="Title 1"/>
          <p:cNvSpPr>
            <a:spLocks noGrp="1"/>
          </p:cNvSpPr>
          <p:nvPr>
            <p:ph type="ctrTitle"/>
          </p:nvPr>
        </p:nvSpPr>
        <p:spPr>
          <a:xfrm>
            <a:off x="1981200" y="260648"/>
            <a:ext cx="8229600" cy="579188"/>
          </a:xfrm>
          <a:solidFill>
            <a:schemeClr val="accent1">
              <a:lumMod val="20000"/>
              <a:lumOff val="80000"/>
            </a:schemeClr>
          </a:solidFill>
          <a:ln>
            <a:solidFill>
              <a:schemeClr val="accent1">
                <a:lumMod val="50000"/>
              </a:schemeClr>
            </a:solidFill>
          </a:ln>
        </p:spPr>
        <p:txBody>
          <a:bodyPr>
            <a:normAutofit fontScale="90000"/>
          </a:bodyPr>
          <a:lstStyle/>
          <a:p>
            <a:r>
              <a:rPr lang="en-GB" sz="3600" dirty="0">
                <a:latin typeface="Twinkl Cursive Looped" panose="02000000000000000000" pitchFamily="2" charset="77"/>
              </a:rPr>
              <a:t>What we ask of you as parents:</a:t>
            </a:r>
            <a:endParaRPr lang="en-US" sz="3600" dirty="0">
              <a:latin typeface="Twinkl Cursive Looped" panose="02000000000000000000" pitchFamily="2" charset="77"/>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C875E-C665-439B-1015-87285E7A6E42}"/>
              </a:ext>
            </a:extLst>
          </p:cNvPr>
          <p:cNvSpPr>
            <a:spLocks noGrp="1"/>
          </p:cNvSpPr>
          <p:nvPr>
            <p:ph type="title"/>
          </p:nvPr>
        </p:nvSpPr>
        <p:spPr>
          <a:xfrm>
            <a:off x="909828" y="1499298"/>
            <a:ext cx="10372344" cy="3859403"/>
          </a:xfrm>
          <a:noFill/>
        </p:spPr>
        <p:txBody>
          <a:bodyPr>
            <a:normAutofit/>
          </a:bodyPr>
          <a:lstStyle/>
          <a:p>
            <a:pPr algn="ctr"/>
            <a:r>
              <a:rPr lang="en-US" sz="3200" b="1" dirty="0">
                <a:latin typeface="Twinkl Cursive Looped" panose="02000000000000000000" pitchFamily="2" charset="77"/>
              </a:rPr>
              <a:t>The </a:t>
            </a:r>
            <a:r>
              <a:rPr lang="en-US" sz="3200" b="1" dirty="0" err="1">
                <a:latin typeface="Twinkl Cursive Looped" panose="02000000000000000000" pitchFamily="2" charset="77"/>
              </a:rPr>
              <a:t>Cressview</a:t>
            </a:r>
            <a:r>
              <a:rPr lang="en-US" sz="3200" b="1" dirty="0">
                <a:latin typeface="Twinkl Cursive Looped" panose="02000000000000000000" pitchFamily="2" charset="77"/>
              </a:rPr>
              <a:t> team are looking forward to working with your children and supporting them to grow and flourish. </a:t>
            </a:r>
            <a:br>
              <a:rPr lang="en-US" sz="3200" b="1" dirty="0">
                <a:latin typeface="Twinkl Cursive Looped" panose="02000000000000000000" pitchFamily="2" charset="77"/>
              </a:rPr>
            </a:br>
            <a:br>
              <a:rPr lang="en-US" sz="3200" b="1" dirty="0">
                <a:latin typeface="Twinkl Cursive Looped" panose="02000000000000000000" pitchFamily="2" charset="77"/>
              </a:rPr>
            </a:br>
            <a:endParaRPr lang="en-US" sz="3200" b="1" dirty="0">
              <a:latin typeface="Twinkl Cursive Looped" panose="02000000000000000000" pitchFamily="2" charset="77"/>
            </a:endParaRPr>
          </a:p>
        </p:txBody>
      </p:sp>
    </p:spTree>
    <p:extLst>
      <p:ext uri="{BB962C8B-B14F-4D97-AF65-F5344CB8AC3E}">
        <p14:creationId xmlns:p14="http://schemas.microsoft.com/office/powerpoint/2010/main" val="12084808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1441</TotalTime>
  <Words>974</Words>
  <Application>Microsoft Office PowerPoint</Application>
  <PresentationFormat>Widescreen</PresentationFormat>
  <Paragraphs>109</Paragraphs>
  <Slides>14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Poppins</vt:lpstr>
      <vt:lpstr>Sassoon Primary Type</vt:lpstr>
      <vt:lpstr>Twinkl Cursive Looped</vt:lpstr>
      <vt:lpstr>Office Theme</vt:lpstr>
      <vt:lpstr>Welcome to Cressview Class 2025-2026</vt:lpstr>
      <vt:lpstr>Communication</vt:lpstr>
      <vt:lpstr>Absence</vt:lpstr>
      <vt:lpstr>PowerPoint Presentation</vt:lpstr>
      <vt:lpstr>A Day in Cressview …</vt:lpstr>
      <vt:lpstr>Cressview - school week </vt:lpstr>
      <vt:lpstr>Zones of Regulation</vt:lpstr>
      <vt:lpstr>PowerPoint Presentation</vt:lpstr>
      <vt:lpstr>TACPAC</vt:lpstr>
      <vt:lpstr>Attention Autism Bucket Time</vt:lpstr>
      <vt:lpstr>Bridges Social Curriculum</vt:lpstr>
      <vt:lpstr>PowerPoint Presentation</vt:lpstr>
      <vt:lpstr>What we ask of you as parents:</vt:lpstr>
      <vt:lpstr>The Cressview team are looking forward to working with your children and supporting them to grow and flourish.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Cressview Class 2023 - 2024</dc:title>
  <dc:creator>D Lindsay WAP</dc:creator>
  <cp:lastModifiedBy>L Wretham WAP</cp:lastModifiedBy>
  <cp:revision>9</cp:revision>
  <dcterms:created xsi:type="dcterms:W3CDTF">2023-10-01T22:54:47Z</dcterms:created>
  <dcterms:modified xsi:type="dcterms:W3CDTF">2025-09-21T18:54:46Z</dcterms:modified>
</cp:coreProperties>
</file>