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8" r:id="rId4"/>
  </p:sldMasterIdLst>
  <p:notesMasterIdLst>
    <p:notesMasterId r:id="rId23"/>
  </p:notesMasterIdLst>
  <p:handoutMasterIdLst>
    <p:handoutMasterId r:id="rId24"/>
  </p:handoutMasterIdLst>
  <p:sldIdLst>
    <p:sldId id="261" r:id="rId5"/>
    <p:sldId id="268" r:id="rId6"/>
    <p:sldId id="269" r:id="rId7"/>
    <p:sldId id="262" r:id="rId8"/>
    <p:sldId id="266" r:id="rId9"/>
    <p:sldId id="284" r:id="rId10"/>
    <p:sldId id="264" r:id="rId11"/>
    <p:sldId id="279" r:id="rId12"/>
    <p:sldId id="270" r:id="rId13"/>
    <p:sldId id="265" r:id="rId14"/>
    <p:sldId id="267" r:id="rId15"/>
    <p:sldId id="278" r:id="rId16"/>
    <p:sldId id="280" r:id="rId17"/>
    <p:sldId id="275" r:id="rId18"/>
    <p:sldId id="271" r:id="rId19"/>
    <p:sldId id="283" r:id="rId20"/>
    <p:sldId id="281" r:id="rId21"/>
    <p:sldId id="277" r:id="rId22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31" autoAdjust="0"/>
    <p:restoredTop sz="94660"/>
  </p:normalViewPr>
  <p:slideViewPr>
    <p:cSldViewPr>
      <p:cViewPr varScale="1">
        <p:scale>
          <a:sx n="63" d="100"/>
          <a:sy n="63" d="100"/>
        </p:scale>
        <p:origin x="1378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186E4D-F6AA-4C1A-B893-50346176B0C1}" type="datetimeFigureOut">
              <a:rPr lang="en-GB" smtClean="0"/>
              <a:pPr/>
              <a:t>18/01/2026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96B149-F4FA-466D-A6F2-858008D83D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66422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AB1F28-F054-44E0-AD1E-EF5863828A36}" type="datetimeFigureOut">
              <a:rPr lang="en-US" smtClean="0"/>
              <a:pPr/>
              <a:t>1/18/2026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0964FF-EBBF-4CB2-8635-8BBC7AB89A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8080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0964FF-EBBF-4CB2-8635-8BBC7AB89AB1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532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0964FF-EBBF-4CB2-8635-8BBC7AB89AB1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0964FF-EBBF-4CB2-8635-8BBC7AB89AB1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0964FF-EBBF-4CB2-8635-8BBC7AB89AB1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0964FF-EBBF-4CB2-8635-8BBC7AB89AB1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0964FF-EBBF-4CB2-8635-8BBC7AB89AB1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8944-FA02-4EDD-8D76-C24F82CFB7CA}" type="datetimeFigureOut">
              <a:rPr lang="en-US" smtClean="0"/>
              <a:pPr/>
              <a:t>1/18/2026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A6867-47F5-4181-9369-B16C3A9B3F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3049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8944-FA02-4EDD-8D76-C24F82CFB7CA}" type="datetimeFigureOut">
              <a:rPr lang="en-US" smtClean="0"/>
              <a:pPr/>
              <a:t>1/18/2026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A6867-47F5-4181-9369-B16C3A9B3F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632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8944-FA02-4EDD-8D76-C24F82CFB7CA}" type="datetimeFigureOut">
              <a:rPr lang="en-US" smtClean="0"/>
              <a:pPr/>
              <a:t>1/18/2026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A6867-47F5-4181-9369-B16C3A9B3F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92381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8944-FA02-4EDD-8D76-C24F82CFB7CA}" type="datetimeFigureOut">
              <a:rPr lang="en-US" smtClean="0"/>
              <a:pPr/>
              <a:t>1/18/2026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A6867-47F5-4181-9369-B16C3A9B3F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7397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8944-FA02-4EDD-8D76-C24F82CFB7CA}" type="datetimeFigureOut">
              <a:rPr lang="en-US" smtClean="0"/>
              <a:pPr/>
              <a:t>1/18/2026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A6867-47F5-4181-9369-B16C3A9B3F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4709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8944-FA02-4EDD-8D76-C24F82CFB7CA}" type="datetimeFigureOut">
              <a:rPr lang="en-US" smtClean="0"/>
              <a:pPr/>
              <a:t>1/18/2026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A6867-47F5-4181-9369-B16C3A9B3F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43231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8944-FA02-4EDD-8D76-C24F82CFB7CA}" type="datetimeFigureOut">
              <a:rPr lang="en-US" smtClean="0"/>
              <a:pPr/>
              <a:t>1/18/2026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A6867-47F5-4181-9369-B16C3A9B3F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39644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8944-FA02-4EDD-8D76-C24F82CFB7CA}" type="datetimeFigureOut">
              <a:rPr lang="en-US" smtClean="0"/>
              <a:pPr/>
              <a:t>1/18/2026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A6867-47F5-4181-9369-B16C3A9B3F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1667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8944-FA02-4EDD-8D76-C24F82CFB7CA}" type="datetimeFigureOut">
              <a:rPr lang="en-US" smtClean="0"/>
              <a:pPr/>
              <a:t>1/18/2026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A6867-47F5-4181-9369-B16C3A9B3F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021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8944-FA02-4EDD-8D76-C24F82CFB7CA}" type="datetimeFigureOut">
              <a:rPr lang="en-US" smtClean="0"/>
              <a:pPr/>
              <a:t>1/18/2026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A6867-47F5-4181-9369-B16C3A9B3F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37790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8944-FA02-4EDD-8D76-C24F82CFB7CA}" type="datetimeFigureOut">
              <a:rPr lang="en-US" smtClean="0"/>
              <a:pPr/>
              <a:t>1/18/2026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A6867-47F5-4181-9369-B16C3A9B3F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8191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8944-FA02-4EDD-8D76-C24F82CFB7CA}" type="datetimeFigureOut">
              <a:rPr lang="en-US" smtClean="0"/>
              <a:pPr/>
              <a:t>1/18/2026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A6867-47F5-4181-9369-B16C3A9B3F4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737626" y="887859"/>
            <a:ext cx="546888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50130" y="3120015"/>
            <a:ext cx="553641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365313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8944-FA02-4EDD-8D76-C24F82CFB7CA}" type="datetimeFigureOut">
              <a:rPr lang="en-US" smtClean="0"/>
              <a:pPr/>
              <a:t>1/18/2026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A6867-47F5-4181-9369-B16C3A9B3F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62664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8944-FA02-4EDD-8D76-C24F82CFB7CA}" type="datetimeFigureOut">
              <a:rPr lang="en-US" smtClean="0"/>
              <a:pPr/>
              <a:t>1/18/2026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A6867-47F5-4181-9369-B16C3A9B3F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8036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8944-FA02-4EDD-8D76-C24F82CFB7CA}" type="datetimeFigureOut">
              <a:rPr lang="en-US" smtClean="0"/>
              <a:pPr/>
              <a:t>1/18/2026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A6867-47F5-4181-9369-B16C3A9B3F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29993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8944-FA02-4EDD-8D76-C24F82CFB7CA}" type="datetimeFigureOut">
              <a:rPr lang="en-US" smtClean="0"/>
              <a:pPr/>
              <a:t>1/18/2026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A6867-47F5-4181-9369-B16C3A9B3F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58679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8944-FA02-4EDD-8D76-C24F82CFB7CA}" type="datetimeFigureOut">
              <a:rPr lang="en-US" smtClean="0"/>
              <a:pPr/>
              <a:t>1/18/2026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A6867-47F5-4181-9369-B16C3A9B3F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8181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 cstate="print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1D698944-FA02-4EDD-8D76-C24F82CFB7CA}" type="datetimeFigureOut">
              <a:rPr lang="en-US" smtClean="0"/>
              <a:pPr/>
              <a:t>1/18/2026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97BA6867-47F5-4181-9369-B16C3A9B3F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7804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802" r:id="rId4"/>
    <p:sldLayoutId id="2147483803" r:id="rId5"/>
    <p:sldLayoutId id="2147483804" r:id="rId6"/>
    <p:sldLayoutId id="2147483805" r:id="rId7"/>
    <p:sldLayoutId id="2147483806" r:id="rId8"/>
    <p:sldLayoutId id="2147483807" r:id="rId9"/>
    <p:sldLayoutId id="2147483808" r:id="rId10"/>
    <p:sldLayoutId id="2147483809" r:id="rId11"/>
    <p:sldLayoutId id="2147483810" r:id="rId12"/>
    <p:sldLayoutId id="2147483811" r:id="rId13"/>
    <p:sldLayoutId id="2147483812" r:id="rId14"/>
    <p:sldLayoutId id="2147483813" r:id="rId15"/>
    <p:sldLayoutId id="2147483814" r:id="rId16"/>
    <p:sldLayoutId id="2147483815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teachhandwriting.co.uk/route-c-letter-choice-3-ks1.html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assets.publishing.service.gov.uk/government/uploads/system/uploads/attachment_data/file/244216/English_Glossary.pdf" TargetMode="External"/><Relationship Id="rId2" Type="http://schemas.openxmlformats.org/officeDocument/2006/relationships/hyperlink" Target="https://assets.publishing.service.gov.uk/government/uploads/system/uploads/attachment_data/file/335190/English_Appendix_2_-_Vocabulary_grammar_and_punctuation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08145" y="0"/>
            <a:ext cx="6517482" cy="2509213"/>
          </a:xfrm>
        </p:spPr>
        <p:txBody>
          <a:bodyPr/>
          <a:lstStyle/>
          <a:p>
            <a:r>
              <a:rPr lang="en-GB" dirty="0">
                <a:latin typeface="Sassoon Primary Type" pitchFamily="2" charset="0"/>
              </a:rPr>
              <a:t>Welcome to Year 2</a:t>
            </a:r>
            <a:endParaRPr lang="en-US" dirty="0">
              <a:latin typeface="Sassoon Primary Type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08145" y="2852936"/>
            <a:ext cx="6517482" cy="1371599"/>
          </a:xfrm>
        </p:spPr>
        <p:txBody>
          <a:bodyPr>
            <a:noAutofit/>
          </a:bodyPr>
          <a:lstStyle/>
          <a:p>
            <a:pPr algn="ctr"/>
            <a:r>
              <a:rPr lang="en-GB" sz="2400" b="1" cap="none" dirty="0">
                <a:solidFill>
                  <a:schemeClr val="tx1"/>
                </a:solidFill>
                <a:latin typeface="Sassoon Primary Type" pitchFamily="2" charset="0"/>
              </a:rPr>
              <a:t>Mrs Hobkirk</a:t>
            </a:r>
          </a:p>
          <a:p>
            <a:pPr algn="ctr"/>
            <a:r>
              <a:rPr lang="en-GB" sz="2400" b="1" cap="none" dirty="0">
                <a:solidFill>
                  <a:schemeClr val="tx1"/>
                </a:solidFill>
                <a:latin typeface="Sassoon Primary Type" pitchFamily="2" charset="0"/>
              </a:rPr>
              <a:t>Mr Deeley</a:t>
            </a:r>
          </a:p>
          <a:p>
            <a:pPr algn="ctr"/>
            <a:r>
              <a:rPr lang="en-GB" sz="2400" b="1" cap="none" dirty="0">
                <a:solidFill>
                  <a:schemeClr val="tx1"/>
                </a:solidFill>
                <a:latin typeface="Sassoon Primary Type" pitchFamily="2" charset="0"/>
              </a:rPr>
              <a:t>Mrs </a:t>
            </a:r>
            <a:r>
              <a:rPr lang="en-GB" sz="2400" b="1" cap="none" dirty="0" err="1">
                <a:solidFill>
                  <a:schemeClr val="tx1"/>
                </a:solidFill>
                <a:latin typeface="Sassoon Primary Type" pitchFamily="2" charset="0"/>
              </a:rPr>
              <a:t>Sabatowski</a:t>
            </a:r>
            <a:endParaRPr lang="en-GB" sz="2400" b="1" cap="none" dirty="0">
              <a:solidFill>
                <a:schemeClr val="tx1"/>
              </a:solidFill>
              <a:latin typeface="Sassoon Primary Type" pitchFamily="2" charset="0"/>
            </a:endParaRPr>
          </a:p>
          <a:p>
            <a:pPr algn="ctr"/>
            <a:r>
              <a:rPr lang="en-GB" sz="2400" b="1" cap="none" dirty="0">
                <a:solidFill>
                  <a:schemeClr val="tx1"/>
                </a:solidFill>
                <a:latin typeface="Sassoon Primary Type" pitchFamily="2" charset="0"/>
              </a:rPr>
              <a:t>Miss Mortimer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735FA0F-7790-4909-9649-3911A31F2C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8384" y="116631"/>
            <a:ext cx="880417" cy="115105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9976" y="1268760"/>
            <a:ext cx="7851648" cy="923528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latin typeface="Sassoon Primary Type" pitchFamily="2" charset="0"/>
              </a:rPr>
              <a:t>School Website</a:t>
            </a:r>
            <a:endParaRPr lang="en-US" sz="6000" dirty="0">
              <a:latin typeface="Sassoon Primary Type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0" y="2192288"/>
            <a:ext cx="6400800" cy="2964904"/>
          </a:xfrm>
        </p:spPr>
        <p:txBody>
          <a:bodyPr>
            <a:normAutofit/>
          </a:bodyPr>
          <a:lstStyle/>
          <a:p>
            <a:pPr algn="ctr"/>
            <a:r>
              <a:rPr lang="en-GB" cap="none" dirty="0">
                <a:solidFill>
                  <a:schemeClr val="tx1"/>
                </a:solidFill>
                <a:latin typeface="Sassoon Primary Type" pitchFamily="2" charset="0"/>
              </a:rPr>
              <a:t>All communications that are sent out via email/ paper are also uploaded on school website.</a:t>
            </a:r>
          </a:p>
          <a:p>
            <a:pPr algn="ctr"/>
            <a:endParaRPr lang="en-GB" cap="none" dirty="0">
              <a:solidFill>
                <a:schemeClr val="tx1"/>
              </a:solidFill>
              <a:latin typeface="Sassoon Primary Type" pitchFamily="2" charset="0"/>
            </a:endParaRPr>
          </a:p>
          <a:p>
            <a:pPr algn="ctr"/>
            <a:r>
              <a:rPr lang="en-GB" cap="none" dirty="0">
                <a:solidFill>
                  <a:schemeClr val="tx1"/>
                </a:solidFill>
                <a:latin typeface="Sassoon Primary Type" pitchFamily="2" charset="0"/>
              </a:rPr>
              <a:t>This is always a good place to check before ringing the school office to confirm details of events.</a:t>
            </a:r>
            <a:endParaRPr lang="en-US" cap="none" dirty="0">
              <a:solidFill>
                <a:schemeClr val="tx1"/>
              </a:solidFill>
              <a:latin typeface="Sassoon Primary Type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835277-0823-4E78-965A-11D0EA2463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8384" y="116631"/>
            <a:ext cx="880417" cy="1151051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46484" y="1196752"/>
            <a:ext cx="6211069" cy="1101079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latin typeface="Sassoon Primary Type" pitchFamily="2" charset="0"/>
              </a:rPr>
              <a:t>Safeguarding</a:t>
            </a:r>
            <a:endParaRPr lang="en-US" sz="6000" dirty="0">
              <a:latin typeface="Sassoon Primary Type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9590" y="2299644"/>
            <a:ext cx="7704856" cy="3252936"/>
          </a:xfrm>
        </p:spPr>
        <p:txBody>
          <a:bodyPr>
            <a:normAutofit/>
          </a:bodyPr>
          <a:lstStyle/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sz="2000" cap="none" dirty="0">
                <a:solidFill>
                  <a:schemeClr val="tx1"/>
                </a:solidFill>
                <a:latin typeface="Sassoon Primary Type" pitchFamily="2" charset="0"/>
              </a:rPr>
              <a:t>ALL VISITORS TO SCHOOL must be signed in to be on premises.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sz="2000" cap="none" dirty="0">
                <a:solidFill>
                  <a:schemeClr val="tx1"/>
                </a:solidFill>
                <a:latin typeface="Sassoon Primary Type" pitchFamily="2" charset="0"/>
              </a:rPr>
              <a:t>Please understand if people (staff or children) ask you where your visitor badge is- need to keep children safe.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sz="2000" cap="none" dirty="0">
                <a:solidFill>
                  <a:schemeClr val="tx1"/>
                </a:solidFill>
                <a:latin typeface="Sassoon Primary Type" pitchFamily="2" charset="0"/>
              </a:rPr>
              <a:t>Linked to this: please ensure that any photos that you take during school events are not uploaded onto social media websites as other parents have not given their permission.</a:t>
            </a:r>
            <a:endParaRPr lang="en-US" sz="2000" cap="none" dirty="0">
              <a:solidFill>
                <a:schemeClr val="tx1"/>
              </a:solidFill>
              <a:latin typeface="Sassoon Primary Type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6F45D3-980A-4FDB-B0D4-227758F4E4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8384" y="116631"/>
            <a:ext cx="880417" cy="115105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836712"/>
            <a:ext cx="8229600" cy="1368153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latin typeface="Sassoon Primary Type" pitchFamily="2" charset="0"/>
              </a:rPr>
              <a:t>A Week in Year 2</a:t>
            </a:r>
            <a:endParaRPr lang="en-US" sz="6000" dirty="0">
              <a:latin typeface="Sassoon Primary Type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0" y="2204864"/>
            <a:ext cx="6400800" cy="4320479"/>
          </a:xfrm>
        </p:spPr>
        <p:txBody>
          <a:bodyPr>
            <a:normAutofit/>
          </a:bodyPr>
          <a:lstStyle/>
          <a:p>
            <a:pPr algn="l"/>
            <a:r>
              <a:rPr lang="en-GB" b="1" dirty="0">
                <a:solidFill>
                  <a:schemeClr val="tx1"/>
                </a:solidFill>
                <a:latin typeface="Sassoon Primary Type" pitchFamily="2" charset="0"/>
              </a:rPr>
              <a:t>Monday: </a:t>
            </a:r>
            <a:r>
              <a:rPr lang="en-GB" cap="none" dirty="0">
                <a:solidFill>
                  <a:schemeClr val="tx1"/>
                </a:solidFill>
                <a:latin typeface="Sassoon Primary Type" pitchFamily="2" charset="0"/>
              </a:rPr>
              <a:t>Spelling/maths homework </a:t>
            </a:r>
          </a:p>
          <a:p>
            <a:pPr algn="l"/>
            <a:r>
              <a:rPr lang="en-GB" b="1" dirty="0">
                <a:solidFill>
                  <a:schemeClr val="tx1"/>
                </a:solidFill>
                <a:latin typeface="Sassoon Primary Type" pitchFamily="2" charset="0"/>
              </a:rPr>
              <a:t>TUESDAY:  </a:t>
            </a:r>
            <a:r>
              <a:rPr lang="en-GB" cap="none" dirty="0">
                <a:solidFill>
                  <a:schemeClr val="tx1"/>
                </a:solidFill>
                <a:latin typeface="Sassoon Primary Type" pitchFamily="2" charset="0"/>
              </a:rPr>
              <a:t>Wear PE kit to school</a:t>
            </a:r>
          </a:p>
          <a:p>
            <a:pPr algn="l"/>
            <a:r>
              <a:rPr lang="en-GB" b="1" dirty="0">
                <a:solidFill>
                  <a:schemeClr val="tx1"/>
                </a:solidFill>
                <a:latin typeface="Sassoon Primary Type" pitchFamily="2" charset="0"/>
              </a:rPr>
              <a:t>THURSDAY:  </a:t>
            </a:r>
            <a:r>
              <a:rPr lang="en-GB" cap="none" dirty="0">
                <a:solidFill>
                  <a:schemeClr val="tx1"/>
                </a:solidFill>
                <a:latin typeface="Sassoon Primary Type" pitchFamily="2" charset="0"/>
              </a:rPr>
              <a:t>Bring PE kit into school</a:t>
            </a:r>
          </a:p>
          <a:p>
            <a:pPr algn="l"/>
            <a:r>
              <a:rPr lang="en-GB" b="1" dirty="0">
                <a:solidFill>
                  <a:schemeClr val="tx1"/>
                </a:solidFill>
                <a:latin typeface="Sassoon Primary Type" pitchFamily="2" charset="0"/>
              </a:rPr>
              <a:t>FRIDAY:  </a:t>
            </a:r>
            <a:r>
              <a:rPr lang="en-GB" cap="none" dirty="0">
                <a:solidFill>
                  <a:schemeClr val="tx1"/>
                </a:solidFill>
                <a:latin typeface="Sassoon Primary Type" pitchFamily="2" charset="0"/>
              </a:rPr>
              <a:t>Forest School - appropriate clothing (long sleeved tops and bottoms) to be brought in (wellies/waterproof coat)</a:t>
            </a:r>
          </a:p>
          <a:p>
            <a:pPr algn="l"/>
            <a:r>
              <a:rPr lang="en-GB" b="1" dirty="0">
                <a:solidFill>
                  <a:schemeClr val="tx1"/>
                </a:solidFill>
                <a:latin typeface="Sassoon Primary Type" pitchFamily="2" charset="0"/>
              </a:rPr>
              <a:t>EVERY Day:  </a:t>
            </a:r>
            <a:r>
              <a:rPr lang="en-GB" cap="none" dirty="0">
                <a:solidFill>
                  <a:schemeClr val="tx1"/>
                </a:solidFill>
                <a:latin typeface="Sassoon Primary Type" pitchFamily="2" charset="0"/>
              </a:rPr>
              <a:t>Reading book and reading record and a water bottle</a:t>
            </a:r>
            <a:endParaRPr lang="en-GB" dirty="0">
              <a:solidFill>
                <a:schemeClr val="tx1"/>
              </a:solidFill>
              <a:latin typeface="Sassoon Primary Type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F947C3-5FFC-4D26-9CE2-7B5E1EE73A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8384" y="116631"/>
            <a:ext cx="880417" cy="1151051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0"/>
            <a:ext cx="8229600" cy="1008112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latin typeface="Sassoon Primary Type" pitchFamily="2" charset="0"/>
              </a:rPr>
              <a:t>Homework</a:t>
            </a:r>
            <a:endParaRPr lang="en-US" sz="6000" dirty="0">
              <a:latin typeface="Sassoon Primary Type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1006616"/>
            <a:ext cx="8291264" cy="5184576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en-GB" b="1" dirty="0">
                <a:solidFill>
                  <a:schemeClr val="tx1"/>
                </a:solidFill>
                <a:latin typeface="Sassoon Primary Type" pitchFamily="2" charset="0"/>
              </a:rPr>
              <a:t>Spellings: </a:t>
            </a:r>
            <a:r>
              <a:rPr lang="en-GB" cap="none" dirty="0">
                <a:solidFill>
                  <a:schemeClr val="tx1"/>
                </a:solidFill>
                <a:latin typeface="Sassoon Primary Type" pitchFamily="2" charset="0"/>
              </a:rPr>
              <a:t>New words are handed out each Monday.</a:t>
            </a:r>
          </a:p>
          <a:p>
            <a:pPr algn="l"/>
            <a:r>
              <a:rPr lang="en-GB" cap="none" dirty="0">
                <a:solidFill>
                  <a:schemeClr val="tx1"/>
                </a:solidFill>
                <a:latin typeface="Sassoon Primary Type" pitchFamily="2" charset="0"/>
              </a:rPr>
              <a:t>Please select one of the activities (shown in front cover).  Also, create a mnemonic for each spelling and focus on the tricky part of the word.  Spelling rules and any other task information is stuck into their spell it books each week.</a:t>
            </a:r>
          </a:p>
          <a:p>
            <a:pPr algn="l"/>
            <a:r>
              <a:rPr lang="en-GB" b="1" dirty="0">
                <a:solidFill>
                  <a:schemeClr val="tx1"/>
                </a:solidFill>
                <a:latin typeface="Sassoon Primary Type" pitchFamily="2" charset="0"/>
              </a:rPr>
              <a:t>Maths Books</a:t>
            </a:r>
            <a:r>
              <a:rPr lang="en-GB" dirty="0">
                <a:solidFill>
                  <a:schemeClr val="tx1"/>
                </a:solidFill>
                <a:latin typeface="Sassoon Primary Type" pitchFamily="2" charset="0"/>
              </a:rPr>
              <a:t> – </a:t>
            </a:r>
            <a:r>
              <a:rPr lang="en-GB" cap="none" dirty="0">
                <a:solidFill>
                  <a:schemeClr val="tx1"/>
                </a:solidFill>
                <a:latin typeface="Sassoon Primary Type" pitchFamily="2" charset="0"/>
              </a:rPr>
              <a:t>Complete ONE test each week as dated</a:t>
            </a:r>
            <a:r>
              <a:rPr lang="en-GB" dirty="0">
                <a:solidFill>
                  <a:schemeClr val="tx1"/>
                </a:solidFill>
                <a:latin typeface="Sassoon Primary Type" pitchFamily="2" charset="0"/>
              </a:rPr>
              <a:t>. </a:t>
            </a:r>
          </a:p>
          <a:p>
            <a:pPr algn="l"/>
            <a:r>
              <a:rPr lang="en-GB" b="1" dirty="0">
                <a:solidFill>
                  <a:schemeClr val="tx1"/>
                </a:solidFill>
                <a:latin typeface="Sassoon Primary Type" pitchFamily="2" charset="0"/>
              </a:rPr>
              <a:t>Reading:</a:t>
            </a:r>
            <a:r>
              <a:rPr lang="en-GB" dirty="0">
                <a:solidFill>
                  <a:schemeClr val="tx1"/>
                </a:solidFill>
                <a:latin typeface="Sassoon Primary Type" pitchFamily="2" charset="0"/>
              </a:rPr>
              <a:t> </a:t>
            </a:r>
            <a:r>
              <a:rPr lang="en-GB" b="1" u="sng" cap="none" dirty="0">
                <a:solidFill>
                  <a:schemeClr val="tx1"/>
                </a:solidFill>
                <a:latin typeface="Sassoon Primary Type" pitchFamily="2" charset="0"/>
              </a:rPr>
              <a:t>Hear your child read as regularly as possible, at least 4-5 times a week. Record this in their reading record (WE WILL CONTINUE TO CHECK THIS). Reading regularly to your child is also of great importance too. </a:t>
            </a:r>
            <a:endParaRPr lang="en-GB" b="1" u="sng" dirty="0">
              <a:solidFill>
                <a:schemeClr val="tx1"/>
              </a:solidFill>
              <a:latin typeface="Sassoon Primary Type" pitchFamily="2" charset="0"/>
            </a:endParaRPr>
          </a:p>
          <a:p>
            <a:pPr algn="l"/>
            <a:r>
              <a:rPr lang="en-GB" b="1" dirty="0" err="1">
                <a:solidFill>
                  <a:schemeClr val="tx1"/>
                </a:solidFill>
                <a:latin typeface="Sassoon Primary Type" pitchFamily="2" charset="0"/>
              </a:rPr>
              <a:t>NumBOTS</a:t>
            </a:r>
            <a:r>
              <a:rPr lang="en-GB" b="1" dirty="0">
                <a:solidFill>
                  <a:schemeClr val="tx1"/>
                </a:solidFill>
                <a:latin typeface="Sassoon Primary Type" pitchFamily="2" charset="0"/>
              </a:rPr>
              <a:t>: </a:t>
            </a:r>
            <a:r>
              <a:rPr lang="en-GB" dirty="0">
                <a:solidFill>
                  <a:schemeClr val="tx1"/>
                </a:solidFill>
                <a:latin typeface="Sassoon Primary Type" pitchFamily="2" charset="0"/>
              </a:rPr>
              <a:t> </a:t>
            </a:r>
            <a:r>
              <a:rPr lang="en-GB" cap="none" dirty="0">
                <a:solidFill>
                  <a:schemeClr val="tx1"/>
                </a:solidFill>
                <a:latin typeface="Sassoon Primary Type" pitchFamily="2" charset="0"/>
              </a:rPr>
              <a:t>Play fun games regularly on this online portal.</a:t>
            </a:r>
          </a:p>
          <a:p>
            <a:pPr algn="l"/>
            <a:r>
              <a:rPr lang="en-GB" b="1" cap="none" dirty="0">
                <a:solidFill>
                  <a:schemeClr val="tx1"/>
                </a:solidFill>
                <a:latin typeface="Sassoon Primary Type" pitchFamily="2" charset="0"/>
              </a:rPr>
              <a:t>TTROCKSTARS:  </a:t>
            </a:r>
            <a:r>
              <a:rPr lang="en-GB" cap="none" dirty="0">
                <a:solidFill>
                  <a:schemeClr val="tx1"/>
                </a:solidFill>
                <a:latin typeface="Sassoon Primary Type" pitchFamily="2" charset="0"/>
              </a:rPr>
              <a:t>An online portal to practice times tables (from January onwards)</a:t>
            </a:r>
          </a:p>
          <a:p>
            <a:pPr algn="l"/>
            <a:r>
              <a:rPr lang="en-GB" b="1" dirty="0">
                <a:solidFill>
                  <a:schemeClr val="tx1"/>
                </a:solidFill>
                <a:latin typeface="Sassoon Primary Type" pitchFamily="2" charset="0"/>
              </a:rPr>
              <a:t>Other</a:t>
            </a:r>
            <a:r>
              <a:rPr lang="en-GB" dirty="0">
                <a:solidFill>
                  <a:schemeClr val="tx1"/>
                </a:solidFill>
                <a:latin typeface="Sassoon Primary Type" pitchFamily="2" charset="0"/>
              </a:rPr>
              <a:t>: </a:t>
            </a:r>
            <a:r>
              <a:rPr lang="en-GB" cap="none" dirty="0">
                <a:solidFill>
                  <a:schemeClr val="tx1"/>
                </a:solidFill>
                <a:latin typeface="Sassoon Primary Type" pitchFamily="2" charset="0"/>
              </a:rPr>
              <a:t>Should your child have found a task tricky, we may send a copy home for you to support them with and for further practice</a:t>
            </a:r>
            <a:r>
              <a:rPr lang="en-GB" dirty="0">
                <a:solidFill>
                  <a:schemeClr val="tx1"/>
                </a:solidFill>
                <a:latin typeface="Sassoon Primary Type" pitchFamily="2" charset="0"/>
              </a:rPr>
              <a:t>.</a:t>
            </a:r>
          </a:p>
          <a:p>
            <a:pPr algn="l"/>
            <a:endParaRPr lang="en-GB" dirty="0">
              <a:solidFill>
                <a:schemeClr val="tx1"/>
              </a:solidFill>
              <a:latin typeface="Sassoon Primary Type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7CCBD05-0C1D-40BE-A1A5-9DB8C24B60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8384" y="116631"/>
            <a:ext cx="880417" cy="1151051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1ACFFE-E6AD-49AC-9ADE-8DC4CB136E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0675" y="1267682"/>
            <a:ext cx="7773338" cy="722250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Arial" pitchFamily="34" charset="0"/>
                <a:cs typeface="Arial" pitchFamily="34" charset="0"/>
              </a:rPr>
              <a:t>Classroom Organisation</a:t>
            </a:r>
            <a:endParaRPr lang="en-GB" sz="40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4B829D-3681-4BAF-B579-AE9F0BDA9ED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30675" y="2216537"/>
            <a:ext cx="7772400" cy="35334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en-GB" sz="2000" cap="none" dirty="0">
                <a:latin typeface="Sassoon Primary Type"/>
              </a:rPr>
              <a:t>Children sit in mixed pairs of differing abilities.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GB" sz="2000" cap="none" dirty="0">
                <a:latin typeface="Sassoon Primary Type"/>
              </a:rPr>
              <a:t>Children are encouraged to use “talk partners” to discuss ideas.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GB" sz="2000" cap="none" dirty="0">
                <a:latin typeface="Sassoon Primary Type"/>
              </a:rPr>
              <a:t>Children are encouraged to take on challenges and not give up.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GB" sz="2000" cap="none" dirty="0">
                <a:latin typeface="Sassoon Primary Type"/>
              </a:rPr>
              <a:t>Mistakes are part of the learning process and it is through making mistakes that we also learn.  In Year 2 our mistakes are called </a:t>
            </a:r>
            <a:r>
              <a:rPr lang="en-GB" sz="2000" b="1" cap="none" dirty="0">
                <a:latin typeface="Sassoon Primary Type"/>
              </a:rPr>
              <a:t>‘</a:t>
            </a:r>
            <a:r>
              <a:rPr lang="en-GB" b="1" cap="none" dirty="0">
                <a:latin typeface="Sassoon Primary Type"/>
              </a:rPr>
              <a:t>M</a:t>
            </a:r>
            <a:r>
              <a:rPr lang="en-GB" sz="2000" b="1" cap="none" dirty="0">
                <a:latin typeface="Sassoon Primary Type"/>
              </a:rPr>
              <a:t>arvellous Mistakes’.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GB" sz="2000" cap="none" dirty="0">
                <a:latin typeface="Sassoon Primary Type"/>
              </a:rPr>
              <a:t>From time to time we will move places in the classroom  so that children have the opportunity to work with different people.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31EFBB1-F7A2-4261-AB0D-AE8FFA7ACC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8384" y="116631"/>
            <a:ext cx="880417" cy="1151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7549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8347" y="620688"/>
            <a:ext cx="8229600" cy="1368153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latin typeface="Sassoon Primary Type" pitchFamily="2" charset="0"/>
              </a:rPr>
              <a:t>We ask of you:</a:t>
            </a:r>
            <a:endParaRPr lang="en-US" sz="6000" dirty="0">
              <a:latin typeface="Sassoon Primary Type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8347" y="1988841"/>
            <a:ext cx="8280920" cy="4320480"/>
          </a:xfrm>
        </p:spPr>
        <p:txBody>
          <a:bodyPr>
            <a:normAutofit fontScale="77500" lnSpcReduction="20000"/>
          </a:bodyPr>
          <a:lstStyle/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cap="none" dirty="0">
                <a:solidFill>
                  <a:schemeClr val="tx1"/>
                </a:solidFill>
                <a:latin typeface="Sassoon Primary Type" pitchFamily="2" charset="0"/>
              </a:rPr>
              <a:t>Come and speak to us (Mrs Hobkirk/Mr Deeley/Mrs Leeman) about any worries/ concerns that you may have.  This can be in person or an email or phone call to the school office.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cap="none" dirty="0">
                <a:solidFill>
                  <a:schemeClr val="tx1"/>
                </a:solidFill>
                <a:latin typeface="Sassoon Primary Type" pitchFamily="2" charset="0"/>
              </a:rPr>
              <a:t>We are available at the classroom door in the morning for a quick chat. However, a longer conversation will require an appointment.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cap="none" dirty="0">
                <a:solidFill>
                  <a:schemeClr val="tx1"/>
                </a:solidFill>
                <a:latin typeface="Sassoon Primary Type" pitchFamily="2" charset="0"/>
              </a:rPr>
              <a:t>Children should be in school every day and arrive punctually.  THIS IS EXTREMELY IMPORTANT as absence from school means lost learning. 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cap="none" dirty="0">
                <a:solidFill>
                  <a:schemeClr val="tx1"/>
                </a:solidFill>
                <a:latin typeface="Sassoon Primary Type" pitchFamily="2" charset="0"/>
              </a:rPr>
              <a:t>Water bottle every day.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cap="none" dirty="0">
                <a:solidFill>
                  <a:schemeClr val="tx1"/>
                </a:solidFill>
                <a:latin typeface="Sassoon Primary Type" pitchFamily="2" charset="0"/>
              </a:rPr>
              <a:t>Name every piece of clothing!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cap="none" dirty="0">
                <a:solidFill>
                  <a:schemeClr val="tx1"/>
                </a:solidFill>
                <a:latin typeface="Sassoon Primary Type" pitchFamily="2" charset="0"/>
              </a:rPr>
              <a:t>Hear your child read regularly (at least 4-5 times a week) and record in ready diary.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cap="none" dirty="0">
                <a:solidFill>
                  <a:schemeClr val="tx1"/>
                </a:solidFill>
                <a:latin typeface="Sassoon Primary Type" pitchFamily="2" charset="0"/>
              </a:rPr>
              <a:t>Support your child with spellings/maths.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6EFBB5F-637D-4BC3-B9B3-C66B0998D7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8384" y="116631"/>
            <a:ext cx="880417" cy="1151051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2A972D-FF7E-49E4-830F-E21447E10B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latin typeface="Sassoon Primary Type"/>
              </a:rPr>
              <a:t>Curriculum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FC2318-1E28-4698-97D7-ED53D429CB9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654195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GB" sz="1800" cap="none" dirty="0">
                <a:latin typeface="Sassoon Primary Type"/>
              </a:rPr>
              <a:t>Children have access to a broad, ambitious and knowledge rich curriculum with a clear set of reasons as to how it was created and its purpose.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1800" cap="none" dirty="0">
                <a:latin typeface="Sassoon Primary Type"/>
              </a:rPr>
              <a:t>Children develop detailed knowledge and skills across the curriculum.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1800" cap="none" dirty="0">
                <a:latin typeface="Sassoon Primary Type"/>
              </a:rPr>
              <a:t>We consistently revisit and build  on prior knowledge - ‘know more, remember more’.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1800" cap="none" dirty="0">
                <a:latin typeface="Sassoon Primary Type"/>
              </a:rPr>
              <a:t>You can support your child with this by discussing their learning at school and how it builds on the learning that took place in year one.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1800" cap="none" dirty="0">
                <a:latin typeface="Sassoon Primary Type"/>
              </a:rPr>
              <a:t>Helps children to make links and understand how they will build on their learning through their school journey.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379F2A-4A7B-4359-9B86-9EA50887C5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8384" y="116631"/>
            <a:ext cx="880417" cy="1151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9759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476672"/>
            <a:ext cx="7772400" cy="1362456"/>
          </a:xfrm>
        </p:spPr>
        <p:txBody>
          <a:bodyPr/>
          <a:lstStyle/>
          <a:p>
            <a:pPr algn="ctr"/>
            <a:r>
              <a:rPr lang="en-GB" sz="6000" dirty="0">
                <a:latin typeface="Sassoon Primary Type"/>
              </a:rPr>
              <a:t>Reading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060848"/>
            <a:ext cx="8208912" cy="4248472"/>
          </a:xfrm>
        </p:spPr>
        <p:txBody>
          <a:bodyPr>
            <a:normAutofit fontScale="92500"/>
          </a:bodyPr>
          <a:lstStyle/>
          <a:p>
            <a:r>
              <a:rPr lang="en-GB" sz="1900" b="1" cap="none" dirty="0">
                <a:solidFill>
                  <a:schemeClr val="tx1"/>
                </a:solidFill>
                <a:latin typeface="Sassoon Primary Type"/>
              </a:rPr>
              <a:t>Reading is a core skill and underpins success in every area of school life and beyond.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en-GB" sz="1600" cap="none" dirty="0">
                <a:solidFill>
                  <a:schemeClr val="tx1"/>
                </a:solidFill>
                <a:latin typeface="Sassoon Primary Type"/>
              </a:rPr>
              <a:t>We use the book banding system in school, where different schemes are used to support your child’s reading development.  These are our enrichment texts. 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en-GB" sz="1600" cap="none" dirty="0">
                <a:solidFill>
                  <a:schemeClr val="tx1"/>
                </a:solidFill>
                <a:latin typeface="Sassoon Primary Type"/>
              </a:rPr>
              <a:t>We are introducing new books which your child will use as guided reading three times a week.  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en-GB" sz="1600" cap="none" dirty="0">
                <a:solidFill>
                  <a:schemeClr val="tx1"/>
                </a:solidFill>
                <a:latin typeface="Sassoon Primary Type"/>
              </a:rPr>
              <a:t>Reading levels are assessed regularly by the class teacher and your child will be moved when they are ready.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en-GB" sz="1600" cap="none" dirty="0">
                <a:solidFill>
                  <a:schemeClr val="tx1"/>
                </a:solidFill>
                <a:latin typeface="Sassoon Primary Type"/>
              </a:rPr>
              <a:t>Reading books are changed weekly on </a:t>
            </a:r>
            <a:r>
              <a:rPr lang="en-GB" sz="1600" b="1" cap="none" dirty="0">
                <a:solidFill>
                  <a:schemeClr val="tx1"/>
                </a:solidFill>
                <a:latin typeface="Sassoon Primary Type"/>
              </a:rPr>
              <a:t>Mondays</a:t>
            </a:r>
            <a:r>
              <a:rPr lang="en-GB" sz="1600" cap="none" dirty="0">
                <a:solidFill>
                  <a:schemeClr val="tx1"/>
                </a:solidFill>
                <a:latin typeface="Sassoon Primary Type"/>
              </a:rPr>
              <a:t>.  We will change those books indicated as read in your child’s reading record, so please keep this up-to-date.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en-GB" sz="1600" cap="none" dirty="0">
                <a:solidFill>
                  <a:schemeClr val="tx1"/>
                </a:solidFill>
                <a:latin typeface="Sassoon Primary Type"/>
              </a:rPr>
              <a:t>If your child is using accelerated reader, they will have one book and take a quiz at school once this has been read twice.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en-GB" sz="1600" b="1" cap="none" dirty="0">
                <a:solidFill>
                  <a:schemeClr val="tx1"/>
                </a:solidFill>
                <a:latin typeface="Sassoon Primary Type"/>
              </a:rPr>
              <a:t>Please ensure you still </a:t>
            </a:r>
            <a:r>
              <a:rPr lang="en-GB" sz="1600" b="1" u="sng" cap="none" dirty="0">
                <a:solidFill>
                  <a:schemeClr val="tx1"/>
                </a:solidFill>
                <a:latin typeface="Sassoon Primary Type"/>
              </a:rPr>
              <a:t>hear </a:t>
            </a:r>
            <a:r>
              <a:rPr lang="en-GB" sz="1600" b="1" cap="none" dirty="0">
                <a:solidFill>
                  <a:schemeClr val="tx1"/>
                </a:solidFill>
                <a:latin typeface="Sassoon Primary Type"/>
              </a:rPr>
              <a:t>your child read and record this information in their reading records.</a:t>
            </a:r>
          </a:p>
          <a:p>
            <a:endParaRPr lang="en-GB" sz="1200" cap="none" dirty="0">
              <a:latin typeface="Sassoon Primary Type"/>
            </a:endParaRPr>
          </a:p>
          <a:p>
            <a:endParaRPr lang="en-GB" sz="1200" cap="none" dirty="0">
              <a:latin typeface="Sassoon Primary Type"/>
            </a:endParaRPr>
          </a:p>
          <a:p>
            <a:endParaRPr lang="en-GB" sz="1200" cap="none" dirty="0">
              <a:latin typeface="Sassoon Primary Type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524A967-146E-4605-9F60-9E06A85649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8384" y="116631"/>
            <a:ext cx="880417" cy="1151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0276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908720"/>
            <a:ext cx="8229600" cy="1368153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latin typeface="Sassoon Primary Type" pitchFamily="2" charset="0"/>
              </a:rPr>
              <a:t>Year 2 curriculum</a:t>
            </a:r>
            <a:endParaRPr lang="en-US" sz="6000" dirty="0">
              <a:latin typeface="Sassoon Primary Type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544" y="2636912"/>
            <a:ext cx="8280920" cy="3960440"/>
          </a:xfrm>
        </p:spPr>
        <p:txBody>
          <a:bodyPr>
            <a:normAutofit lnSpcReduction="10000"/>
          </a:bodyPr>
          <a:lstStyle/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GB" sz="2000" cap="none" dirty="0">
                <a:solidFill>
                  <a:schemeClr val="tx1"/>
                </a:solidFill>
                <a:latin typeface="Sassoon Primary Type" pitchFamily="2" charset="0"/>
              </a:rPr>
              <a:t>All subjects will be assessed using </a:t>
            </a:r>
            <a:r>
              <a:rPr lang="en-GB" sz="2000" b="1" cap="none" dirty="0">
                <a:solidFill>
                  <a:schemeClr val="tx1"/>
                </a:solidFill>
                <a:latin typeface="Sassoon Primary Type" pitchFamily="2" charset="0"/>
              </a:rPr>
              <a:t>Emerging, Expected, Exceeding </a:t>
            </a:r>
            <a:r>
              <a:rPr lang="en-GB" sz="2000" cap="none" dirty="0">
                <a:solidFill>
                  <a:schemeClr val="tx1"/>
                </a:solidFill>
                <a:latin typeface="Sassoon Primary Type" pitchFamily="2" charset="0"/>
              </a:rPr>
              <a:t>targets, against what is taught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GB" sz="2000" cap="none" dirty="0">
                <a:solidFill>
                  <a:schemeClr val="tx1"/>
                </a:solidFill>
                <a:latin typeface="Sassoon Primary Type" pitchFamily="2" charset="0"/>
              </a:rPr>
              <a:t>Children in year 2 will be assessed and given a baseline against the Year 2 targets in the first few of weeks. This will be revisited regularly and will be used to assess their end of year progress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GB" sz="2000" b="1" cap="none" dirty="0">
                <a:solidFill>
                  <a:schemeClr val="tx1"/>
                </a:solidFill>
                <a:latin typeface="Sassoon Primary Type" pitchFamily="2" charset="0"/>
              </a:rPr>
              <a:t>KS1 SATS will take place in May/June.  These are no longer a government requirement but are an excellent assessment tool and an introduction to more formal assessments.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GB" sz="2000" cap="none" dirty="0">
                <a:solidFill>
                  <a:schemeClr val="tx1"/>
                </a:solidFill>
                <a:latin typeface="Sassoon Primary Type" pitchFamily="2" charset="0"/>
              </a:rPr>
              <a:t>Please see the termly curriculum overview for more detail on the year two programme of study.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8F65CA2-EA24-421E-A065-6B23D6955B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8384" y="116631"/>
            <a:ext cx="880417" cy="1151051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2371" y="764704"/>
            <a:ext cx="8229600" cy="1008112"/>
          </a:xfrm>
        </p:spPr>
        <p:txBody>
          <a:bodyPr>
            <a:noAutofit/>
          </a:bodyPr>
          <a:lstStyle/>
          <a:p>
            <a:pPr algn="ctr"/>
            <a:r>
              <a:rPr lang="en-GB" sz="4400" dirty="0">
                <a:latin typeface="Sassoon Primary Type" pitchFamily="2" charset="0"/>
              </a:rPr>
              <a:t>Presentation, reading &amp; spelling</a:t>
            </a:r>
            <a:endParaRPr lang="en-US" sz="4400" dirty="0">
              <a:latin typeface="Sassoon Primary Type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6711" y="1628800"/>
            <a:ext cx="8280920" cy="4968552"/>
          </a:xfrm>
        </p:spPr>
        <p:txBody>
          <a:bodyPr>
            <a:normAutofit fontScale="92500" lnSpcReduction="10000"/>
          </a:bodyPr>
          <a:lstStyle/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sz="2000" b="1" cap="none" dirty="0">
                <a:solidFill>
                  <a:schemeClr val="tx1"/>
                </a:solidFill>
                <a:latin typeface="Sassoon Primary Type" pitchFamily="2" charset="0"/>
              </a:rPr>
              <a:t>Presentation:  </a:t>
            </a:r>
            <a:r>
              <a:rPr lang="en-GB" sz="2000" cap="none" dirty="0">
                <a:solidFill>
                  <a:schemeClr val="tx1"/>
                </a:solidFill>
                <a:latin typeface="Sassoon Primary Type" pitchFamily="2" charset="0"/>
              </a:rPr>
              <a:t>the children will practise correctly forming their letters; both lower and uppercase letters, sitting their letters on the line and producing writing of a consistent size.  They will be encouraged to join their handwriting.  </a:t>
            </a:r>
            <a:r>
              <a:rPr lang="en-GB" sz="2000" b="1" cap="none" dirty="0">
                <a:solidFill>
                  <a:schemeClr val="tx1"/>
                </a:solidFill>
                <a:latin typeface="Sassoon Primary Type" pitchFamily="2" charset="0"/>
              </a:rPr>
              <a:t>Here at Welford, we take pride in our presentation and the children are consistently encouraged to produce neatly presented work in across the curriculum.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sz="2000" cap="none" dirty="0">
                <a:solidFill>
                  <a:schemeClr val="tx1"/>
                </a:solidFill>
                <a:latin typeface="Sassoon Primary Type" pitchFamily="2" charset="0"/>
                <a:hlinkClick r:id="rId3"/>
              </a:rPr>
              <a:t>Https://teachhandwriting.Co.Uk/route-c-letter-choice-3-ks1.Html</a:t>
            </a:r>
            <a:r>
              <a:rPr lang="en-GB" sz="2000" cap="none" dirty="0">
                <a:solidFill>
                  <a:schemeClr val="tx1"/>
                </a:solidFill>
                <a:latin typeface="Sassoon Primary Type" pitchFamily="2" charset="0"/>
              </a:rPr>
              <a:t> and Twinkl are both good resources for handwriting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sz="2000" b="1" cap="none" dirty="0">
                <a:solidFill>
                  <a:schemeClr val="tx1"/>
                </a:solidFill>
                <a:latin typeface="Sassoon Primary Type" pitchFamily="2" charset="0"/>
              </a:rPr>
              <a:t>Reading:  </a:t>
            </a:r>
            <a:r>
              <a:rPr lang="en-GB" sz="2000" cap="none" dirty="0">
                <a:solidFill>
                  <a:schemeClr val="tx1"/>
                </a:solidFill>
                <a:latin typeface="Sassoon Primary Type" pitchFamily="2" charset="0"/>
              </a:rPr>
              <a:t>hear your child read at least 4-5 times a week.  Ask them about their reading. Record their reading in their reading record.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sz="2000" b="1" cap="none" dirty="0">
                <a:solidFill>
                  <a:schemeClr val="tx1"/>
                </a:solidFill>
                <a:latin typeface="Sassoon Primary Type" pitchFamily="2" charset="0"/>
              </a:rPr>
              <a:t>Spelling:</a:t>
            </a:r>
            <a:r>
              <a:rPr lang="en-GB" sz="2000" cap="none" dirty="0">
                <a:solidFill>
                  <a:schemeClr val="tx1"/>
                </a:solidFill>
                <a:latin typeface="Sassoon Primary Type" pitchFamily="2" charset="0"/>
              </a:rPr>
              <a:t>  as part of the curriculum, children have word list and spelling pattern that they need to be able to spell to be expected at the end of the year. 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sz="2000" cap="none" dirty="0">
                <a:solidFill>
                  <a:schemeClr val="tx1"/>
                </a:solidFill>
                <a:latin typeface="Sassoon Primary Type" pitchFamily="2" charset="0"/>
              </a:rPr>
              <a:t>Please support your child to practice these at home.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B3790E-E8D7-4C84-A2EF-EF765A07A3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01762" y="117709"/>
            <a:ext cx="880417" cy="1151051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ADCCF6-6B76-4DAE-8910-FF1E7D43FD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latin typeface="Sassoon Primary Type"/>
              </a:rPr>
              <a:t>grammar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A597D3-DA81-49CE-95A8-E4FC132E7A49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10000"/>
          </a:bodyPr>
          <a:lstStyle/>
          <a:p>
            <a:pPr algn="ctr"/>
            <a:r>
              <a:rPr lang="en-GB" cap="none" dirty="0">
                <a:latin typeface="Sassoon Primary Type"/>
              </a:rPr>
              <a:t>There is an increased focus on understanding and use of grammar in Year 2.</a:t>
            </a:r>
          </a:p>
          <a:p>
            <a:pPr algn="ctr"/>
            <a:r>
              <a:rPr lang="en-GB" cap="none" dirty="0">
                <a:latin typeface="Sassoon Primary Type"/>
              </a:rPr>
              <a:t>Year two programme of study for grammar and glossary of terminology can be found here:</a:t>
            </a:r>
          </a:p>
          <a:p>
            <a:pPr algn="ctr"/>
            <a:r>
              <a:rPr lang="en-GB" cap="none" dirty="0">
                <a:latin typeface="Sassoon Primary Type"/>
                <a:hlinkClick r:id="rId2"/>
              </a:rPr>
              <a:t>Https://assets.Publishing.Service.Gov.Uk/government/uploads/system/uploads/attachment_data/file/335190/english_appendix_2_-_vocabulary_grammar_and_punctuation.Pdf</a:t>
            </a:r>
            <a:r>
              <a:rPr lang="en-GB" cap="none" dirty="0">
                <a:latin typeface="Sassoon Primary Type"/>
              </a:rPr>
              <a:t> </a:t>
            </a:r>
          </a:p>
          <a:p>
            <a:pPr algn="ctr"/>
            <a:r>
              <a:rPr lang="en-GB" cap="none" dirty="0">
                <a:latin typeface="Sassoon Primary Type"/>
                <a:hlinkClick r:id="rId3"/>
              </a:rPr>
              <a:t>Https://assets.Publishing.Service.Gov.Uk/government/uploads/system/uploads/attachment_data/file/244216/english_glossary.Pdf</a:t>
            </a:r>
            <a:r>
              <a:rPr lang="en-GB" cap="none" dirty="0">
                <a:latin typeface="Sassoon Primary Type"/>
              </a:rPr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7732CF1-C83C-4A5B-8034-95FA7ACAA7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00392" y="42396"/>
            <a:ext cx="877900" cy="1152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0145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FBB60F-CBD7-4989-9D70-211F668ABE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dirty="0">
                <a:latin typeface="Sassoon Primary Type"/>
              </a:rPr>
              <a:t>Picture news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3EA357-6BF2-4498-A250-63CDC0216C21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6346" y="1916832"/>
            <a:ext cx="7772870" cy="4464496"/>
          </a:xfrm>
        </p:spPr>
        <p:txBody>
          <a:bodyPr>
            <a:normAutofit fontScale="77500" lnSpcReduction="20000"/>
          </a:bodyPr>
          <a:lstStyle/>
          <a:p>
            <a:pPr marL="285750" indent="-285750" fontAlgn="base">
              <a:spcBef>
                <a:spcPts val="1200"/>
              </a:spcBef>
              <a:buFont typeface="Wingdings" pitchFamily="2" charset="2"/>
              <a:buChar char="ü"/>
            </a:pPr>
            <a:r>
              <a:rPr lang="en-GB" cap="none" dirty="0">
                <a:latin typeface="Sassoon Primary Type"/>
              </a:rPr>
              <a:t>Each week we are sent a current news story, provided with an image, and a thought-provoking question as well as a variety of teaching resources</a:t>
            </a:r>
            <a:r>
              <a:rPr lang="en-US" cap="none" dirty="0">
                <a:latin typeface="Sassoon Primary Type"/>
              </a:rPr>
              <a:t>​.</a:t>
            </a:r>
          </a:p>
          <a:p>
            <a:pPr marL="285750" indent="-285750" fontAlgn="base">
              <a:spcBef>
                <a:spcPts val="1200"/>
              </a:spcBef>
              <a:buFont typeface="Wingdings" pitchFamily="2" charset="2"/>
              <a:buChar char="ü"/>
            </a:pPr>
            <a:r>
              <a:rPr lang="en-GB" cap="none" dirty="0">
                <a:latin typeface="Sassoon Primary Type"/>
              </a:rPr>
              <a:t>Resources are designed to provide opportunities for children to learn from our world and develop respect for other’s beliefs, feelings and faiths. </a:t>
            </a:r>
          </a:p>
          <a:p>
            <a:pPr marL="285750" indent="-285750" fontAlgn="base">
              <a:spcBef>
                <a:spcPts val="1200"/>
              </a:spcBef>
              <a:buFont typeface="Wingdings" pitchFamily="2" charset="2"/>
              <a:buChar char="ü"/>
            </a:pPr>
            <a:r>
              <a:rPr lang="en-GB" cap="none" dirty="0">
                <a:latin typeface="Sassoon Primary Type"/>
              </a:rPr>
              <a:t>They encourage exploration, discussion, challenge and inspire children to learn</a:t>
            </a:r>
            <a:r>
              <a:rPr lang="en-US" cap="none" dirty="0">
                <a:latin typeface="Sassoon Primary Type"/>
              </a:rPr>
              <a:t>​.</a:t>
            </a:r>
          </a:p>
          <a:p>
            <a:pPr marL="285750" indent="-285750" fontAlgn="base">
              <a:spcBef>
                <a:spcPts val="1200"/>
              </a:spcBef>
              <a:buFont typeface="Wingdings" pitchFamily="2" charset="2"/>
              <a:buChar char="ü"/>
            </a:pPr>
            <a:r>
              <a:rPr lang="en-GB" cap="none" dirty="0">
                <a:latin typeface="Sassoon Primary Type"/>
              </a:rPr>
              <a:t>The news story is introduced during our values and awards assembly on Monday morning with the main question shared. Every class receives a newsletter as well with additional stories. </a:t>
            </a:r>
          </a:p>
          <a:p>
            <a:pPr marL="285750" indent="-285750" fontAlgn="base">
              <a:spcBef>
                <a:spcPts val="1200"/>
              </a:spcBef>
              <a:buFont typeface="Wingdings" pitchFamily="2" charset="2"/>
              <a:buChar char="ü"/>
            </a:pPr>
            <a:r>
              <a:rPr lang="en-GB" cap="none" dirty="0">
                <a:latin typeface="Sassoon Primary Type"/>
              </a:rPr>
              <a:t>Each key stage has an assembly during the week to discuss the story further. </a:t>
            </a:r>
          </a:p>
          <a:p>
            <a:pPr marL="285750" indent="-285750" fontAlgn="base">
              <a:spcBef>
                <a:spcPts val="1200"/>
              </a:spcBef>
              <a:buFont typeface="Wingdings" pitchFamily="2" charset="2"/>
              <a:buChar char="ü"/>
            </a:pPr>
            <a:r>
              <a:rPr lang="en-GB" cap="none" dirty="0">
                <a:latin typeface="Sassoon Primary Type"/>
              </a:rPr>
              <a:t>Information about the news story is shared on the newsletter with reference to the link to fundamental British Values and a home version of the story is sent to parents to discuss the story further at home with the family.</a:t>
            </a:r>
          </a:p>
          <a:p>
            <a:pPr marL="285750" indent="-285750" fontAlgn="base">
              <a:spcBef>
                <a:spcPts val="1200"/>
              </a:spcBef>
              <a:buFont typeface="Wingdings" pitchFamily="2" charset="2"/>
              <a:buChar char="ü"/>
            </a:pPr>
            <a:r>
              <a:rPr lang="en-GB" cap="none" dirty="0">
                <a:latin typeface="Sassoon Primary Type"/>
              </a:rPr>
              <a:t>The children are encouraged to take home a copy of the key question to complete at home and then return to school in exchange for a picture news sticker. 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203380-D840-49FF-8689-08983813CD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8384" y="116631"/>
            <a:ext cx="880417" cy="1151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3211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544" y="1124744"/>
            <a:ext cx="8229600" cy="1368153"/>
          </a:xfrm>
        </p:spPr>
        <p:txBody>
          <a:bodyPr>
            <a:normAutofit/>
          </a:bodyPr>
          <a:lstStyle/>
          <a:p>
            <a:pPr algn="ctr"/>
            <a:r>
              <a:rPr lang="en-US" sz="6000" dirty="0">
                <a:latin typeface="Sassoon Primary Type" pitchFamily="2" charset="0"/>
              </a:rPr>
              <a:t>Homework Books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544" y="3212976"/>
            <a:ext cx="8280920" cy="3384376"/>
          </a:xfrm>
        </p:spPr>
        <p:txBody>
          <a:bodyPr>
            <a:normAutofit/>
          </a:bodyPr>
          <a:lstStyle/>
          <a:p>
            <a:pPr algn="ctr"/>
            <a:r>
              <a:rPr lang="en-GB" sz="2000" cap="none" dirty="0">
                <a:solidFill>
                  <a:schemeClr val="tx1"/>
                </a:solidFill>
                <a:latin typeface="Sassoon Primary Type" pitchFamily="2" charset="0"/>
              </a:rPr>
              <a:t>Your child will bring home their maths homework book and a ‘Spell It’ book.</a:t>
            </a:r>
          </a:p>
          <a:p>
            <a:pPr algn="ctr"/>
            <a:endParaRPr lang="en-GB" sz="2000" cap="none" dirty="0">
              <a:solidFill>
                <a:schemeClr val="tx1"/>
              </a:solidFill>
              <a:latin typeface="Sassoon Primary Type" pitchFamily="2" charset="0"/>
            </a:endParaRPr>
          </a:p>
          <a:p>
            <a:pPr algn="ctr"/>
            <a:r>
              <a:rPr lang="en-GB" sz="2000" cap="none" dirty="0">
                <a:solidFill>
                  <a:schemeClr val="tx1"/>
                </a:solidFill>
                <a:latin typeface="Sassoon Primary Type" pitchFamily="2" charset="0"/>
              </a:rPr>
              <a:t>From </a:t>
            </a:r>
            <a:r>
              <a:rPr lang="en-GB" sz="2000" cap="none">
                <a:solidFill>
                  <a:schemeClr val="tx1"/>
                </a:solidFill>
                <a:latin typeface="Sassoon Primary Type" pitchFamily="2" charset="0"/>
              </a:rPr>
              <a:t>January onwards, your </a:t>
            </a:r>
            <a:r>
              <a:rPr lang="en-GB" sz="2000" cap="none" dirty="0">
                <a:solidFill>
                  <a:schemeClr val="tx1"/>
                </a:solidFill>
                <a:latin typeface="Sassoon Primary Type" pitchFamily="2" charset="0"/>
              </a:rPr>
              <a:t>child will also bring home a comprehension book where they will complete a short </a:t>
            </a:r>
            <a:r>
              <a:rPr lang="en-GB" sz="2000" cap="none">
                <a:solidFill>
                  <a:schemeClr val="tx1"/>
                </a:solidFill>
                <a:latin typeface="Sassoon Primary Type" pitchFamily="2" charset="0"/>
              </a:rPr>
              <a:t>reading comprehension</a:t>
            </a:r>
            <a:endParaRPr lang="en-GB" sz="2000" cap="none" dirty="0">
              <a:solidFill>
                <a:schemeClr val="tx1"/>
              </a:solidFill>
              <a:latin typeface="Sassoon Primary Type" pitchFamily="2" charset="0"/>
            </a:endParaRPr>
          </a:p>
          <a:p>
            <a:pPr algn="ctr"/>
            <a:endParaRPr lang="en-GB" sz="2000" cap="none" dirty="0">
              <a:solidFill>
                <a:schemeClr val="tx1"/>
              </a:solidFill>
              <a:latin typeface="Sassoon Primary Type" pitchFamily="2" charset="0"/>
            </a:endParaRPr>
          </a:p>
          <a:p>
            <a:pPr algn="ctr"/>
            <a:r>
              <a:rPr lang="en-GB" sz="2000" cap="none" dirty="0">
                <a:solidFill>
                  <a:schemeClr val="tx1"/>
                </a:solidFill>
                <a:latin typeface="Sassoon Primary Type" pitchFamily="2" charset="0"/>
              </a:rPr>
              <a:t>Please could you cover these with sticky back plastic or appropriate cover.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43AF35B-E4E2-4491-83B0-E98A842896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8384" y="116631"/>
            <a:ext cx="880417" cy="1151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2707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5"/>
            <a:ext cx="7763814" cy="944252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 Primary Type"/>
              </a:rPr>
              <a:t>punctuality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132856"/>
            <a:ext cx="7763814" cy="3384376"/>
          </a:xfrm>
        </p:spPr>
        <p:txBody>
          <a:bodyPr>
            <a:normAutofit lnSpcReduction="10000"/>
          </a:bodyPr>
          <a:lstStyle/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cap="none" dirty="0">
                <a:solidFill>
                  <a:schemeClr val="tx1"/>
                </a:solidFill>
                <a:latin typeface="Sassoon Primary Type"/>
              </a:rPr>
              <a:t>Please ensure your child is at school by 8.55am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cap="none" dirty="0">
                <a:solidFill>
                  <a:schemeClr val="tx1"/>
                </a:solidFill>
                <a:latin typeface="Sassoon Primary Type"/>
              </a:rPr>
              <a:t>Doors open at 8:45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cap="none" dirty="0">
                <a:solidFill>
                  <a:schemeClr val="tx1"/>
                </a:solidFill>
                <a:latin typeface="Sassoon Primary Type"/>
              </a:rPr>
              <a:t>Registration and learning begins straight away and coming in late or in a rush can be very unsettling for your child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cap="none" dirty="0">
                <a:solidFill>
                  <a:schemeClr val="tx1"/>
                </a:solidFill>
                <a:latin typeface="Sassoon Primary Type"/>
              </a:rPr>
              <a:t>Your child’s attendance at school is extremely important. Absences in your child’s education will result in learning being missed. 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cap="none" dirty="0">
                <a:solidFill>
                  <a:schemeClr val="tx1"/>
                </a:solidFill>
                <a:latin typeface="Sassoon Primary Type"/>
              </a:rPr>
              <a:t>If your child arrives after 8. 55 am this will be marked in the register as a late arrival.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endParaRPr lang="en-GB" cap="none" dirty="0">
              <a:solidFill>
                <a:schemeClr val="tx1"/>
              </a:solidFill>
              <a:latin typeface="Sassoon Primary Type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16096F3-B033-4DBD-A553-601B4637B8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8384" y="116631"/>
            <a:ext cx="880417" cy="1151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6039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630757-6F83-41F6-8146-278D0D749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290" y="1324504"/>
            <a:ext cx="7763814" cy="872244"/>
          </a:xfrm>
        </p:spPr>
        <p:txBody>
          <a:bodyPr>
            <a:noAutofit/>
          </a:bodyPr>
          <a:lstStyle/>
          <a:p>
            <a:r>
              <a:rPr lang="en-GB" sz="6000" dirty="0"/>
              <a:t>Bringing learning to life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95928-A8C3-44D7-B405-6AE470D5D3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331" y="2196748"/>
            <a:ext cx="7763814" cy="4112572"/>
          </a:xfrm>
        </p:spPr>
        <p:txBody>
          <a:bodyPr>
            <a:normAutofit/>
          </a:bodyPr>
          <a:lstStyle/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cap="none" dirty="0">
                <a:solidFill>
                  <a:schemeClr val="tx1"/>
                </a:solidFill>
                <a:latin typeface="Sassoon Primary Type"/>
              </a:rPr>
              <a:t>In Year Two we have so many opportunities for children to bring their learning to life and create lifelong memorable learning experiences.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cap="none" dirty="0">
                <a:solidFill>
                  <a:schemeClr val="tx1"/>
                </a:solidFill>
                <a:latin typeface="Sassoon Primary Type"/>
              </a:rPr>
              <a:t>Children will have the opportunity throughout the year to enjoy: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cap="none" dirty="0">
                <a:solidFill>
                  <a:schemeClr val="tx1"/>
                </a:solidFill>
                <a:latin typeface="Sassoon Primary Type"/>
              </a:rPr>
              <a:t>Theme days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cap="none" dirty="0">
                <a:solidFill>
                  <a:schemeClr val="tx1"/>
                </a:solidFill>
                <a:latin typeface="Sassoon Primary Type"/>
              </a:rPr>
              <a:t>Trips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cap="none" dirty="0">
                <a:solidFill>
                  <a:schemeClr val="tx1"/>
                </a:solidFill>
                <a:latin typeface="Sassoon Primary Type"/>
              </a:rPr>
              <a:t>Visitors in school 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n-GB" cap="none" dirty="0">
                <a:solidFill>
                  <a:schemeClr val="tx1"/>
                </a:solidFill>
                <a:latin typeface="Sassoon Primary Type"/>
              </a:rPr>
              <a:t>Heart of England Forest  - 3 visits throughout the year learning outdoors</a:t>
            </a:r>
          </a:p>
          <a:p>
            <a:pPr marL="342900" indent="-342900">
              <a:buFontTx/>
              <a:buChar char="-"/>
            </a:pPr>
            <a:endParaRPr lang="en-GB" cap="none" dirty="0">
              <a:solidFill>
                <a:schemeClr val="tx1"/>
              </a:solidFill>
              <a:latin typeface="Sassoon Primary Type"/>
            </a:endParaRPr>
          </a:p>
          <a:p>
            <a:pPr marL="342900" indent="-342900">
              <a:buFontTx/>
              <a:buChar char="-"/>
            </a:pPr>
            <a:endParaRPr lang="en-GB" cap="none" dirty="0">
              <a:solidFill>
                <a:schemeClr val="tx1"/>
              </a:solidFill>
              <a:latin typeface="Sassoon Primary Type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A659EBE-A909-49B7-A449-3A94AF48B0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8384" y="116631"/>
            <a:ext cx="880417" cy="1151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1945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C384AF-9964-440C-A0CF-B87F73A929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1368183"/>
          </a:xfrm>
        </p:spPr>
        <p:txBody>
          <a:bodyPr>
            <a:noAutofit/>
          </a:bodyPr>
          <a:lstStyle/>
          <a:p>
            <a:r>
              <a:rPr lang="en-GB" sz="6000" dirty="0" err="1">
                <a:latin typeface="Sassoon Primary Type"/>
              </a:rPr>
              <a:t>ADVENTures</a:t>
            </a:r>
            <a:r>
              <a:rPr lang="en-GB" sz="6000" dirty="0">
                <a:latin typeface="Sassoon Primary Type"/>
              </a:rPr>
              <a:t> at </a:t>
            </a:r>
            <a:r>
              <a:rPr lang="en-GB" sz="6000" dirty="0" err="1">
                <a:latin typeface="Sassoon Primary Type"/>
              </a:rPr>
              <a:t>welford</a:t>
            </a:r>
            <a:endParaRPr lang="en-GB" sz="6000" dirty="0">
              <a:latin typeface="Sassoon Primary Type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F2D5A7-CB2E-456B-9CAF-1DCC0952BB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331" y="2276872"/>
            <a:ext cx="7763814" cy="3600400"/>
          </a:xfrm>
        </p:spPr>
        <p:txBody>
          <a:bodyPr>
            <a:normAutofit/>
          </a:bodyPr>
          <a:lstStyle/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en-GB" sz="1400" cap="none" dirty="0">
                <a:solidFill>
                  <a:schemeClr val="tx1"/>
                </a:solidFill>
                <a:latin typeface="Sassoon Primary Type"/>
              </a:rPr>
              <a:t>This booklet was created to give children the opportunity to record their life experiences through Welford On Avon School.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en-GB" sz="1400" cap="none" dirty="0">
                <a:solidFill>
                  <a:schemeClr val="tx1"/>
                </a:solidFill>
                <a:latin typeface="Sassoon Primary Type"/>
              </a:rPr>
              <a:t>It includes hundreds of activities that they could complete over their seven years and its intention is to serve as a diary of their personal journey through Welford and something they can looked back on to trigger fond memories of their school life.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en-GB" sz="1400" cap="none" dirty="0">
                <a:solidFill>
                  <a:schemeClr val="tx1"/>
                </a:solidFill>
                <a:latin typeface="Sassoon Primary Type"/>
              </a:rPr>
              <a:t>They should take the book home and go through it, colour the circle beside anything they have completed.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en-GB" sz="1400" cap="none" dirty="0">
                <a:solidFill>
                  <a:schemeClr val="tx1"/>
                </a:solidFill>
                <a:latin typeface="Sassoon Primary Type"/>
              </a:rPr>
              <a:t>The books will then stay in school until the spring term when we will repeat the process.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en-GB" sz="1400" cap="none" dirty="0">
                <a:solidFill>
                  <a:schemeClr val="tx1"/>
                </a:solidFill>
                <a:latin typeface="Sassoon Primary Type"/>
              </a:rPr>
              <a:t>Once again this will be repeated in the summer term. When the children get to the end of year 6 they will be presented with the booklet at the leavers’ assembly as keep sake. </a:t>
            </a:r>
          </a:p>
          <a:p>
            <a:endParaRPr lang="en-GB" sz="900" cap="none" dirty="0">
              <a:solidFill>
                <a:schemeClr val="tx1"/>
              </a:solidFill>
              <a:latin typeface="Sassoon Primary Type"/>
            </a:endParaRPr>
          </a:p>
          <a:p>
            <a:endParaRPr lang="en-GB" sz="900" cap="none" dirty="0">
              <a:solidFill>
                <a:schemeClr val="tx1"/>
              </a:solidFill>
              <a:latin typeface="Sassoon Primary Type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A182709-A079-4790-B8C7-07D3D914DD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8384" y="116631"/>
            <a:ext cx="880417" cy="1151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0617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latin typeface="Sassoon Primary Type"/>
              </a:rPr>
              <a:t>Finally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8063134" cy="3424107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en-GB" cap="none" dirty="0">
                <a:latin typeface="Sassoon Primary Type"/>
                <a:cs typeface="Arial" pitchFamily="34" charset="0"/>
              </a:rPr>
              <a:t>The year 2 team are delighted to be working in partnership with you and are excited for the upcoming year</a:t>
            </a:r>
            <a:r>
              <a:rPr lang="en-US" cap="none" dirty="0">
                <a:latin typeface="Sassoon Primary Type"/>
                <a:cs typeface="Arial" pitchFamily="34" charset="0"/>
              </a:rPr>
              <a:t>​.</a:t>
            </a:r>
          </a:p>
          <a:p>
            <a:pPr fontAlgn="base"/>
            <a:endParaRPr lang="en-GB" cap="none" dirty="0">
              <a:latin typeface="Sassoon Primary Type"/>
              <a:cs typeface="Arial" pitchFamily="34" charset="0"/>
            </a:endParaRPr>
          </a:p>
          <a:p>
            <a:pPr marL="0" indent="0" fontAlgn="base">
              <a:buNone/>
            </a:pPr>
            <a:r>
              <a:rPr lang="en-GB" cap="none" dirty="0">
                <a:latin typeface="Sassoon Primary Type"/>
                <a:cs typeface="Arial" pitchFamily="34" charset="0"/>
              </a:rPr>
              <a:t>Together, we can ensure positive progress for your child.</a:t>
            </a:r>
            <a:endParaRPr lang="en-US" cap="none" dirty="0">
              <a:latin typeface="Sassoon Primary Type"/>
              <a:cs typeface="Arial" pitchFamily="34" charset="0"/>
            </a:endParaRPr>
          </a:p>
          <a:p>
            <a:pPr marL="0" indent="0">
              <a:buNone/>
            </a:pPr>
            <a:endParaRPr lang="en-GB" cap="none" dirty="0">
              <a:latin typeface="Sassoon Primary Type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EDFD604-1807-470C-B427-EDC581C000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8384" y="116631"/>
            <a:ext cx="880417" cy="1151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21763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Droplet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08676c10-c816-405c-b922-6bdf96e157a6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8C78EABB571C4584BA4EC6493C2FF6" ma:contentTypeVersion="18" ma:contentTypeDescription="Create a new document." ma:contentTypeScope="" ma:versionID="64c6d8b7f2f2e2d7fe93290c5ca1b0aa">
  <xsd:schema xmlns:xsd="http://www.w3.org/2001/XMLSchema" xmlns:xs="http://www.w3.org/2001/XMLSchema" xmlns:p="http://schemas.microsoft.com/office/2006/metadata/properties" xmlns:ns3="78510ca0-57cf-4d60-b6cc-d2df893b9096" xmlns:ns4="08676c10-c816-405c-b922-6bdf96e157a6" targetNamespace="http://schemas.microsoft.com/office/2006/metadata/properties" ma:root="true" ma:fieldsID="a56943a853313b5ee1146af04518f24c" ns3:_="" ns4:_="">
    <xsd:import namespace="78510ca0-57cf-4d60-b6cc-d2df893b9096"/>
    <xsd:import namespace="08676c10-c816-405c-b922-6bdf96e157a6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DateTaken" minOccurs="0"/>
                <xsd:element ref="ns4:MediaServiceAutoKeyPoints" minOccurs="0"/>
                <xsd:element ref="ns4:MediaServiceKeyPoints" minOccurs="0"/>
                <xsd:element ref="ns4:MediaServiceLocation" minOccurs="0"/>
                <xsd:element ref="ns4:MediaLengthInSeconds" minOccurs="0"/>
                <xsd:element ref="ns4:MediaServiceObjectDetectorVersions" minOccurs="0"/>
                <xsd:element ref="ns4:MediaServiceSystemTags" minOccurs="0"/>
                <xsd:element ref="ns4:MediaServiceSearchProperties" minOccurs="0"/>
                <xsd:element ref="ns4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510ca0-57cf-4d60-b6cc-d2df893b909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8676c10-c816-405c-b922-6bdf96e157a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3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25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23370B8-C68B-46CE-8660-0B3041A7DB60}">
  <ds:schemaRefs>
    <ds:schemaRef ds:uri="78510ca0-57cf-4d60-b6cc-d2df893b9096"/>
    <ds:schemaRef ds:uri="http://schemas.openxmlformats.org/package/2006/metadata/core-properties"/>
    <ds:schemaRef ds:uri="http://schemas.microsoft.com/office/2006/metadata/properties"/>
    <ds:schemaRef ds:uri="http://schemas.microsoft.com/office/infopath/2007/PartnerControls"/>
    <ds:schemaRef ds:uri="08676c10-c816-405c-b922-6bdf96e157a6"/>
    <ds:schemaRef ds:uri="http://schemas.microsoft.com/office/2006/documentManagement/types"/>
    <ds:schemaRef ds:uri="http://purl.org/dc/elements/1.1/"/>
    <ds:schemaRef ds:uri="http://www.w3.org/XML/1998/namespace"/>
    <ds:schemaRef ds:uri="http://purl.org/dc/dcmitype/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772920E3-B89E-44C0-BCE3-BE61B405EBA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8510ca0-57cf-4d60-b6cc-d2df893b9096"/>
    <ds:schemaRef ds:uri="08676c10-c816-405c-b922-6bdf96e157a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CA4ADA9-A057-4BE4-8C1A-9EF22D1C57B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Droplet</Template>
  <TotalTime>908</TotalTime>
  <Words>1760</Words>
  <Application>Microsoft Office PowerPoint</Application>
  <PresentationFormat>On-screen Show (4:3)</PresentationFormat>
  <Paragraphs>115</Paragraphs>
  <Slides>18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Calibri</vt:lpstr>
      <vt:lpstr>Sassoon Primary Type</vt:lpstr>
      <vt:lpstr>Tw Cen MT</vt:lpstr>
      <vt:lpstr>Wingdings</vt:lpstr>
      <vt:lpstr>Droplet</vt:lpstr>
      <vt:lpstr>Welcome to Year 2</vt:lpstr>
      <vt:lpstr>School Website</vt:lpstr>
      <vt:lpstr>Safeguarding</vt:lpstr>
      <vt:lpstr>A Week in Year 2</vt:lpstr>
      <vt:lpstr>Homework</vt:lpstr>
      <vt:lpstr>Classroom Organisation</vt:lpstr>
      <vt:lpstr>We ask of you:</vt:lpstr>
      <vt:lpstr>Curriculum </vt:lpstr>
      <vt:lpstr>Reading</vt:lpstr>
      <vt:lpstr>Year 2 curriculum</vt:lpstr>
      <vt:lpstr>Presentation, reading &amp; spelling</vt:lpstr>
      <vt:lpstr>grammar</vt:lpstr>
      <vt:lpstr>Picture news</vt:lpstr>
      <vt:lpstr>Homework Books</vt:lpstr>
      <vt:lpstr>punctuality</vt:lpstr>
      <vt:lpstr>Bringing learning to life</vt:lpstr>
      <vt:lpstr>ADVENTures at welford</vt:lpstr>
      <vt:lpstr>Finally</vt:lpstr>
    </vt:vector>
  </TitlesOfParts>
  <Company>Warwickshire Education Services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AuthorisedUser</dc:creator>
  <cp:lastModifiedBy>K Hobkirk WAP</cp:lastModifiedBy>
  <cp:revision>75</cp:revision>
  <cp:lastPrinted>2017-09-11T12:59:46Z</cp:lastPrinted>
  <dcterms:created xsi:type="dcterms:W3CDTF">2014-09-07T10:17:05Z</dcterms:created>
  <dcterms:modified xsi:type="dcterms:W3CDTF">2026-01-18T17:46:26Z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0x010100918C78EABB571C4584BA4EC6493C2FF6</vt:lpwstr>
  </property>
</Properties>
</file>