
<file path=[Content_Types].xml><?xml version="1.0" encoding="utf-8"?>
<Types xmlns="http://schemas.openxmlformats.org/package/2006/content-types">
  <Default Extension="bin" ContentType="application/vnd.openxmlformats-officedocument.oleObject"/>
  <Default Extension="png" ContentType="image/png"/>
  <Default Extension="jfif" ContentType="image/jpe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4" r:id="rId8"/>
    <p:sldId id="261"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9BB727F-192B-413C-A6DD-B7B9BA82C7EC}"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2123221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BB727F-192B-413C-A6DD-B7B9BA82C7EC}"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1456824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9BB727F-192B-413C-A6DD-B7B9BA82C7EC}"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1479322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9BB727F-192B-413C-A6DD-B7B9BA82C7EC}"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3923342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9BB727F-192B-413C-A6DD-B7B9BA82C7EC}" type="datetimeFigureOut">
              <a:rPr lang="en-GB" smtClean="0"/>
              <a:t>09/11/2020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3227184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9BB727F-192B-413C-A6DD-B7B9BA82C7EC}" type="datetimeFigureOut">
              <a:rPr lang="en-GB" smtClean="0"/>
              <a:t>09/11/2020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3189179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BB727F-192B-413C-A6DD-B7B9BA82C7EC}" type="datetimeFigureOut">
              <a:rPr lang="en-GB" smtClean="0"/>
              <a:t>09/11/2020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2237434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9BB727F-192B-413C-A6DD-B7B9BA82C7EC}"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2339558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9BB727F-192B-413C-A6DD-B7B9BA82C7EC}"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1590096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BB727F-192B-413C-A6DD-B7B9BA82C7EC}"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3113086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BB727F-192B-413C-A6DD-B7B9BA82C7EC}"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7C7450-E905-482F-A8B8-A9EFC2847F23}" type="slidenum">
              <a:rPr lang="en-GB" smtClean="0"/>
              <a:t>‹#›</a:t>
            </a:fld>
            <a:endParaRPr lang="en-GB"/>
          </a:p>
        </p:txBody>
      </p:sp>
    </p:spTree>
    <p:extLst>
      <p:ext uri="{BB962C8B-B14F-4D97-AF65-F5344CB8AC3E}">
        <p14:creationId xmlns:p14="http://schemas.microsoft.com/office/powerpoint/2010/main" val="2719539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BB727F-192B-413C-A6DD-B7B9BA82C7EC}" type="datetimeFigureOut">
              <a:rPr lang="en-GB" smtClean="0"/>
              <a:t>09/11/2020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7C7450-E905-482F-A8B8-A9EFC2847F23}" type="slidenum">
              <a:rPr lang="en-GB" smtClean="0"/>
              <a:t>‹#›</a:t>
            </a:fld>
            <a:endParaRPr lang="en-GB"/>
          </a:p>
        </p:txBody>
      </p:sp>
    </p:spTree>
    <p:extLst>
      <p:ext uri="{BB962C8B-B14F-4D97-AF65-F5344CB8AC3E}">
        <p14:creationId xmlns:p14="http://schemas.microsoft.com/office/powerpoint/2010/main" val="3975852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wmf"/></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2.png"/><Relationship Id="rId4" Type="http://schemas.openxmlformats.org/officeDocument/2006/relationships/image" Target="../media/image1.wmf"/></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2.png"/><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4.jfif"/><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5.vml"/><Relationship Id="rId5" Type="http://schemas.openxmlformats.org/officeDocument/2006/relationships/image" Target="../media/image2.png"/><Relationship Id="rId4" Type="http://schemas.openxmlformats.org/officeDocument/2006/relationships/image" Target="../media/image1.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5.jpeg"/><Relationship Id="rId5" Type="http://schemas.openxmlformats.org/officeDocument/2006/relationships/image" Target="../media/image2.png"/><Relationship Id="rId4" Type="http://schemas.openxmlformats.org/officeDocument/2006/relationships/image" Target="../media/image1.wmf"/></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oleObject" Target="../embeddings/oleObject7.bin"/><Relationship Id="rId7"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6.jpeg"/><Relationship Id="rId5" Type="http://schemas.openxmlformats.org/officeDocument/2006/relationships/image" Target="../media/image2.png"/><Relationship Id="rId4" Type="http://schemas.openxmlformats.org/officeDocument/2006/relationships/image" Target="../media/image1.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2.png"/><Relationship Id="rId4" Type="http://schemas.openxmlformats.org/officeDocument/2006/relationships/image" Target="../media/image1.wmf"/></Relationships>
</file>

<file path=ppt/slides/_rels/slide9.xml.rels><?xml version="1.0" encoding="UTF-8" standalone="yes"?>
<Relationships xmlns="http://schemas.openxmlformats.org/package/2006/relationships"><Relationship Id="rId8" Type="http://schemas.openxmlformats.org/officeDocument/2006/relationships/image" Target="../media/image11.jfif"/><Relationship Id="rId3" Type="http://schemas.openxmlformats.org/officeDocument/2006/relationships/oleObject" Target="../embeddings/oleObject9.bin"/><Relationship Id="rId7" Type="http://schemas.openxmlformats.org/officeDocument/2006/relationships/image" Target="../media/image10.jfif"/><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9.jfif"/><Relationship Id="rId5" Type="http://schemas.openxmlformats.org/officeDocument/2006/relationships/image" Target="../media/image2.png"/><Relationship Id="rId4" Type="http://schemas.openxmlformats.org/officeDocument/2006/relationships/image" Target="../media/image1.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979487"/>
            <a:ext cx="9144000" cy="4369526"/>
          </a:xfrm>
        </p:spPr>
        <p:txBody>
          <a:bodyPr>
            <a:normAutofit/>
          </a:bodyPr>
          <a:lstStyle/>
          <a:p>
            <a:r>
              <a:rPr lang="en-GB" sz="4800" dirty="0" smtClean="0"/>
              <a:t>Early Reading</a:t>
            </a:r>
          </a:p>
          <a:p>
            <a:r>
              <a:rPr lang="en-GB" sz="4800" dirty="0" smtClean="0"/>
              <a:t> at </a:t>
            </a:r>
          </a:p>
          <a:p>
            <a:r>
              <a:rPr lang="en-GB" sz="4800" dirty="0" smtClean="0"/>
              <a:t>Welford on Avon Primary School</a:t>
            </a:r>
            <a:endParaRPr lang="en-GB" sz="48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extLst>
              <p:ext uri="{D42A27DB-BD31-4B8C-83A1-F6EECF244321}">
                <p14:modId xmlns:p14="http://schemas.microsoft.com/office/powerpoint/2010/main" val="2502967006"/>
              </p:ext>
            </p:extLst>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1031" name="Picture" r:id="rId3" imgW="2832100" imgH="3721100" progId="Word.Picture.8">
                  <p:embed/>
                </p:oleObj>
              </mc:Choice>
              <mc:Fallback>
                <p:oleObj name="Picture" r:id="rId3" imgW="2832100" imgH="372110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90054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1122499"/>
            <a:ext cx="9144000" cy="4369526"/>
          </a:xfrm>
        </p:spPr>
        <p:txBody>
          <a:bodyPr>
            <a:normAutofit/>
          </a:bodyPr>
          <a:lstStyle/>
          <a:p>
            <a:r>
              <a:rPr lang="en-GB" b="1" u="sng" dirty="0"/>
              <a:t>Intent:</a:t>
            </a:r>
            <a:endParaRPr lang="en-GB" dirty="0"/>
          </a:p>
          <a:p>
            <a:r>
              <a:rPr lang="en-GB" b="1" dirty="0"/>
              <a:t> </a:t>
            </a:r>
            <a:endParaRPr lang="en-GB" dirty="0"/>
          </a:p>
          <a:p>
            <a:r>
              <a:rPr lang="en-GB" dirty="0"/>
              <a:t>At Welford on Avon Primary School, we understand the important role reading plays in the lives of our pupils and how it can impact on all other areas of the curriculum. We believe that reading feeds pupils’ imagination and opens up a wealth of experiences for curious young minds. It is therefore our aim that, by the end of their primary education, all pupils at Welford on Avon Primary School are able to read fluently with confidence and understanding, in all subjects and across a range of genres.</a:t>
            </a:r>
          </a:p>
          <a:p>
            <a:endParaRPr lang="en-GB" sz="32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2053"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6567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522514"/>
            <a:ext cx="9144000" cy="5891349"/>
          </a:xfrm>
        </p:spPr>
        <p:txBody>
          <a:bodyPr>
            <a:normAutofit/>
          </a:bodyPr>
          <a:lstStyle/>
          <a:p>
            <a:r>
              <a:rPr lang="en-GB" dirty="0"/>
              <a:t>In EYFS, reading is an important feature inside and outside the classroom. We have a range of ways in which we promote reading:</a:t>
            </a:r>
          </a:p>
          <a:p>
            <a:endParaRPr lang="en-GB" dirty="0" smtClean="0"/>
          </a:p>
          <a:p>
            <a:r>
              <a:rPr lang="en-GB" dirty="0"/>
              <a:t> </a:t>
            </a:r>
          </a:p>
          <a:p>
            <a:pPr marL="800100" lvl="1" indent="-342900" algn="l">
              <a:buFont typeface="Arial" panose="020B0604020202020204" pitchFamily="34" charset="0"/>
              <a:buChar char="•"/>
            </a:pPr>
            <a:r>
              <a:rPr lang="en-GB" dirty="0"/>
              <a:t>Having enthusiastic staff who share their passion and excitement of books with </a:t>
            </a:r>
            <a:r>
              <a:rPr lang="en-GB" dirty="0" smtClean="0"/>
              <a:t>children.</a:t>
            </a:r>
          </a:p>
          <a:p>
            <a:pPr lvl="1" algn="l"/>
            <a:endParaRPr lang="en-GB" dirty="0"/>
          </a:p>
          <a:p>
            <a:pPr marL="800100" lvl="1" indent="-342900" algn="l">
              <a:buFont typeface="Arial" panose="020B0604020202020204" pitchFamily="34" charset="0"/>
              <a:buChar char="•"/>
            </a:pPr>
            <a:r>
              <a:rPr lang="en-GB" dirty="0"/>
              <a:t>Using story props, role play areas and displays to enhance core </a:t>
            </a:r>
            <a:r>
              <a:rPr lang="en-GB" dirty="0" smtClean="0"/>
              <a:t>books.</a:t>
            </a:r>
          </a:p>
          <a:p>
            <a:pPr marL="800100" lvl="1" indent="-342900" algn="l">
              <a:buFont typeface="Arial" panose="020B0604020202020204" pitchFamily="34" charset="0"/>
              <a:buChar char="•"/>
            </a:pPr>
            <a:endParaRPr lang="en-GB" dirty="0"/>
          </a:p>
          <a:p>
            <a:pPr marL="800100" lvl="1" indent="-342900" algn="l">
              <a:buFont typeface="Arial" panose="020B0604020202020204" pitchFamily="34" charset="0"/>
              <a:buChar char="•"/>
            </a:pPr>
            <a:r>
              <a:rPr lang="en-GB" dirty="0" smtClean="0"/>
              <a:t>Opportunities to retell and to act out stories using props and story maps. </a:t>
            </a:r>
          </a:p>
          <a:p>
            <a:pPr lvl="1" algn="l"/>
            <a:endParaRPr lang="en-GB" dirty="0" smtClean="0"/>
          </a:p>
          <a:p>
            <a:pPr lvl="1" algn="l"/>
            <a:endParaRPr lang="en-GB" dirty="0" smtClean="0"/>
          </a:p>
          <a:p>
            <a:pPr marL="800100" lvl="1" indent="-342900" algn="l">
              <a:buFont typeface="Arial" panose="020B0604020202020204" pitchFamily="34" charset="0"/>
              <a:buChar char="•"/>
            </a:pPr>
            <a:endParaRPr lang="en-GB" dirty="0"/>
          </a:p>
          <a:p>
            <a:pPr lvl="1" algn="l"/>
            <a:endParaRPr lang="en-GB" dirty="0"/>
          </a:p>
          <a:p>
            <a:endParaRPr lang="en-GB" sz="20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3078"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15333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979487"/>
            <a:ext cx="9144000" cy="5786845"/>
          </a:xfrm>
        </p:spPr>
        <p:txBody>
          <a:bodyPr>
            <a:normAutofit/>
          </a:bodyPr>
          <a:lstStyle/>
          <a:p>
            <a:pPr marL="800100" lvl="1" indent="-342900" algn="l">
              <a:buFont typeface="Arial" panose="020B0604020202020204" pitchFamily="34" charset="0"/>
              <a:buChar char="•"/>
            </a:pPr>
            <a:r>
              <a:rPr lang="en-GB" dirty="0" smtClean="0"/>
              <a:t>Using core books to plan for children’s interests and class topics.  These are quality texts such as those from Pie Corbett’s Reading Spine, Page Turners and Poetry Spine are used as class reads.</a:t>
            </a:r>
          </a:p>
          <a:p>
            <a:pPr lvl="1" algn="l"/>
            <a:endParaRPr lang="en-GB" dirty="0"/>
          </a:p>
          <a:p>
            <a:pPr marL="800100" lvl="1" indent="-342900" algn="l">
              <a:buFont typeface="Arial" panose="020B0604020202020204" pitchFamily="34" charset="0"/>
              <a:buChar char="•"/>
            </a:pPr>
            <a:endParaRPr lang="en-GB" dirty="0"/>
          </a:p>
          <a:p>
            <a:pPr lvl="1" algn="l"/>
            <a:endParaRPr lang="en-GB" dirty="0" smtClean="0"/>
          </a:p>
          <a:p>
            <a:pPr lvl="1" algn="l"/>
            <a:endParaRPr lang="en-GB" dirty="0" smtClean="0"/>
          </a:p>
          <a:p>
            <a:pPr lvl="1" algn="l"/>
            <a:endParaRPr lang="en-GB" dirty="0"/>
          </a:p>
          <a:p>
            <a:pPr lvl="1" algn="l"/>
            <a:endParaRPr lang="en-GB" dirty="0" smtClean="0"/>
          </a:p>
          <a:p>
            <a:pPr lvl="1" algn="l"/>
            <a:endParaRPr lang="en-GB" dirty="0"/>
          </a:p>
          <a:p>
            <a:pPr lvl="1" algn="l"/>
            <a:endParaRPr lang="en-GB" dirty="0" smtClean="0"/>
          </a:p>
          <a:p>
            <a:pPr lvl="1" algn="l"/>
            <a:endParaRPr lang="en-GB" dirty="0"/>
          </a:p>
          <a:p>
            <a:pPr lvl="1" algn="l"/>
            <a:endParaRPr lang="en-GB" dirty="0" smtClean="0"/>
          </a:p>
          <a:p>
            <a:pPr lvl="1" algn="l"/>
            <a:endParaRPr lang="en-GB" dirty="0"/>
          </a:p>
          <a:p>
            <a:pPr lvl="1" algn="l"/>
            <a:endParaRPr lang="en-GB" dirty="0"/>
          </a:p>
          <a:p>
            <a:pPr marL="800100" lvl="1" indent="-342900" algn="l">
              <a:buFont typeface="Arial" panose="020B0604020202020204" pitchFamily="34" charset="0"/>
              <a:buChar char="•"/>
            </a:pPr>
            <a:r>
              <a:rPr lang="en-GB" dirty="0" smtClean="0"/>
              <a:t>Listening to and joining in a variety of genres, for example, non-fiction, poems, audio stories, rhymes.</a:t>
            </a:r>
          </a:p>
          <a:p>
            <a:pPr marL="800100" lvl="1" indent="-342900" algn="l">
              <a:buFont typeface="Arial" panose="020B0604020202020204" pitchFamily="34" charset="0"/>
              <a:buChar char="•"/>
            </a:pPr>
            <a:endParaRPr lang="en-GB" dirty="0"/>
          </a:p>
          <a:p>
            <a:pPr lvl="1" algn="l"/>
            <a:endParaRPr lang="en-GB" dirty="0" smtClean="0"/>
          </a:p>
          <a:p>
            <a:pPr marL="800100" lvl="1" indent="-342900" algn="l">
              <a:buFont typeface="Arial" panose="020B0604020202020204" pitchFamily="34" charset="0"/>
              <a:buChar char="•"/>
            </a:pPr>
            <a:endParaRPr lang="en-GB" sz="1800" dirty="0" smtClean="0"/>
          </a:p>
          <a:p>
            <a:pPr lvl="1" algn="l"/>
            <a:endParaRPr lang="en-GB" dirty="0" smtClean="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4102"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17637" y="2243072"/>
            <a:ext cx="3686773" cy="3686773"/>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0175" y="2461940"/>
            <a:ext cx="3165974" cy="3165974"/>
          </a:xfrm>
          <a:prstGeom prst="rect">
            <a:avLst/>
          </a:prstGeom>
        </p:spPr>
      </p:pic>
    </p:spTree>
    <p:extLst>
      <p:ext uri="{BB962C8B-B14F-4D97-AF65-F5344CB8AC3E}">
        <p14:creationId xmlns:p14="http://schemas.microsoft.com/office/powerpoint/2010/main" val="3270904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1122499"/>
            <a:ext cx="9144000" cy="4951730"/>
          </a:xfrm>
        </p:spPr>
        <p:txBody>
          <a:bodyPr>
            <a:normAutofit/>
          </a:bodyPr>
          <a:lstStyle/>
          <a:p>
            <a:pPr lvl="1" algn="l"/>
            <a:endParaRPr lang="en-GB" dirty="0"/>
          </a:p>
          <a:p>
            <a:pPr marL="800100" lvl="1" indent="-342900" algn="l">
              <a:buFont typeface="Arial" panose="020B0604020202020204" pitchFamily="34" charset="0"/>
              <a:buChar char="•"/>
            </a:pPr>
            <a:r>
              <a:rPr lang="en-GB" dirty="0"/>
              <a:t>Involving parents in understanding the importance of early literacy though parents’ workshops, newsletters, home shared reading and reading books</a:t>
            </a:r>
            <a:r>
              <a:rPr lang="en-GB" dirty="0" smtClean="0"/>
              <a:t>.</a:t>
            </a:r>
            <a:endParaRPr lang="en-GB" dirty="0"/>
          </a:p>
          <a:p>
            <a:pPr lvl="1" algn="l"/>
            <a:endParaRPr lang="en-GB" dirty="0"/>
          </a:p>
          <a:p>
            <a:pPr marL="800100" lvl="1" indent="-342900" algn="l">
              <a:buFont typeface="Arial" panose="020B0604020202020204" pitchFamily="34" charset="0"/>
              <a:buChar char="•"/>
            </a:pPr>
            <a:r>
              <a:rPr lang="en-GB" dirty="0" smtClean="0"/>
              <a:t>Children that are identified as needing extra support have daily extra reads with teaching assistants or other adults working in the class. </a:t>
            </a:r>
          </a:p>
          <a:p>
            <a:pPr lvl="1" algn="l"/>
            <a:endParaRPr lang="en-GB" dirty="0" smtClean="0"/>
          </a:p>
          <a:p>
            <a:pPr marL="800100" lvl="1" indent="-342900" algn="l">
              <a:buFont typeface="Arial" panose="020B0604020202020204" pitchFamily="34" charset="0"/>
              <a:buChar char="•"/>
            </a:pPr>
            <a:r>
              <a:rPr lang="en-GB" dirty="0" smtClean="0"/>
              <a:t>A dialogue of communication with parents and carers is created with the class teacher in reading records to identify children’s next steps and track their progress.</a:t>
            </a:r>
            <a:endParaRPr lang="en-GB" dirty="0"/>
          </a:p>
          <a:p>
            <a:pPr lvl="1" algn="l"/>
            <a:endParaRPr lang="en-GB" dirty="0" smtClean="0"/>
          </a:p>
          <a:p>
            <a:pPr marL="800100" lvl="1" indent="-342900" algn="l">
              <a:buFont typeface="Arial" panose="020B0604020202020204" pitchFamily="34" charset="0"/>
              <a:buChar char="•"/>
            </a:pPr>
            <a:endParaRPr lang="en-GB" dirty="0"/>
          </a:p>
          <a:p>
            <a:pPr lvl="1" algn="l"/>
            <a:endParaRPr lang="en-GB" dirty="0" smtClean="0"/>
          </a:p>
          <a:p>
            <a:pPr marL="800100" lvl="1" indent="-342900" algn="l">
              <a:buFont typeface="Arial" panose="020B0604020202020204" pitchFamily="34" charset="0"/>
              <a:buChar char="•"/>
            </a:pPr>
            <a:endParaRPr lang="en-GB" dirty="0" smtClean="0"/>
          </a:p>
          <a:p>
            <a:pPr lvl="1" algn="l"/>
            <a:endParaRPr lang="en-GB" dirty="0"/>
          </a:p>
          <a:p>
            <a:endParaRPr lang="en-GB" sz="32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5128"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25325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1122499"/>
            <a:ext cx="9144000" cy="4951730"/>
          </a:xfrm>
        </p:spPr>
        <p:txBody>
          <a:bodyPr>
            <a:normAutofit/>
          </a:bodyPr>
          <a:lstStyle/>
          <a:p>
            <a:pPr lvl="1" algn="l"/>
            <a:endParaRPr lang="en-GB" dirty="0"/>
          </a:p>
          <a:p>
            <a:pPr marL="800100" lvl="1" indent="-342900" algn="l">
              <a:buFont typeface="Arial" panose="020B0604020202020204" pitchFamily="34" charset="0"/>
              <a:buChar char="•"/>
            </a:pPr>
            <a:r>
              <a:rPr lang="en-GB" dirty="0" smtClean="0"/>
              <a:t>Book corners that are stimulating as well as being accessible and loved by children, indoors and outdoors.</a:t>
            </a:r>
          </a:p>
          <a:p>
            <a:pPr lvl="1" algn="l"/>
            <a:endParaRPr lang="en-GB" dirty="0" smtClean="0"/>
          </a:p>
          <a:p>
            <a:pPr lvl="1" algn="l"/>
            <a:endParaRPr lang="en-GB" dirty="0" smtClean="0"/>
          </a:p>
          <a:p>
            <a:pPr lvl="1" algn="l"/>
            <a:endParaRPr lang="en-GB" dirty="0"/>
          </a:p>
          <a:p>
            <a:endParaRPr lang="en-GB" sz="32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10244"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3553097" y="2288930"/>
            <a:ext cx="5540126" cy="4137995"/>
          </a:xfrm>
          <a:prstGeom prst="rect">
            <a:avLst/>
          </a:prstGeom>
        </p:spPr>
      </p:pic>
    </p:spTree>
    <p:extLst>
      <p:ext uri="{BB962C8B-B14F-4D97-AF65-F5344CB8AC3E}">
        <p14:creationId xmlns:p14="http://schemas.microsoft.com/office/powerpoint/2010/main" val="4139958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1122499"/>
            <a:ext cx="9144000" cy="4951730"/>
          </a:xfrm>
        </p:spPr>
        <p:txBody>
          <a:bodyPr>
            <a:normAutofit/>
          </a:bodyPr>
          <a:lstStyle/>
          <a:p>
            <a:pPr marL="342900" indent="-342900" algn="l">
              <a:buFont typeface="Arial" panose="020B0604020202020204" pitchFamily="34" charset="0"/>
              <a:buChar char="•"/>
            </a:pPr>
            <a:r>
              <a:rPr lang="en-GB" sz="2000" dirty="0" smtClean="0"/>
              <a:t>Weekly visits to the school library</a:t>
            </a:r>
          </a:p>
          <a:p>
            <a:pPr marL="342900" indent="-342900" algn="l">
              <a:buFont typeface="Arial" panose="020B0604020202020204" pitchFamily="34" charset="0"/>
              <a:buChar char="•"/>
            </a:pPr>
            <a:endParaRPr lang="en-GB" sz="2000" dirty="0"/>
          </a:p>
          <a:p>
            <a:pPr algn="l"/>
            <a:endParaRPr lang="en-GB" sz="20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9222"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1005839" y="1900850"/>
            <a:ext cx="3762104" cy="2809967"/>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5889977" y="4200166"/>
            <a:ext cx="3254125" cy="2430550"/>
          </a:xfrm>
          <a:prstGeom prst="rect">
            <a:avLst/>
          </a:prstGeom>
        </p:spPr>
      </p:pic>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85001" y="1900850"/>
            <a:ext cx="5512526" cy="2103172"/>
          </a:xfrm>
          <a:prstGeom prst="rect">
            <a:avLst/>
          </a:prstGeom>
        </p:spPr>
      </p:pic>
    </p:spTree>
    <p:extLst>
      <p:ext uri="{BB962C8B-B14F-4D97-AF65-F5344CB8AC3E}">
        <p14:creationId xmlns:p14="http://schemas.microsoft.com/office/powerpoint/2010/main" val="1471910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522514"/>
            <a:ext cx="9144000" cy="5891349"/>
          </a:xfrm>
        </p:spPr>
        <p:txBody>
          <a:bodyPr>
            <a:normAutofit/>
          </a:bodyPr>
          <a:lstStyle/>
          <a:p>
            <a:endParaRPr lang="en-GB" dirty="0" smtClean="0"/>
          </a:p>
          <a:p>
            <a:r>
              <a:rPr lang="en-GB" dirty="0" smtClean="0"/>
              <a:t>We </a:t>
            </a:r>
            <a:r>
              <a:rPr lang="en-GB" dirty="0"/>
              <a:t>work in partnership with parents, so pupils develop a love for books and reading. Daily reading at home and at school ensures children make good progress in developing reading skills, whatever their age. </a:t>
            </a:r>
            <a:endParaRPr lang="en-GB" dirty="0" smtClean="0"/>
          </a:p>
          <a:p>
            <a:endParaRPr lang="en-GB" dirty="0"/>
          </a:p>
          <a:p>
            <a:endParaRPr lang="en-GB" dirty="0" smtClean="0"/>
          </a:p>
          <a:p>
            <a:endParaRPr lang="en-GB" dirty="0"/>
          </a:p>
          <a:p>
            <a:r>
              <a:rPr lang="en-GB" dirty="0"/>
              <a:t> </a:t>
            </a:r>
          </a:p>
          <a:p>
            <a:r>
              <a:rPr lang="en-GB" dirty="0"/>
              <a:t>Children in EYFS and Year 1 have the opportunity to read to an adult in school every week and once a fortnight in Year 2 and also have group Guided Reading sessions to develop their reading strategies and comprehension</a:t>
            </a:r>
            <a:r>
              <a:rPr lang="en-GB" dirty="0" smtClean="0"/>
              <a:t>.</a:t>
            </a:r>
          </a:p>
          <a:p>
            <a:endParaRPr lang="en-GB" sz="32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8196"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8687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53527" y="522514"/>
            <a:ext cx="9144000" cy="5891349"/>
          </a:xfrm>
        </p:spPr>
        <p:txBody>
          <a:bodyPr>
            <a:normAutofit/>
          </a:bodyPr>
          <a:lstStyle/>
          <a:p>
            <a:r>
              <a:rPr lang="en-GB" dirty="0"/>
              <a:t>Welford on Avon uses fully decodable books and Book Banded Enrichment Texts to ensure books are the right level of challenge for children so they make good progress. Children can choose new books to read at home once a week.  In addition, pupils take home a word box, which contains the tricky words from the Phonics Phase they are currently working in and the appropriate graphemes to practice at home</a:t>
            </a:r>
            <a:r>
              <a:rPr lang="en-GB" dirty="0" smtClean="0"/>
              <a:t>.</a:t>
            </a:r>
          </a:p>
          <a:p>
            <a:endParaRPr lang="en-GB" dirty="0"/>
          </a:p>
          <a:p>
            <a:endParaRPr lang="en-GB" dirty="0"/>
          </a:p>
          <a:p>
            <a:r>
              <a:rPr lang="en-GB" dirty="0"/>
              <a:t> </a:t>
            </a:r>
          </a:p>
          <a:p>
            <a:endParaRPr lang="en-GB" sz="3200" dirty="0"/>
          </a:p>
        </p:txBody>
      </p:sp>
      <p:sp>
        <p:nvSpPr>
          <p:cNvPr id="7" name="Rectangle 2"/>
          <p:cNvSpPr>
            <a:spLocks noChangeArrowheads="1"/>
          </p:cNvSpPr>
          <p:nvPr/>
        </p:nvSpPr>
        <p:spPr bwMode="auto">
          <a:xfrm>
            <a:off x="458152" y="260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Object 7"/>
          <p:cNvGraphicFramePr>
            <a:graphicFrameLocks noChangeAspect="1"/>
          </p:cNvGraphicFramePr>
          <p:nvPr/>
        </p:nvGraphicFramePr>
        <p:xfrm>
          <a:off x="458152" y="260350"/>
          <a:ext cx="1095375" cy="1438275"/>
        </p:xfrm>
        <a:graphic>
          <a:graphicData uri="http://schemas.openxmlformats.org/presentationml/2006/ole">
            <mc:AlternateContent xmlns:mc="http://schemas.openxmlformats.org/markup-compatibility/2006">
              <mc:Choice xmlns:v="urn:schemas-microsoft-com:vml" Requires="v">
                <p:oleObj spid="_x0000_s6153" name="Picture" r:id="rId3" imgW="2832100" imgH="3721100" progId="Word.Picture.8">
                  <p:embed/>
                </p:oleObj>
              </mc:Choice>
              <mc:Fallback>
                <p:oleObj name="Picture" r:id="rId3" imgW="2832100" imgH="3721100" progId="Word.Picture.8">
                  <p:embed/>
                  <p:pic>
                    <p:nvPicPr>
                      <p:cNvPr id="8"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 y="260350"/>
                        <a:ext cx="109537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a:grpSpLocks/>
          </p:cNvGrpSpPr>
          <p:nvPr/>
        </p:nvGrpSpPr>
        <p:grpSpPr bwMode="auto">
          <a:xfrm>
            <a:off x="10844802" y="364853"/>
            <a:ext cx="1027113" cy="6265863"/>
            <a:chOff x="158" y="164"/>
            <a:chExt cx="647" cy="3947"/>
          </a:xfrm>
        </p:grpSpPr>
        <p:pic>
          <p:nvPicPr>
            <p:cNvPr id="1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164"/>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 y="2160"/>
              <a:ext cx="647" cy="1951"/>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84523" y="4566964"/>
            <a:ext cx="3984172" cy="1992086"/>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8695" y="2710724"/>
            <a:ext cx="2552700" cy="1790700"/>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53527" y="2645183"/>
            <a:ext cx="2552700" cy="1790700"/>
          </a:xfrm>
          <a:prstGeom prst="rect">
            <a:avLst/>
          </a:prstGeom>
        </p:spPr>
      </p:pic>
    </p:spTree>
    <p:extLst>
      <p:ext uri="{BB962C8B-B14F-4D97-AF65-F5344CB8AC3E}">
        <p14:creationId xmlns:p14="http://schemas.microsoft.com/office/powerpoint/2010/main" val="29708370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488</Words>
  <Application>Microsoft Office PowerPoint</Application>
  <PresentationFormat>Widescreen</PresentationFormat>
  <Paragraphs>59</Paragraphs>
  <Slides>9</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4" baseType="lpstr">
      <vt:lpstr>Arial</vt:lpstr>
      <vt:lpstr>Calibri</vt:lpstr>
      <vt:lpstr>Calibri Light</vt:lpstr>
      <vt:lpstr>Office Theme</vt:lpstr>
      <vt:lpstr>Microsoft Word Picture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Wretham WAP</dc:creator>
  <cp:lastModifiedBy>L Wretham WAP</cp:lastModifiedBy>
  <cp:revision>8</cp:revision>
  <dcterms:created xsi:type="dcterms:W3CDTF">2020-11-09T07:27:55Z</dcterms:created>
  <dcterms:modified xsi:type="dcterms:W3CDTF">2020-11-09T09:43:37Z</dcterms:modified>
</cp:coreProperties>
</file>