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sldIdLst>
    <p:sldId id="257" r:id="rId5"/>
    <p:sldId id="258" r:id="rId6"/>
    <p:sldId id="259" r:id="rId7"/>
    <p:sldId id="274" r:id="rId8"/>
    <p:sldId id="262" r:id="rId9"/>
    <p:sldId id="264" r:id="rId10"/>
    <p:sldId id="268" r:id="rId11"/>
    <p:sldId id="261" r:id="rId12"/>
    <p:sldId id="265" r:id="rId13"/>
    <p:sldId id="263" r:id="rId14"/>
    <p:sldId id="275" r:id="rId15"/>
    <p:sldId id="266" r:id="rId16"/>
    <p:sldId id="267" r:id="rId17"/>
    <p:sldId id="269" r:id="rId18"/>
    <p:sldId id="270" r:id="rId19"/>
    <p:sldId id="272" r:id="rId20"/>
    <p:sldId id="273"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309" autoAdjust="0"/>
    <p:restoredTop sz="94660"/>
  </p:normalViewPr>
  <p:slideViewPr>
    <p:cSldViewPr snapToGrid="0">
      <p:cViewPr varScale="1">
        <p:scale>
          <a:sx n="82" d="100"/>
          <a:sy n="82" d="100"/>
        </p:scale>
        <p:origin x="38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Pearson WAP" userId="afb87a88-5207-4a5c-8c54-96691a4a17ec" providerId="ADAL" clId="{05CA6690-DAA1-4628-8A66-74EF26CCA7C9}"/>
    <pc:docChg chg="delSld modSld">
      <pc:chgData name="S Pearson WAP" userId="afb87a88-5207-4a5c-8c54-96691a4a17ec" providerId="ADAL" clId="{05CA6690-DAA1-4628-8A66-74EF26CCA7C9}" dt="2026-04-29T19:38:15.050" v="32" actId="2696"/>
      <pc:docMkLst>
        <pc:docMk/>
      </pc:docMkLst>
      <pc:sldChg chg="modSp mod">
        <pc:chgData name="S Pearson WAP" userId="afb87a88-5207-4a5c-8c54-96691a4a17ec" providerId="ADAL" clId="{05CA6690-DAA1-4628-8A66-74EF26CCA7C9}" dt="2026-04-29T19:36:59.466" v="0" actId="20577"/>
        <pc:sldMkLst>
          <pc:docMk/>
          <pc:sldMk cId="88947565" sldId="263"/>
        </pc:sldMkLst>
        <pc:spChg chg="mod">
          <ac:chgData name="S Pearson WAP" userId="afb87a88-5207-4a5c-8c54-96691a4a17ec" providerId="ADAL" clId="{05CA6690-DAA1-4628-8A66-74EF26CCA7C9}" dt="2026-04-29T19:36:59.466" v="0" actId="20577"/>
          <ac:spMkLst>
            <pc:docMk/>
            <pc:sldMk cId="88947565" sldId="263"/>
            <ac:spMk id="4" creationId="{F37C61CB-DB74-DA51-3808-12B25452B563}"/>
          </ac:spMkLst>
        </pc:spChg>
      </pc:sldChg>
      <pc:sldChg chg="del">
        <pc:chgData name="S Pearson WAP" userId="afb87a88-5207-4a5c-8c54-96691a4a17ec" providerId="ADAL" clId="{05CA6690-DAA1-4628-8A66-74EF26CCA7C9}" dt="2026-04-29T19:38:15.050" v="32" actId="2696"/>
        <pc:sldMkLst>
          <pc:docMk/>
          <pc:sldMk cId="3685490280" sldId="271"/>
        </pc:sldMkLst>
      </pc:sldChg>
      <pc:sldChg chg="modSp mod">
        <pc:chgData name="S Pearson WAP" userId="afb87a88-5207-4a5c-8c54-96691a4a17ec" providerId="ADAL" clId="{05CA6690-DAA1-4628-8A66-74EF26CCA7C9}" dt="2026-04-29T19:38:00.600" v="31" actId="20577"/>
        <pc:sldMkLst>
          <pc:docMk/>
          <pc:sldMk cId="2663430419" sldId="273"/>
        </pc:sldMkLst>
        <pc:spChg chg="mod">
          <ac:chgData name="S Pearson WAP" userId="afb87a88-5207-4a5c-8c54-96691a4a17ec" providerId="ADAL" clId="{05CA6690-DAA1-4628-8A66-74EF26CCA7C9}" dt="2026-04-29T19:38:00.600" v="31" actId="20577"/>
          <ac:spMkLst>
            <pc:docMk/>
            <pc:sldMk cId="2663430419" sldId="273"/>
            <ac:spMk id="4" creationId="{F37C61CB-DB74-DA51-3808-12B25452B56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EF55E-CB02-9335-2445-60C6024597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078720B-75A0-5A62-5651-A1E57662B78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E5D9BEC-7B78-BFB4-209C-86CD3808E8B1}"/>
              </a:ext>
            </a:extLst>
          </p:cNvPr>
          <p:cNvSpPr>
            <a:spLocks noGrp="1"/>
          </p:cNvSpPr>
          <p:nvPr>
            <p:ph type="dt" sz="half" idx="10"/>
          </p:nvPr>
        </p:nvSpPr>
        <p:spPr/>
        <p:txBody>
          <a:bodyPr/>
          <a:lstStyle/>
          <a:p>
            <a:fld id="{8F2DCB88-A0AC-40F3-BEED-7400D8A3251A}" type="datetimeFigureOut">
              <a:rPr lang="en-GB" smtClean="0"/>
              <a:t>29/04/2026</a:t>
            </a:fld>
            <a:endParaRPr lang="en-GB"/>
          </a:p>
        </p:txBody>
      </p:sp>
      <p:sp>
        <p:nvSpPr>
          <p:cNvPr id="5" name="Footer Placeholder 4">
            <a:extLst>
              <a:ext uri="{FF2B5EF4-FFF2-40B4-BE49-F238E27FC236}">
                <a16:creationId xmlns:a16="http://schemas.microsoft.com/office/drawing/2014/main" id="{A505023D-C634-48B5-7719-4B298A291F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0749A0-EEBD-F09B-B769-139E86B149FB}"/>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2365224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EF736-362E-6747-C87A-9521C40766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A580CB-917B-F0C8-2ECA-DB7C7490B3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DA1952-BC57-D9F2-9968-33EF8A87C32C}"/>
              </a:ext>
            </a:extLst>
          </p:cNvPr>
          <p:cNvSpPr>
            <a:spLocks noGrp="1"/>
          </p:cNvSpPr>
          <p:nvPr>
            <p:ph type="dt" sz="half" idx="10"/>
          </p:nvPr>
        </p:nvSpPr>
        <p:spPr/>
        <p:txBody>
          <a:bodyPr/>
          <a:lstStyle/>
          <a:p>
            <a:fld id="{8F2DCB88-A0AC-40F3-BEED-7400D8A3251A}" type="datetimeFigureOut">
              <a:rPr lang="en-GB" smtClean="0"/>
              <a:t>29/04/2026</a:t>
            </a:fld>
            <a:endParaRPr lang="en-GB"/>
          </a:p>
        </p:txBody>
      </p:sp>
      <p:sp>
        <p:nvSpPr>
          <p:cNvPr id="5" name="Footer Placeholder 4">
            <a:extLst>
              <a:ext uri="{FF2B5EF4-FFF2-40B4-BE49-F238E27FC236}">
                <a16:creationId xmlns:a16="http://schemas.microsoft.com/office/drawing/2014/main" id="{5E8EBC8E-4C9A-0634-1A72-BEC90BEA28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16D20D-E888-D619-5218-66DC295A7445}"/>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1666846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85AA7-652B-354E-6290-A540168F37D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AA3190-6C82-071C-E17D-17B31F61F42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69AADB-FCB3-3BB5-32D1-941231FBC91A}"/>
              </a:ext>
            </a:extLst>
          </p:cNvPr>
          <p:cNvSpPr>
            <a:spLocks noGrp="1"/>
          </p:cNvSpPr>
          <p:nvPr>
            <p:ph type="dt" sz="half" idx="10"/>
          </p:nvPr>
        </p:nvSpPr>
        <p:spPr/>
        <p:txBody>
          <a:bodyPr/>
          <a:lstStyle/>
          <a:p>
            <a:fld id="{8F2DCB88-A0AC-40F3-BEED-7400D8A3251A}" type="datetimeFigureOut">
              <a:rPr lang="en-GB" smtClean="0"/>
              <a:t>29/04/2026</a:t>
            </a:fld>
            <a:endParaRPr lang="en-GB"/>
          </a:p>
        </p:txBody>
      </p:sp>
      <p:sp>
        <p:nvSpPr>
          <p:cNvPr id="5" name="Footer Placeholder 4">
            <a:extLst>
              <a:ext uri="{FF2B5EF4-FFF2-40B4-BE49-F238E27FC236}">
                <a16:creationId xmlns:a16="http://schemas.microsoft.com/office/drawing/2014/main" id="{96294307-1D84-FC07-BFC6-BB83725133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E6A432-680D-C000-53C5-982007A8B29B}"/>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3454288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7E6D5-605A-0C50-E3BB-B3EA9F85EF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C460FC-5D12-AD74-C193-456367E4DE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9F4F50D-34EF-134E-9313-1CBFB6EDB7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1A14EB-53E7-B5F3-826A-566424827893}"/>
              </a:ext>
            </a:extLst>
          </p:cNvPr>
          <p:cNvSpPr>
            <a:spLocks noGrp="1"/>
          </p:cNvSpPr>
          <p:nvPr>
            <p:ph type="dt" sz="half" idx="10"/>
          </p:nvPr>
        </p:nvSpPr>
        <p:spPr/>
        <p:txBody>
          <a:bodyPr/>
          <a:lstStyle/>
          <a:p>
            <a:fld id="{8F2DCB88-A0AC-40F3-BEED-7400D8A3251A}" type="datetimeFigureOut">
              <a:rPr lang="en-GB" smtClean="0"/>
              <a:t>29/04/2026</a:t>
            </a:fld>
            <a:endParaRPr lang="en-GB"/>
          </a:p>
        </p:txBody>
      </p:sp>
      <p:sp>
        <p:nvSpPr>
          <p:cNvPr id="6" name="Footer Placeholder 5">
            <a:extLst>
              <a:ext uri="{FF2B5EF4-FFF2-40B4-BE49-F238E27FC236}">
                <a16:creationId xmlns:a16="http://schemas.microsoft.com/office/drawing/2014/main" id="{6A6C4B4E-81C3-F117-CCAA-47BF01E85E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73BA31-355E-7071-761B-491B1159F150}"/>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1919384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5798-3FEE-87FB-19FC-101587DF175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088038-CA44-6E92-298B-996ED7D8D4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EA2145-601B-0BC0-3F0D-39DDAFB96A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C77A88E-41FA-0A6D-D1E9-78E9909D148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7B591D-7AFC-367C-0AAA-7B6B11EDA60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382765A-F32D-EDDA-26C8-93537036E446}"/>
              </a:ext>
            </a:extLst>
          </p:cNvPr>
          <p:cNvSpPr>
            <a:spLocks noGrp="1"/>
          </p:cNvSpPr>
          <p:nvPr>
            <p:ph type="dt" sz="half" idx="10"/>
          </p:nvPr>
        </p:nvSpPr>
        <p:spPr/>
        <p:txBody>
          <a:bodyPr/>
          <a:lstStyle/>
          <a:p>
            <a:fld id="{8F2DCB88-A0AC-40F3-BEED-7400D8A3251A}" type="datetimeFigureOut">
              <a:rPr lang="en-GB" smtClean="0"/>
              <a:t>29/04/2026</a:t>
            </a:fld>
            <a:endParaRPr lang="en-GB"/>
          </a:p>
        </p:txBody>
      </p:sp>
      <p:sp>
        <p:nvSpPr>
          <p:cNvPr id="8" name="Footer Placeholder 7">
            <a:extLst>
              <a:ext uri="{FF2B5EF4-FFF2-40B4-BE49-F238E27FC236}">
                <a16:creationId xmlns:a16="http://schemas.microsoft.com/office/drawing/2014/main" id="{82BDCB27-1EB9-86FC-7A25-7E1F17CCDF0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E7DA607-A545-A366-3B61-F1956251148F}"/>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1882611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6A837-EBC9-218E-AB4B-4B1D6560AEF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0767637-8EEA-950D-7518-08C5F313B937}"/>
              </a:ext>
            </a:extLst>
          </p:cNvPr>
          <p:cNvSpPr>
            <a:spLocks noGrp="1"/>
          </p:cNvSpPr>
          <p:nvPr>
            <p:ph type="dt" sz="half" idx="10"/>
          </p:nvPr>
        </p:nvSpPr>
        <p:spPr/>
        <p:txBody>
          <a:bodyPr/>
          <a:lstStyle/>
          <a:p>
            <a:fld id="{8F2DCB88-A0AC-40F3-BEED-7400D8A3251A}" type="datetimeFigureOut">
              <a:rPr lang="en-GB" smtClean="0"/>
              <a:t>29/04/2026</a:t>
            </a:fld>
            <a:endParaRPr lang="en-GB"/>
          </a:p>
        </p:txBody>
      </p:sp>
      <p:sp>
        <p:nvSpPr>
          <p:cNvPr id="4" name="Footer Placeholder 3">
            <a:extLst>
              <a:ext uri="{FF2B5EF4-FFF2-40B4-BE49-F238E27FC236}">
                <a16:creationId xmlns:a16="http://schemas.microsoft.com/office/drawing/2014/main" id="{9F5D2D35-562C-70C2-FF4F-7C348937B86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C70ECCD-C8E0-3E80-81AC-173F8408B433}"/>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29514789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4329F7-1A70-B6BC-AE8C-32EFB32617A0}"/>
              </a:ext>
            </a:extLst>
          </p:cNvPr>
          <p:cNvSpPr>
            <a:spLocks noGrp="1"/>
          </p:cNvSpPr>
          <p:nvPr>
            <p:ph type="dt" sz="half" idx="10"/>
          </p:nvPr>
        </p:nvSpPr>
        <p:spPr/>
        <p:txBody>
          <a:bodyPr/>
          <a:lstStyle/>
          <a:p>
            <a:fld id="{8F2DCB88-A0AC-40F3-BEED-7400D8A3251A}" type="datetimeFigureOut">
              <a:rPr lang="en-GB" smtClean="0"/>
              <a:t>29/04/2026</a:t>
            </a:fld>
            <a:endParaRPr lang="en-GB"/>
          </a:p>
        </p:txBody>
      </p:sp>
      <p:sp>
        <p:nvSpPr>
          <p:cNvPr id="3" name="Footer Placeholder 2">
            <a:extLst>
              <a:ext uri="{FF2B5EF4-FFF2-40B4-BE49-F238E27FC236}">
                <a16:creationId xmlns:a16="http://schemas.microsoft.com/office/drawing/2014/main" id="{8477FF09-FBA7-3ACF-CA16-E502D66BED9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03B9D8B-21D9-4589-AC97-A4995440DBCF}"/>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4285260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E2A50-418C-6AA1-2154-99403C134B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882636D-CC7F-0C8F-E29A-B8B477DE5A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87C4229-CB47-5712-5121-D270CCC23A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A48C98-5114-9EE2-D9B3-6AFE704F2BFC}"/>
              </a:ext>
            </a:extLst>
          </p:cNvPr>
          <p:cNvSpPr>
            <a:spLocks noGrp="1"/>
          </p:cNvSpPr>
          <p:nvPr>
            <p:ph type="dt" sz="half" idx="10"/>
          </p:nvPr>
        </p:nvSpPr>
        <p:spPr/>
        <p:txBody>
          <a:bodyPr/>
          <a:lstStyle/>
          <a:p>
            <a:fld id="{8F2DCB88-A0AC-40F3-BEED-7400D8A3251A}" type="datetimeFigureOut">
              <a:rPr lang="en-GB" smtClean="0"/>
              <a:t>29/04/2026</a:t>
            </a:fld>
            <a:endParaRPr lang="en-GB"/>
          </a:p>
        </p:txBody>
      </p:sp>
      <p:sp>
        <p:nvSpPr>
          <p:cNvPr id="6" name="Footer Placeholder 5">
            <a:extLst>
              <a:ext uri="{FF2B5EF4-FFF2-40B4-BE49-F238E27FC236}">
                <a16:creationId xmlns:a16="http://schemas.microsoft.com/office/drawing/2014/main" id="{C55C439F-ECEF-3F42-43F4-2B52BED710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2ADAF7-5A30-B572-8143-F2038B2F5BC1}"/>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927926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1C6A0-AF1A-5D8D-A1E3-BC910EF814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99C755D-D5B9-40E2-6BBF-7DE86643A1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D732E98-9E88-547D-EDC3-F3D97971F8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FE22BF-BB28-F368-A9D2-E323E96F1C13}"/>
              </a:ext>
            </a:extLst>
          </p:cNvPr>
          <p:cNvSpPr>
            <a:spLocks noGrp="1"/>
          </p:cNvSpPr>
          <p:nvPr>
            <p:ph type="dt" sz="half" idx="10"/>
          </p:nvPr>
        </p:nvSpPr>
        <p:spPr/>
        <p:txBody>
          <a:bodyPr/>
          <a:lstStyle/>
          <a:p>
            <a:fld id="{8F2DCB88-A0AC-40F3-BEED-7400D8A3251A}" type="datetimeFigureOut">
              <a:rPr lang="en-GB" smtClean="0"/>
              <a:t>29/04/2026</a:t>
            </a:fld>
            <a:endParaRPr lang="en-GB"/>
          </a:p>
        </p:txBody>
      </p:sp>
      <p:sp>
        <p:nvSpPr>
          <p:cNvPr id="6" name="Footer Placeholder 5">
            <a:extLst>
              <a:ext uri="{FF2B5EF4-FFF2-40B4-BE49-F238E27FC236}">
                <a16:creationId xmlns:a16="http://schemas.microsoft.com/office/drawing/2014/main" id="{3692A7B0-C040-E5D5-BA2B-C2C94DF06F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CEC06F-8999-BC7C-7AEE-641B480DE041}"/>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124413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49D98-400F-6FA4-40A8-3D5DED783B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CD4A4D-1556-157E-5832-26964F060AA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5E1BF2-2E0D-71F1-FF7B-82EBE3ABF88F}"/>
              </a:ext>
            </a:extLst>
          </p:cNvPr>
          <p:cNvSpPr>
            <a:spLocks noGrp="1"/>
          </p:cNvSpPr>
          <p:nvPr>
            <p:ph type="dt" sz="half" idx="10"/>
          </p:nvPr>
        </p:nvSpPr>
        <p:spPr/>
        <p:txBody>
          <a:bodyPr/>
          <a:lstStyle/>
          <a:p>
            <a:fld id="{8F2DCB88-A0AC-40F3-BEED-7400D8A3251A}" type="datetimeFigureOut">
              <a:rPr lang="en-GB" smtClean="0"/>
              <a:t>29/04/2026</a:t>
            </a:fld>
            <a:endParaRPr lang="en-GB"/>
          </a:p>
        </p:txBody>
      </p:sp>
      <p:sp>
        <p:nvSpPr>
          <p:cNvPr id="5" name="Footer Placeholder 4">
            <a:extLst>
              <a:ext uri="{FF2B5EF4-FFF2-40B4-BE49-F238E27FC236}">
                <a16:creationId xmlns:a16="http://schemas.microsoft.com/office/drawing/2014/main" id="{A7692668-C8E4-EE90-E147-D38D4665A3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20338B-02C2-5F59-A98E-F8CEBA6D9DE0}"/>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674372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0A1C96-EB36-A13E-5B98-9E021521F24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F36AD97-9B9B-229A-5B07-84907E9B028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5E3DC5-230F-97DD-CE52-624FA280F139}"/>
              </a:ext>
            </a:extLst>
          </p:cNvPr>
          <p:cNvSpPr>
            <a:spLocks noGrp="1"/>
          </p:cNvSpPr>
          <p:nvPr>
            <p:ph type="dt" sz="half" idx="10"/>
          </p:nvPr>
        </p:nvSpPr>
        <p:spPr/>
        <p:txBody>
          <a:bodyPr/>
          <a:lstStyle/>
          <a:p>
            <a:fld id="{8F2DCB88-A0AC-40F3-BEED-7400D8A3251A}" type="datetimeFigureOut">
              <a:rPr lang="en-GB" smtClean="0"/>
              <a:t>29/04/2026</a:t>
            </a:fld>
            <a:endParaRPr lang="en-GB"/>
          </a:p>
        </p:txBody>
      </p:sp>
      <p:sp>
        <p:nvSpPr>
          <p:cNvPr id="5" name="Footer Placeholder 4">
            <a:extLst>
              <a:ext uri="{FF2B5EF4-FFF2-40B4-BE49-F238E27FC236}">
                <a16:creationId xmlns:a16="http://schemas.microsoft.com/office/drawing/2014/main" id="{AAF68D42-A16B-794A-588E-CBCDAF61C2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58401-22CE-AE6A-2C2E-856FF105F0E7}"/>
              </a:ext>
            </a:extLst>
          </p:cNvPr>
          <p:cNvSpPr>
            <a:spLocks noGrp="1"/>
          </p:cNvSpPr>
          <p:nvPr>
            <p:ph type="sldNum" sz="quarter" idx="12"/>
          </p:nvPr>
        </p:nvSpPr>
        <p:spPr/>
        <p:txBody>
          <a:bodyPr/>
          <a:lstStyle/>
          <a:p>
            <a:fld id="{3A7DFF80-711C-4D7C-9F0A-87E9068B2C8B}" type="slidenum">
              <a:rPr lang="en-GB" smtClean="0"/>
              <a:t>‹#›</a:t>
            </a:fld>
            <a:endParaRPr lang="en-GB"/>
          </a:p>
        </p:txBody>
      </p:sp>
    </p:spTree>
    <p:extLst>
      <p:ext uri="{BB962C8B-B14F-4D97-AF65-F5344CB8AC3E}">
        <p14:creationId xmlns:p14="http://schemas.microsoft.com/office/powerpoint/2010/main" val="455733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A1763F-3298-7970-AABB-2DC3C8D49A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DC637B-648E-80C2-8B5E-57DAF83E71C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65EDA5-246A-0761-F3D7-3AF1077AC8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F2DCB88-A0AC-40F3-BEED-7400D8A3251A}" type="datetimeFigureOut">
              <a:rPr lang="en-GB" smtClean="0"/>
              <a:t>29/04/2026</a:t>
            </a:fld>
            <a:endParaRPr lang="en-GB"/>
          </a:p>
        </p:txBody>
      </p:sp>
      <p:sp>
        <p:nvSpPr>
          <p:cNvPr id="5" name="Footer Placeholder 4">
            <a:extLst>
              <a:ext uri="{FF2B5EF4-FFF2-40B4-BE49-F238E27FC236}">
                <a16:creationId xmlns:a16="http://schemas.microsoft.com/office/drawing/2014/main" id="{5A7DFA81-ECCD-E4B7-E3FE-D92785A841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1D731C7-D01D-3B1A-F782-D9C4A26797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A7DFF80-711C-4D7C-9F0A-87E9068B2C8B}" type="slidenum">
              <a:rPr lang="en-GB" smtClean="0"/>
              <a:t>‹#›</a:t>
            </a:fld>
            <a:endParaRPr lang="en-GB"/>
          </a:p>
        </p:txBody>
      </p:sp>
    </p:spTree>
    <p:extLst>
      <p:ext uri="{BB962C8B-B14F-4D97-AF65-F5344CB8AC3E}">
        <p14:creationId xmlns:p14="http://schemas.microsoft.com/office/powerpoint/2010/main" val="281465970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slide" Target="slide13.xml"/><Relationship Id="rId3" Type="http://schemas.openxmlformats.org/officeDocument/2006/relationships/image" Target="../media/image1.png"/><Relationship Id="rId7" Type="http://schemas.openxmlformats.org/officeDocument/2006/relationships/slide" Target="slide6.xml"/><Relationship Id="rId12" Type="http://schemas.openxmlformats.org/officeDocument/2006/relationships/slide" Target="slide12.xml"/><Relationship Id="rId17" Type="http://schemas.openxmlformats.org/officeDocument/2006/relationships/slide" Target="slide17.xml"/><Relationship Id="rId2" Type="http://schemas.openxmlformats.org/officeDocument/2006/relationships/slide" Target="slide2.xml"/><Relationship Id="rId16" Type="http://schemas.openxmlformats.org/officeDocument/2006/relationships/slide" Target="slide16.xml"/><Relationship Id="rId1" Type="http://schemas.openxmlformats.org/officeDocument/2006/relationships/slideLayout" Target="../slideLayouts/slideLayout7.xml"/><Relationship Id="rId6" Type="http://schemas.openxmlformats.org/officeDocument/2006/relationships/slide" Target="slide5.xml"/><Relationship Id="rId11" Type="http://schemas.openxmlformats.org/officeDocument/2006/relationships/slide" Target="slide10.xml"/><Relationship Id="rId5" Type="http://schemas.openxmlformats.org/officeDocument/2006/relationships/slide" Target="slide4.xml"/><Relationship Id="rId15" Type="http://schemas.openxmlformats.org/officeDocument/2006/relationships/slide" Target="slide15.xml"/><Relationship Id="rId10" Type="http://schemas.openxmlformats.org/officeDocument/2006/relationships/slide" Target="slide7.xml"/><Relationship Id="rId4" Type="http://schemas.openxmlformats.org/officeDocument/2006/relationships/slide" Target="slide3.xml"/><Relationship Id="rId9" Type="http://schemas.openxmlformats.org/officeDocument/2006/relationships/slide" Target="slide8.xml"/><Relationship Id="rId14" Type="http://schemas.openxmlformats.org/officeDocument/2006/relationships/slide" Target="slide14.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 Id="rId4" Type="http://schemas.openxmlformats.org/officeDocument/2006/relationships/hyperlink" Target="https://www.picture-news.co.uk/"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 Id="rId4" Type="http://schemas.openxmlformats.org/officeDocument/2006/relationships/hyperlink" Target="https://www.welfordonavonschool.co.uk/"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3837148"/>
            <a:ext cx="12192000" cy="2308324"/>
          </a:xfrm>
          <a:prstGeom prst="rect">
            <a:avLst/>
          </a:prstGeom>
          <a:solidFill>
            <a:srgbClr val="FF0000"/>
          </a:solidFill>
        </p:spPr>
        <p:txBody>
          <a:bodyPr wrap="square" rtlCol="0">
            <a:spAutoFit/>
          </a:bodyPr>
          <a:lstStyle/>
          <a:p>
            <a:pPr algn="ctr"/>
            <a:r>
              <a:rPr lang="en-US" sz="4800" b="1" dirty="0">
                <a:solidFill>
                  <a:schemeClr val="bg1"/>
                </a:solidFill>
                <a:latin typeface="Twinkl" panose="02000000000000000000" pitchFamily="2" charset="0"/>
              </a:rPr>
              <a:t>Welcome to Year 3</a:t>
            </a:r>
          </a:p>
          <a:p>
            <a:pPr algn="ctr"/>
            <a:r>
              <a:rPr lang="en-US" sz="3200" b="1" dirty="0" err="1">
                <a:solidFill>
                  <a:schemeClr val="bg1"/>
                </a:solidFill>
                <a:latin typeface="Twinkl" panose="02000000000000000000" pitchFamily="2" charset="0"/>
              </a:rPr>
              <a:t>Mrs</a:t>
            </a:r>
            <a:r>
              <a:rPr lang="en-US" sz="3200" b="1" dirty="0">
                <a:solidFill>
                  <a:schemeClr val="bg1"/>
                </a:solidFill>
                <a:latin typeface="Twinkl" panose="02000000000000000000" pitchFamily="2" charset="0"/>
              </a:rPr>
              <a:t> Pearson – Class Teacher </a:t>
            </a:r>
          </a:p>
          <a:p>
            <a:pPr algn="ctr"/>
            <a:r>
              <a:rPr lang="en-US" sz="3200" b="1" dirty="0" err="1">
                <a:solidFill>
                  <a:schemeClr val="bg1"/>
                </a:solidFill>
                <a:latin typeface="Twinkl" panose="02000000000000000000" pitchFamily="2" charset="0"/>
              </a:rPr>
              <a:t>Mrs</a:t>
            </a:r>
            <a:r>
              <a:rPr lang="en-US" sz="3200" b="1" dirty="0">
                <a:solidFill>
                  <a:schemeClr val="bg1"/>
                </a:solidFill>
                <a:latin typeface="Twinkl" panose="02000000000000000000" pitchFamily="2" charset="0"/>
              </a:rPr>
              <a:t> McWhirter, </a:t>
            </a:r>
            <a:r>
              <a:rPr lang="en-US" sz="3200" b="1" dirty="0" err="1">
                <a:solidFill>
                  <a:schemeClr val="bg1"/>
                </a:solidFill>
                <a:latin typeface="Twinkl" panose="02000000000000000000" pitchFamily="2" charset="0"/>
              </a:rPr>
              <a:t>Mrs</a:t>
            </a:r>
            <a:r>
              <a:rPr lang="en-US" sz="3200" b="1" dirty="0">
                <a:solidFill>
                  <a:schemeClr val="bg1"/>
                </a:solidFill>
                <a:latin typeface="Twinkl" panose="02000000000000000000" pitchFamily="2" charset="0"/>
              </a:rPr>
              <a:t> Rao and Miss Mortimer– Teaching Assistants</a:t>
            </a:r>
            <a:endParaRPr lang="en-GB" sz="2800" b="1" dirty="0">
              <a:solidFill>
                <a:schemeClr val="bg1"/>
              </a:solidFill>
              <a:latin typeface="Twinkl" panose="02000000000000000000" pitchFamily="2" charset="0"/>
            </a:endParaRPr>
          </a:p>
        </p:txBody>
      </p:sp>
      <p:pic>
        <p:nvPicPr>
          <p:cNvPr id="2" name="Picture 1">
            <a:extLst>
              <a:ext uri="{FF2B5EF4-FFF2-40B4-BE49-F238E27FC236}">
                <a16:creationId xmlns:a16="http://schemas.microsoft.com/office/drawing/2014/main" id="{670D40A9-6E41-A1B2-CA74-78B669A124E4}"/>
              </a:ext>
            </a:extLst>
          </p:cNvPr>
          <p:cNvPicPr>
            <a:picLocks noChangeAspect="1"/>
          </p:cNvPicPr>
          <p:nvPr/>
        </p:nvPicPr>
        <p:blipFill rotWithShape="1">
          <a:blip r:embed="rId2"/>
          <a:srcRect b="1328"/>
          <a:stretch/>
        </p:blipFill>
        <p:spPr>
          <a:xfrm>
            <a:off x="4702538" y="56468"/>
            <a:ext cx="2786923" cy="3595198"/>
          </a:xfrm>
          <a:prstGeom prst="rect">
            <a:avLst/>
          </a:prstGeom>
        </p:spPr>
      </p:pic>
    </p:spTree>
    <p:extLst>
      <p:ext uri="{BB962C8B-B14F-4D97-AF65-F5344CB8AC3E}">
        <p14:creationId xmlns:p14="http://schemas.microsoft.com/office/powerpoint/2010/main" val="6202073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Content </a:t>
            </a:r>
            <a:r>
              <a:rPr lang="en-US" sz="1200" b="1" dirty="0">
                <a:solidFill>
                  <a:schemeClr val="bg1"/>
                </a:solidFill>
                <a:latin typeface="Twinkl" panose="02000000000000000000" pitchFamily="2" charset="0"/>
              </a:rPr>
              <a:t>(in presentation mode click each title to navigate direct to slide / Welford logo to return to content page)</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881963"/>
            <a:ext cx="5833140" cy="4453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Twinkl" panose="02000000000000000000" pitchFamily="2" charset="0"/>
              </a:rPr>
              <a:t>Year 3 Curriculum</a:t>
            </a:r>
          </a:p>
          <a:p>
            <a:pPr lvl="1"/>
            <a:r>
              <a:rPr lang="en-GB" sz="1600" dirty="0">
                <a:latin typeface="Twinkl" panose="02000000000000000000" pitchFamily="2" charset="0"/>
                <a:hlinkClick r:id="rId4" action="ppaction://hlinksldjump"/>
              </a:rPr>
              <a:t>Aims and content for Year 3</a:t>
            </a:r>
            <a:endParaRPr lang="en-GB" sz="1600" dirty="0">
              <a:latin typeface="Twinkl" panose="02000000000000000000" pitchFamily="2" charset="0"/>
            </a:endParaRPr>
          </a:p>
          <a:p>
            <a:pPr lvl="1"/>
            <a:r>
              <a:rPr lang="en-GB" sz="1600" dirty="0">
                <a:latin typeface="Twinkl" panose="02000000000000000000" pitchFamily="2" charset="0"/>
                <a:hlinkClick r:id="rId5" action="ppaction://hlinksldjump"/>
              </a:rPr>
              <a:t>Long term plan</a:t>
            </a:r>
            <a:endParaRPr lang="en-GB" sz="1600" dirty="0">
              <a:latin typeface="Twinkl" panose="02000000000000000000" pitchFamily="2" charset="0"/>
            </a:endParaRPr>
          </a:p>
          <a:p>
            <a:pPr lvl="1"/>
            <a:r>
              <a:rPr lang="en-GB" sz="1600" dirty="0">
                <a:latin typeface="Twinkl" panose="02000000000000000000" pitchFamily="2" charset="0"/>
                <a:hlinkClick r:id="rId6" action="ppaction://hlinksldjump"/>
              </a:rPr>
              <a:t>Statutory Spellings</a:t>
            </a:r>
            <a:endParaRPr lang="en-GB" sz="1600" dirty="0">
              <a:latin typeface="Twinkl" panose="02000000000000000000" pitchFamily="2" charset="0"/>
            </a:endParaRPr>
          </a:p>
          <a:p>
            <a:pPr lvl="1"/>
            <a:r>
              <a:rPr lang="en-GB" sz="1600" dirty="0">
                <a:latin typeface="Twinkl" panose="02000000000000000000" pitchFamily="2" charset="0"/>
                <a:hlinkClick r:id="rId7" action="ppaction://hlinksldjump"/>
              </a:rPr>
              <a:t>Reading</a:t>
            </a:r>
            <a:endParaRPr lang="en-GB" sz="1600" dirty="0">
              <a:latin typeface="Twinkl" panose="02000000000000000000" pitchFamily="2" charset="0"/>
            </a:endParaRPr>
          </a:p>
          <a:p>
            <a:pPr lvl="1"/>
            <a:r>
              <a:rPr lang="en-GB" sz="1600" dirty="0">
                <a:latin typeface="Twinkl" panose="02000000000000000000" pitchFamily="2" charset="0"/>
                <a:hlinkClick r:id="rId8" action="ppaction://hlinksldjump"/>
              </a:rPr>
              <a:t>Picture News</a:t>
            </a:r>
            <a:endParaRPr lang="en-GB" sz="1600" dirty="0">
              <a:latin typeface="Twinkl" panose="02000000000000000000" pitchFamily="2" charset="0"/>
            </a:endParaRPr>
          </a:p>
          <a:p>
            <a:pPr lvl="1"/>
            <a:r>
              <a:rPr lang="en-GB" sz="1600" dirty="0">
                <a:latin typeface="Twinkl" panose="02000000000000000000" pitchFamily="2" charset="0"/>
                <a:hlinkClick r:id="rId9" action="ppaction://hlinksldjump"/>
              </a:rPr>
              <a:t>Assessment</a:t>
            </a:r>
            <a:endParaRPr lang="en-GB" sz="1600" dirty="0">
              <a:latin typeface="Twinkl" panose="02000000000000000000" pitchFamily="2" charset="0"/>
            </a:endParaRPr>
          </a:p>
          <a:p>
            <a:pPr lvl="1"/>
            <a:r>
              <a:rPr lang="en-GB" sz="1600" dirty="0">
                <a:latin typeface="Twinkl" panose="02000000000000000000" pitchFamily="2" charset="0"/>
                <a:hlinkClick r:id="rId10" action="ppaction://hlinksldjump"/>
              </a:rPr>
              <a:t>Homework</a:t>
            </a:r>
            <a:endParaRPr lang="en-GB" sz="1600" dirty="0">
              <a:latin typeface="Twinkl" panose="02000000000000000000" pitchFamily="2" charset="0"/>
            </a:endParaRPr>
          </a:p>
          <a:p>
            <a:pPr marL="457200" lvl="1" indent="0">
              <a:buNone/>
            </a:pPr>
            <a:endParaRPr lang="en-GB" sz="1600" dirty="0">
              <a:latin typeface="Twinkl" panose="02000000000000000000" pitchFamily="2" charset="0"/>
            </a:endParaRPr>
          </a:p>
          <a:p>
            <a:r>
              <a:rPr lang="en-GB" sz="2000" dirty="0">
                <a:latin typeface="Twinkl" panose="02000000000000000000" pitchFamily="2" charset="0"/>
              </a:rPr>
              <a:t>Classroom Routines</a:t>
            </a:r>
          </a:p>
          <a:p>
            <a:pPr lvl="1"/>
            <a:r>
              <a:rPr lang="en-GB" sz="1600" dirty="0">
                <a:latin typeface="Twinkl" panose="02000000000000000000" pitchFamily="2" charset="0"/>
                <a:hlinkClick r:id="rId11" action="ppaction://hlinksldjump"/>
              </a:rPr>
              <a:t>School day</a:t>
            </a:r>
            <a:endParaRPr lang="en-GB" sz="1600" dirty="0">
              <a:latin typeface="Twinkl" panose="02000000000000000000" pitchFamily="2" charset="0"/>
            </a:endParaRPr>
          </a:p>
          <a:p>
            <a:pPr lvl="1"/>
            <a:r>
              <a:rPr lang="en-GB" sz="1600" dirty="0">
                <a:latin typeface="Twinkl" panose="02000000000000000000" pitchFamily="2" charset="0"/>
                <a:hlinkClick r:id="rId12" action="ppaction://hlinksldjump"/>
              </a:rPr>
              <a:t>Table places and groupings</a:t>
            </a:r>
            <a:endParaRPr lang="en-GB" sz="1600" dirty="0">
              <a:latin typeface="Twinkl" panose="02000000000000000000" pitchFamily="2" charset="0"/>
            </a:endParaRPr>
          </a:p>
          <a:p>
            <a:pPr lvl="1"/>
            <a:r>
              <a:rPr lang="en-GB" sz="1600" dirty="0">
                <a:latin typeface="Twinkl" panose="02000000000000000000" pitchFamily="2" charset="0"/>
                <a:hlinkClick r:id="rId13" action="ppaction://hlinksldjump"/>
              </a:rPr>
              <a:t>Home time arrangements</a:t>
            </a:r>
            <a:endParaRPr lang="en-GB" sz="1600" dirty="0">
              <a:latin typeface="Twinkl" panose="02000000000000000000" pitchFamily="2" charset="0"/>
            </a:endParaRPr>
          </a:p>
          <a:p>
            <a:pPr lvl="1"/>
            <a:r>
              <a:rPr lang="en-GB" sz="1600" dirty="0">
                <a:latin typeface="Twinkl" panose="02000000000000000000" pitchFamily="2" charset="0"/>
                <a:hlinkClick r:id="rId14" action="ppaction://hlinksldjump"/>
              </a:rPr>
              <a:t>How can you help?</a:t>
            </a:r>
            <a:endParaRPr lang="en-GB" sz="1600" dirty="0">
              <a:latin typeface="Twinkl" panose="02000000000000000000" pitchFamily="2" charset="0"/>
            </a:endParaRPr>
          </a:p>
        </p:txBody>
      </p:sp>
      <p:sp>
        <p:nvSpPr>
          <p:cNvPr id="5" name="Content Placeholder 2">
            <a:extLst>
              <a:ext uri="{FF2B5EF4-FFF2-40B4-BE49-F238E27FC236}">
                <a16:creationId xmlns:a16="http://schemas.microsoft.com/office/drawing/2014/main" id="{09E0A0E0-6854-A7E6-366D-368BFBFEC67C}"/>
              </a:ext>
            </a:extLst>
          </p:cNvPr>
          <p:cNvSpPr txBox="1">
            <a:spLocks/>
          </p:cNvSpPr>
          <p:nvPr/>
        </p:nvSpPr>
        <p:spPr>
          <a:xfrm>
            <a:off x="6095999" y="1881962"/>
            <a:ext cx="5833140" cy="4453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Twinkl" panose="02000000000000000000" pitchFamily="2" charset="0"/>
              </a:rPr>
              <a:t>Dates for your diary</a:t>
            </a:r>
          </a:p>
          <a:p>
            <a:pPr lvl="1"/>
            <a:r>
              <a:rPr lang="en-GB" sz="1600" dirty="0">
                <a:latin typeface="Twinkl" panose="02000000000000000000" pitchFamily="2" charset="0"/>
                <a:hlinkClick r:id="rId15" action="ppaction://hlinksldjump"/>
              </a:rPr>
              <a:t>Adventures at Welford books</a:t>
            </a:r>
            <a:endParaRPr lang="en-GB" sz="1600" dirty="0">
              <a:latin typeface="Twinkl" panose="02000000000000000000" pitchFamily="2" charset="0"/>
            </a:endParaRPr>
          </a:p>
          <a:p>
            <a:pPr lvl="1"/>
            <a:r>
              <a:rPr lang="en-GB" sz="1600" dirty="0">
                <a:latin typeface="Twinkl" panose="02000000000000000000" pitchFamily="2" charset="0"/>
                <a:hlinkClick r:id="rId16" action="ppaction://hlinksldjump"/>
              </a:rPr>
              <a:t>2025 Autum Term Dates</a:t>
            </a:r>
            <a:endParaRPr lang="en-GB" sz="1600" dirty="0">
              <a:latin typeface="Twinkl" panose="02000000000000000000" pitchFamily="2" charset="0"/>
            </a:endParaRPr>
          </a:p>
          <a:p>
            <a:pPr marL="457200" lvl="1" indent="0">
              <a:buNone/>
            </a:pPr>
            <a:endParaRPr lang="en-GB" sz="1600" dirty="0">
              <a:latin typeface="Twinkl" panose="02000000000000000000" pitchFamily="2" charset="0"/>
            </a:endParaRPr>
          </a:p>
          <a:p>
            <a:r>
              <a:rPr lang="en-GB" sz="2000" dirty="0">
                <a:latin typeface="Twinkl" panose="02000000000000000000" pitchFamily="2" charset="0"/>
              </a:rPr>
              <a:t>Ways to get in touch</a:t>
            </a:r>
          </a:p>
          <a:p>
            <a:pPr lvl="1"/>
            <a:r>
              <a:rPr lang="en-GB" sz="1600" dirty="0">
                <a:latin typeface="Twinkl" panose="02000000000000000000" pitchFamily="2" charset="0"/>
                <a:hlinkClick r:id="rId16" action="ppaction://hlinksldjump"/>
              </a:rPr>
              <a:t>Emotional Wellbeing and Mental Health Support</a:t>
            </a:r>
            <a:endParaRPr lang="en-GB" sz="1600" dirty="0">
              <a:latin typeface="Twinkl" panose="02000000000000000000" pitchFamily="2" charset="0"/>
            </a:endParaRPr>
          </a:p>
          <a:p>
            <a:pPr lvl="1"/>
            <a:r>
              <a:rPr lang="en-GB" sz="1600" dirty="0">
                <a:latin typeface="Twinkl" panose="02000000000000000000" pitchFamily="2" charset="0"/>
                <a:hlinkClick r:id="rId17" action="ppaction://hlinksldjump"/>
              </a:rPr>
              <a:t>Keeping in touch</a:t>
            </a:r>
            <a:endParaRPr lang="en-GB" sz="1600" dirty="0">
              <a:latin typeface="Twinkl" panose="02000000000000000000" pitchFamily="2" charset="0"/>
            </a:endParaRPr>
          </a:p>
          <a:p>
            <a:pPr marL="457200" lvl="1" indent="0">
              <a:buNone/>
            </a:pPr>
            <a:endParaRPr lang="en-GB" sz="1600" dirty="0">
              <a:latin typeface="Twinkl" panose="02000000000000000000" pitchFamily="2" charset="0"/>
            </a:endParaRPr>
          </a:p>
        </p:txBody>
      </p:sp>
    </p:spTree>
    <p:extLst>
      <p:ext uri="{BB962C8B-B14F-4D97-AF65-F5344CB8AC3E}">
        <p14:creationId xmlns:p14="http://schemas.microsoft.com/office/powerpoint/2010/main" val="3812429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4000" b="1" dirty="0">
                <a:solidFill>
                  <a:schemeClr val="bg1"/>
                </a:solidFill>
                <a:latin typeface="Twinkl" panose="02000000000000000000" pitchFamily="2" charset="0"/>
              </a:rPr>
              <a:t>	     Curriculum </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665170"/>
            <a:ext cx="11548140" cy="4805111"/>
          </a:xfrm>
          <a:prstGeom prst="rect">
            <a:avLst/>
          </a:prstGeom>
        </p:spPr>
        <p:txBody>
          <a:bodyP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dirty="0">
              <a:latin typeface="Twinkl" panose="02000000000000000000" pitchFamily="2" charset="0"/>
            </a:endParaRPr>
          </a:p>
          <a:p>
            <a:pPr>
              <a:lnSpc>
                <a:spcPct val="120000"/>
              </a:lnSpc>
            </a:pPr>
            <a:r>
              <a:rPr lang="en-GB" sz="8000" dirty="0">
                <a:latin typeface="Twinkl" panose="02000000000000000000" pitchFamily="2" charset="0"/>
              </a:rPr>
              <a:t>A broad and balanced curriculum based on the 2014 National Curriculum</a:t>
            </a:r>
          </a:p>
          <a:p>
            <a:pPr>
              <a:lnSpc>
                <a:spcPct val="170000"/>
              </a:lnSpc>
            </a:pPr>
            <a:r>
              <a:rPr lang="en-GB" sz="8000" dirty="0">
                <a:latin typeface="Twinkl" panose="02000000000000000000" pitchFamily="2" charset="0"/>
              </a:rPr>
              <a:t>Programme of study that all children must cover</a:t>
            </a:r>
          </a:p>
          <a:p>
            <a:pPr>
              <a:lnSpc>
                <a:spcPct val="170000"/>
              </a:lnSpc>
            </a:pPr>
            <a:r>
              <a:rPr lang="en-GB" sz="8000" dirty="0">
                <a:latin typeface="Twinkl" panose="02000000000000000000" pitchFamily="2" charset="0"/>
              </a:rPr>
              <a:t>Curriculum is designed to ensure children build upon their knowledge year on year ensuring children know more and remember more in subjects across the curriculum. </a:t>
            </a:r>
          </a:p>
          <a:p>
            <a:pPr>
              <a:lnSpc>
                <a:spcPct val="170000"/>
              </a:lnSpc>
            </a:pPr>
            <a:r>
              <a:rPr lang="en-GB" sz="8000" dirty="0">
                <a:latin typeface="Twinkl" panose="02000000000000000000" pitchFamily="2" charset="0"/>
              </a:rPr>
              <a:t>Encouraging children to discuss their learning at home will help them to further secure and consolidate their knowledge and understanding across a range of topics. </a:t>
            </a:r>
          </a:p>
          <a:p>
            <a:pPr>
              <a:lnSpc>
                <a:spcPct val="170000"/>
              </a:lnSpc>
            </a:pPr>
            <a:r>
              <a:rPr lang="en-GB" sz="8000" dirty="0">
                <a:latin typeface="Twinkl" panose="02000000000000000000" pitchFamily="2" charset="0"/>
              </a:rPr>
              <a:t>Children’s progress will be monitored and assessed throughout the year</a:t>
            </a:r>
          </a:p>
          <a:p>
            <a:pPr>
              <a:lnSpc>
                <a:spcPct val="170000"/>
              </a:lnSpc>
            </a:pPr>
            <a:r>
              <a:rPr lang="en-GB" sz="8000" dirty="0">
                <a:latin typeface="Twinkl" panose="02000000000000000000" pitchFamily="2" charset="0"/>
              </a:rPr>
              <a:t>Children will receive support and extension as necessary</a:t>
            </a:r>
          </a:p>
          <a:p>
            <a:pPr>
              <a:lnSpc>
                <a:spcPct val="170000"/>
              </a:lnSpc>
            </a:pPr>
            <a:r>
              <a:rPr lang="en-GB" sz="8000" dirty="0">
                <a:latin typeface="Twinkl" panose="02000000000000000000" pitchFamily="2" charset="0"/>
              </a:rPr>
              <a:t>The aim is that the vast majority of children will achieve Year 3 expectations by the end of Year 3</a:t>
            </a:r>
          </a:p>
        </p:txBody>
      </p:sp>
    </p:spTree>
    <p:extLst>
      <p:ext uri="{BB962C8B-B14F-4D97-AF65-F5344CB8AC3E}">
        <p14:creationId xmlns:p14="http://schemas.microsoft.com/office/powerpoint/2010/main" val="36460887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1" y="209789"/>
            <a:ext cx="12192000" cy="707886"/>
          </a:xfrm>
          <a:prstGeom prst="rect">
            <a:avLst/>
          </a:prstGeom>
          <a:solidFill>
            <a:srgbClr val="FF0000"/>
          </a:solidFill>
        </p:spPr>
        <p:txBody>
          <a:bodyPr wrap="square" rtlCol="0">
            <a:spAutoFit/>
          </a:bodyPr>
          <a:lstStyle/>
          <a:p>
            <a:r>
              <a:rPr lang="en-US" sz="4000" b="1" dirty="0">
                <a:solidFill>
                  <a:schemeClr val="bg1"/>
                </a:solidFill>
                <a:latin typeface="Twinkl" panose="02000000000000000000" pitchFamily="2" charset="0"/>
              </a:rPr>
              <a:t>	    Long term plan – Year 3 </a:t>
            </a:r>
            <a:r>
              <a:rPr lang="en-US" sz="1000" b="1" dirty="0">
                <a:solidFill>
                  <a:schemeClr val="bg1"/>
                </a:solidFill>
                <a:latin typeface="Twinkl" panose="02000000000000000000" pitchFamily="2" charset="0"/>
              </a:rPr>
              <a:t>(larger copy available on Year 3 class page of website)</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1" y="0"/>
            <a:ext cx="873986" cy="1127464"/>
          </a:xfrm>
          <a:prstGeom prst="rect">
            <a:avLst/>
          </a:prstGeom>
        </p:spPr>
      </p:pic>
      <p:pic>
        <p:nvPicPr>
          <p:cNvPr id="6" name="Picture 5">
            <a:extLst>
              <a:ext uri="{FF2B5EF4-FFF2-40B4-BE49-F238E27FC236}">
                <a16:creationId xmlns:a16="http://schemas.microsoft.com/office/drawing/2014/main" id="{E2BA0FE7-5411-4D28-9187-1515CFA76685}"/>
              </a:ext>
            </a:extLst>
          </p:cNvPr>
          <p:cNvPicPr>
            <a:picLocks noChangeAspect="1"/>
          </p:cNvPicPr>
          <p:nvPr/>
        </p:nvPicPr>
        <p:blipFill>
          <a:blip r:embed="rId4"/>
          <a:stretch>
            <a:fillRect/>
          </a:stretch>
        </p:blipFill>
        <p:spPr>
          <a:xfrm>
            <a:off x="873987" y="942368"/>
            <a:ext cx="10746883" cy="5822415"/>
          </a:xfrm>
          <a:prstGeom prst="rect">
            <a:avLst/>
          </a:prstGeom>
        </p:spPr>
      </p:pic>
    </p:spTree>
    <p:extLst>
      <p:ext uri="{BB962C8B-B14F-4D97-AF65-F5344CB8AC3E}">
        <p14:creationId xmlns:p14="http://schemas.microsoft.com/office/powerpoint/2010/main" val="2257087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Year 3 and 4 statutory spellings</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pic>
        <p:nvPicPr>
          <p:cNvPr id="4" name="Picture 3">
            <a:extLst>
              <a:ext uri="{FF2B5EF4-FFF2-40B4-BE49-F238E27FC236}">
                <a16:creationId xmlns:a16="http://schemas.microsoft.com/office/drawing/2014/main" id="{B6318E6C-7E87-C387-CE0F-AF5FA2407033}"/>
              </a:ext>
            </a:extLst>
          </p:cNvPr>
          <p:cNvPicPr>
            <a:picLocks noChangeAspect="1"/>
          </p:cNvPicPr>
          <p:nvPr/>
        </p:nvPicPr>
        <p:blipFill rotWithShape="1">
          <a:blip r:embed="rId4"/>
          <a:srcRect l="4421" t="16085" r="3351" b="12034"/>
          <a:stretch/>
        </p:blipFill>
        <p:spPr>
          <a:xfrm>
            <a:off x="1473767" y="1405290"/>
            <a:ext cx="9699700" cy="5164656"/>
          </a:xfrm>
          <a:prstGeom prst="rect">
            <a:avLst/>
          </a:prstGeom>
        </p:spPr>
      </p:pic>
    </p:spTree>
    <p:extLst>
      <p:ext uri="{BB962C8B-B14F-4D97-AF65-F5344CB8AC3E}">
        <p14:creationId xmlns:p14="http://schemas.microsoft.com/office/powerpoint/2010/main" val="2533036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Reading</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6" name="TextBox 5">
            <a:extLst>
              <a:ext uri="{FF2B5EF4-FFF2-40B4-BE49-F238E27FC236}">
                <a16:creationId xmlns:a16="http://schemas.microsoft.com/office/drawing/2014/main" id="{5200AAF0-52E8-0B7D-618B-4854685220DD}"/>
              </a:ext>
            </a:extLst>
          </p:cNvPr>
          <p:cNvSpPr txBox="1"/>
          <p:nvPr/>
        </p:nvSpPr>
        <p:spPr>
          <a:xfrm>
            <a:off x="262859" y="1855258"/>
            <a:ext cx="11496749" cy="4247317"/>
          </a:xfrm>
          <a:prstGeom prst="rect">
            <a:avLst/>
          </a:prstGeom>
          <a:noFill/>
        </p:spPr>
        <p:txBody>
          <a:bodyPr wrap="square">
            <a:spAutoFit/>
          </a:bodyPr>
          <a:lstStyle/>
          <a:p>
            <a:pPr marL="285750" indent="-285750">
              <a:buFont typeface="Arial" panose="020B0604020202020204" pitchFamily="34" charset="0"/>
              <a:buChar char="•"/>
            </a:pPr>
            <a:r>
              <a:rPr lang="en-GB" sz="1800" dirty="0">
                <a:latin typeface="Twinkl" panose="02000000000000000000" pitchFamily="2" charset="0"/>
              </a:rPr>
              <a:t>Reading will continue to be a high priority in Year 3 and as a school. </a:t>
            </a:r>
          </a:p>
          <a:p>
            <a:pPr marL="285750" indent="-285750">
              <a:buFont typeface="Arial" panose="020B0604020202020204" pitchFamily="34" charset="0"/>
              <a:buChar char="•"/>
            </a:pPr>
            <a:endParaRPr lang="en-GB" sz="1800" dirty="0">
              <a:latin typeface="Twinkl" panose="02000000000000000000" pitchFamily="2" charset="0"/>
            </a:endParaRPr>
          </a:p>
          <a:p>
            <a:pPr marL="285750" indent="-285750">
              <a:buFont typeface="Arial" panose="020B0604020202020204" pitchFamily="34" charset="0"/>
              <a:buChar char="•"/>
            </a:pPr>
            <a:r>
              <a:rPr lang="en-GB" sz="1800" dirty="0">
                <a:latin typeface="Twinkl" panose="02000000000000000000" pitchFamily="2" charset="0"/>
              </a:rPr>
              <a:t>Reading is a core skill and underpins success in every area of school life and beyond.  </a:t>
            </a:r>
          </a:p>
          <a:p>
            <a:pPr marL="285750" indent="-285750">
              <a:buFont typeface="Arial" panose="020B0604020202020204" pitchFamily="34" charset="0"/>
              <a:buChar char="•"/>
            </a:pPr>
            <a:endParaRPr lang="en-GB" sz="1800" dirty="0">
              <a:latin typeface="Twinkl" panose="02000000000000000000" pitchFamily="2" charset="0"/>
            </a:endParaRPr>
          </a:p>
          <a:p>
            <a:pPr marL="285750" indent="-285750">
              <a:buFont typeface="Arial" panose="020B0604020202020204" pitchFamily="34" charset="0"/>
              <a:buChar char="•"/>
            </a:pPr>
            <a:r>
              <a:rPr lang="en-GB" sz="1800" dirty="0">
                <a:latin typeface="Twinkl" panose="02000000000000000000" pitchFamily="2" charset="0"/>
              </a:rPr>
              <a:t>W</a:t>
            </a:r>
            <a:r>
              <a:rPr lang="en-GB" sz="1800" dirty="0">
                <a:latin typeface="Twinkl" panose="02000000000000000000" pitchFamily="2" charset="0"/>
                <a:cs typeface="Arial" pitchFamily="34" charset="0"/>
              </a:rPr>
              <a:t>e want children to become expressive, fluent readers, reading with intonation and using a change in tone and volume to engage the listener.</a:t>
            </a:r>
            <a:r>
              <a:rPr lang="en-GB" sz="1800" dirty="0">
                <a:latin typeface="Twinkl" panose="02000000000000000000" pitchFamily="2" charset="0"/>
              </a:rPr>
              <a:t> </a:t>
            </a:r>
          </a:p>
          <a:p>
            <a:pPr marL="285750" indent="-285750">
              <a:buFont typeface="Arial" panose="020B0604020202020204" pitchFamily="34" charset="0"/>
              <a:buChar char="•"/>
            </a:pPr>
            <a:endParaRPr lang="en-GB" sz="1800" dirty="0">
              <a:latin typeface="Twinkl" panose="02000000000000000000" pitchFamily="2" charset="0"/>
            </a:endParaRPr>
          </a:p>
          <a:p>
            <a:pPr marL="285750" indent="-285750">
              <a:buFont typeface="Arial" panose="020B0604020202020204" pitchFamily="34" charset="0"/>
              <a:buChar char="•"/>
            </a:pPr>
            <a:r>
              <a:rPr lang="en-GB" sz="1800" dirty="0">
                <a:latin typeface="Twinkl" panose="02000000000000000000" pitchFamily="2" charset="0"/>
              </a:rPr>
              <a:t>Reading is supported in school through regular guided reading sessions that cover a wide range of texts and genres and will help children develop their skills across the reading domains.</a:t>
            </a:r>
          </a:p>
          <a:p>
            <a:pPr marL="285750" indent="-285750">
              <a:buFont typeface="Arial" panose="020B0604020202020204" pitchFamily="34" charset="0"/>
              <a:buChar char="•"/>
            </a:pPr>
            <a:endParaRPr lang="en-GB" sz="1800" dirty="0">
              <a:latin typeface="Twinkl" panose="02000000000000000000" pitchFamily="2" charset="0"/>
            </a:endParaRPr>
          </a:p>
          <a:p>
            <a:pPr marL="285750" indent="-285750">
              <a:buFont typeface="Arial" panose="020B0604020202020204" pitchFamily="34" charset="0"/>
              <a:buChar char="•"/>
            </a:pPr>
            <a:r>
              <a:rPr lang="en-GB" sz="1800" dirty="0">
                <a:latin typeface="Twinkl" panose="02000000000000000000" pitchFamily="2" charset="0"/>
              </a:rPr>
              <a:t>Children will also have time for independent reading each day and the opportunity to quiz and change books when they have finished. </a:t>
            </a:r>
          </a:p>
          <a:p>
            <a:pPr marL="285750" indent="-285750">
              <a:buFont typeface="Arial" panose="020B0604020202020204" pitchFamily="34" charset="0"/>
              <a:buChar char="•"/>
            </a:pPr>
            <a:endParaRPr lang="en-GB" sz="1800" dirty="0">
              <a:latin typeface="Twinkl" panose="02000000000000000000" pitchFamily="2" charset="0"/>
            </a:endParaRPr>
          </a:p>
          <a:p>
            <a:pPr marL="285750" indent="-285750">
              <a:buFont typeface="Arial" panose="020B0604020202020204" pitchFamily="34" charset="0"/>
              <a:buChar char="•"/>
            </a:pPr>
            <a:r>
              <a:rPr lang="en-GB" sz="1800" dirty="0">
                <a:latin typeface="Twinkl" panose="02000000000000000000" pitchFamily="2" charset="0"/>
              </a:rPr>
              <a:t>We ask for your support in listening to your child read regularly, discussing what they have read and recording this in their reading records </a:t>
            </a:r>
            <a:r>
              <a:rPr lang="en-GB" sz="1800" b="1" u="sng" dirty="0">
                <a:latin typeface="Twinkl" panose="02000000000000000000" pitchFamily="2" charset="0"/>
              </a:rPr>
              <a:t>at least 5 times per week</a:t>
            </a:r>
            <a:r>
              <a:rPr lang="en-GB" sz="1800" dirty="0">
                <a:latin typeface="Twinkl" panose="02000000000000000000" pitchFamily="2" charset="0"/>
              </a:rPr>
              <a:t>. Reading records will be checked daily.</a:t>
            </a:r>
            <a:endParaRPr lang="en-GB" dirty="0">
              <a:latin typeface="Twinkl" panose="02000000000000000000" pitchFamily="2" charset="0"/>
            </a:endParaRPr>
          </a:p>
        </p:txBody>
      </p:sp>
    </p:spTree>
    <p:extLst>
      <p:ext uri="{BB962C8B-B14F-4D97-AF65-F5344CB8AC3E}">
        <p14:creationId xmlns:p14="http://schemas.microsoft.com/office/powerpoint/2010/main" val="895197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37679"/>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Homework </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850064"/>
            <a:ext cx="11666279" cy="468789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sz="2000" dirty="0">
                <a:latin typeface="Twinkl" panose="02000000000000000000" pitchFamily="2" charset="0"/>
              </a:rPr>
              <a:t>Maths will be set every Monday. Children should complete one page each week (sections A-C) in addition to </a:t>
            </a:r>
            <a:r>
              <a:rPr lang="en-GB" sz="2000" b="1" dirty="0">
                <a:latin typeface="Twinkl" panose="02000000000000000000" pitchFamily="2" charset="0"/>
              </a:rPr>
              <a:t>regular times tables</a:t>
            </a:r>
            <a:r>
              <a:rPr lang="en-GB" sz="2000" dirty="0">
                <a:latin typeface="Twinkl" panose="02000000000000000000" pitchFamily="2" charset="0"/>
              </a:rPr>
              <a:t> practice (TT </a:t>
            </a:r>
            <a:r>
              <a:rPr lang="en-GB" sz="2000" dirty="0" err="1">
                <a:latin typeface="Twinkl" panose="02000000000000000000" pitchFamily="2" charset="0"/>
              </a:rPr>
              <a:t>Rockstars</a:t>
            </a:r>
            <a:r>
              <a:rPr lang="en-GB" sz="2000" dirty="0">
                <a:latin typeface="Twinkl" panose="02000000000000000000" pitchFamily="2" charset="0"/>
              </a:rPr>
              <a:t>).</a:t>
            </a:r>
          </a:p>
          <a:p>
            <a:pPr>
              <a:lnSpc>
                <a:spcPct val="100000"/>
              </a:lnSpc>
            </a:pPr>
            <a:endParaRPr lang="en-GB" sz="1000" dirty="0">
              <a:latin typeface="Twinkl" panose="02000000000000000000" pitchFamily="2" charset="0"/>
            </a:endParaRPr>
          </a:p>
          <a:p>
            <a:pPr>
              <a:lnSpc>
                <a:spcPct val="100000"/>
              </a:lnSpc>
            </a:pPr>
            <a:r>
              <a:rPr lang="en-GB" sz="2000" dirty="0">
                <a:latin typeface="Twinkl" panose="02000000000000000000" pitchFamily="2" charset="0"/>
              </a:rPr>
              <a:t>Spelling will be set every Monday. Children should complete one task (from their homework book) per week.</a:t>
            </a:r>
          </a:p>
          <a:p>
            <a:pPr>
              <a:lnSpc>
                <a:spcPct val="100000"/>
              </a:lnSpc>
            </a:pPr>
            <a:endParaRPr lang="en-GB" sz="1000" dirty="0">
              <a:latin typeface="Twinkl" panose="02000000000000000000" pitchFamily="2" charset="0"/>
            </a:endParaRPr>
          </a:p>
          <a:p>
            <a:pPr>
              <a:lnSpc>
                <a:spcPct val="100000"/>
              </a:lnSpc>
            </a:pPr>
            <a:r>
              <a:rPr lang="en-GB" sz="2000" dirty="0">
                <a:latin typeface="Twinkl" panose="02000000000000000000" pitchFamily="2" charset="0"/>
              </a:rPr>
              <a:t>Maths and Spelling homework is to be handed in every Monday.</a:t>
            </a:r>
          </a:p>
          <a:p>
            <a:pPr marL="0" indent="0">
              <a:lnSpc>
                <a:spcPct val="100000"/>
              </a:lnSpc>
              <a:buNone/>
            </a:pPr>
            <a:endParaRPr lang="en-GB" sz="1000" dirty="0">
              <a:latin typeface="Twinkl" panose="02000000000000000000" pitchFamily="2" charset="0"/>
            </a:endParaRPr>
          </a:p>
        </p:txBody>
      </p:sp>
    </p:spTree>
    <p:extLst>
      <p:ext uri="{BB962C8B-B14F-4D97-AF65-F5344CB8AC3E}">
        <p14:creationId xmlns:p14="http://schemas.microsoft.com/office/powerpoint/2010/main" val="634190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Assessment</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1" y="1763528"/>
            <a:ext cx="5198140" cy="489304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dirty="0">
              <a:latin typeface="Twinkl" panose="02000000000000000000" pitchFamily="2" charset="0"/>
            </a:endParaRPr>
          </a:p>
          <a:p>
            <a:pPr>
              <a:buFont typeface="Wingdings" panose="05000000000000000000" pitchFamily="2" charset="2"/>
              <a:buChar char="ü"/>
            </a:pPr>
            <a:r>
              <a:rPr lang="en-GB" sz="3200" dirty="0">
                <a:latin typeface="Twinkl" panose="02000000000000000000" pitchFamily="2" charset="0"/>
              </a:rPr>
              <a:t> 1 - 3 ‘Working Towards’</a:t>
            </a:r>
          </a:p>
          <a:p>
            <a:pPr>
              <a:buFont typeface="Wingdings" panose="05000000000000000000" pitchFamily="2" charset="2"/>
              <a:buChar char="ü"/>
            </a:pPr>
            <a:r>
              <a:rPr lang="en-GB" sz="3200" dirty="0">
                <a:latin typeface="Twinkl" panose="02000000000000000000" pitchFamily="2" charset="0"/>
              </a:rPr>
              <a:t> 4 – 6 ‘Expected Standard’</a:t>
            </a:r>
          </a:p>
          <a:p>
            <a:pPr>
              <a:buFont typeface="Wingdings" panose="05000000000000000000" pitchFamily="2" charset="2"/>
              <a:buChar char="ü"/>
            </a:pPr>
            <a:r>
              <a:rPr lang="en-GB" sz="3200" dirty="0">
                <a:latin typeface="Twinkl" panose="02000000000000000000" pitchFamily="2" charset="0"/>
              </a:rPr>
              <a:t> 7 – 9 ‘Greater Depth’</a:t>
            </a:r>
          </a:p>
          <a:p>
            <a:pPr marL="0" indent="0">
              <a:buNone/>
            </a:pPr>
            <a:endParaRPr lang="en-GB" sz="1200" i="1" dirty="0">
              <a:latin typeface="Twinkl" panose="02000000000000000000" pitchFamily="2" charset="0"/>
            </a:endParaRPr>
          </a:p>
          <a:p>
            <a:pPr marL="0" indent="0">
              <a:buNone/>
            </a:pPr>
            <a:r>
              <a:rPr lang="en-GB" i="1" dirty="0">
                <a:latin typeface="Twinkl" panose="02000000000000000000" pitchFamily="2" charset="0"/>
              </a:rPr>
              <a:t>Expectations for Year 3 are higher than they have ever been before so achieving an expected level is a good achievement.</a:t>
            </a:r>
          </a:p>
          <a:p>
            <a:pPr marL="0" indent="0">
              <a:buNone/>
            </a:pPr>
            <a:endParaRPr lang="en-GB" sz="1000" dirty="0">
              <a:latin typeface="Twinkl" panose="02000000000000000000" pitchFamily="2" charset="0"/>
            </a:endParaRPr>
          </a:p>
        </p:txBody>
      </p:sp>
      <p:pic>
        <p:nvPicPr>
          <p:cNvPr id="6" name="Picture 5">
            <a:extLst>
              <a:ext uri="{FF2B5EF4-FFF2-40B4-BE49-F238E27FC236}">
                <a16:creationId xmlns:a16="http://schemas.microsoft.com/office/drawing/2014/main" id="{D9AD601D-C081-0372-0D37-6819CB283CEF}"/>
              </a:ext>
            </a:extLst>
          </p:cNvPr>
          <p:cNvPicPr>
            <a:picLocks noGrp="1" noChangeAspect="1" noChangeArrowheads="1"/>
          </p:cNvPicPr>
          <p:nvPr/>
        </p:nvPicPr>
        <p:blipFill rotWithShape="1">
          <a:blip r:embed="rId4">
            <a:extLst>
              <a:ext uri="{28A0092B-C50C-407E-A947-70E740481C1C}">
                <a14:useLocalDpi xmlns:a14="http://schemas.microsoft.com/office/drawing/2010/main" val="0"/>
              </a:ext>
            </a:extLst>
          </a:blip>
          <a:srcRect l="52345" t="25660" r="15545" b="8621"/>
          <a:stretch/>
        </p:blipFill>
        <p:spPr bwMode="auto">
          <a:xfrm>
            <a:off x="6096000" y="201428"/>
            <a:ext cx="5575300" cy="6415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72516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Picture News</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6" name="TextBox 5">
            <a:extLst>
              <a:ext uri="{FF2B5EF4-FFF2-40B4-BE49-F238E27FC236}">
                <a16:creationId xmlns:a16="http://schemas.microsoft.com/office/drawing/2014/main" id="{5200AAF0-52E8-0B7D-618B-4854685220DD}"/>
              </a:ext>
            </a:extLst>
          </p:cNvPr>
          <p:cNvSpPr txBox="1"/>
          <p:nvPr/>
        </p:nvSpPr>
        <p:spPr>
          <a:xfrm>
            <a:off x="262860" y="1855258"/>
            <a:ext cx="11450604" cy="3847207"/>
          </a:xfrm>
          <a:prstGeom prst="rect">
            <a:avLst/>
          </a:prstGeom>
          <a:noFill/>
        </p:spPr>
        <p:txBody>
          <a:bodyPr wrap="square">
            <a:spAutoFit/>
          </a:bodyPr>
          <a:lstStyle/>
          <a:p>
            <a:pPr marL="285750" indent="-285750">
              <a:buFont typeface="Arial" panose="020B0604020202020204" pitchFamily="34" charset="0"/>
              <a:buChar char="•"/>
            </a:pPr>
            <a:r>
              <a:rPr lang="en-GB" sz="2000" dirty="0">
                <a:latin typeface="Twinkl" panose="02000000000000000000" pitchFamily="2" charset="0"/>
              </a:rPr>
              <a:t>Each week, we spend time focusing on topical issues discussed in </a:t>
            </a:r>
            <a:r>
              <a:rPr lang="en-GB" sz="2000" b="1" dirty="0">
                <a:latin typeface="Twinkl" panose="02000000000000000000" pitchFamily="2" charset="0"/>
                <a:hlinkClick r:id="rId4">
                  <a:extLst>
                    <a:ext uri="{A12FA001-AC4F-418D-AE19-62706E023703}">
                      <ahyp:hlinkClr xmlns:ahyp="http://schemas.microsoft.com/office/drawing/2018/hyperlinkcolor" val="tx"/>
                    </a:ext>
                  </a:extLst>
                </a:hlinkClick>
              </a:rPr>
              <a:t>Picture News</a:t>
            </a:r>
            <a:endParaRPr lang="en-GB" sz="2000" b="1" dirty="0">
              <a:latin typeface="Twinkl" panose="02000000000000000000" pitchFamily="2" charset="0"/>
            </a:endParaRPr>
          </a:p>
          <a:p>
            <a:pPr marL="285750" indent="-285750">
              <a:buFont typeface="Arial" panose="020B0604020202020204" pitchFamily="34" charset="0"/>
              <a:buChar char="•"/>
            </a:pPr>
            <a:endParaRPr lang="en-GB" sz="1000" b="1" dirty="0">
              <a:latin typeface="Twinkl" panose="02000000000000000000" pitchFamily="2" charset="0"/>
            </a:endParaRPr>
          </a:p>
          <a:p>
            <a:pPr marL="285750" indent="-285750">
              <a:buFont typeface="Arial" panose="020B0604020202020204" pitchFamily="34" charset="0"/>
              <a:buChar char="•"/>
            </a:pPr>
            <a:r>
              <a:rPr lang="en-GB" sz="2000" dirty="0">
                <a:latin typeface="Twinkl" panose="02000000000000000000" pitchFamily="2" charset="0"/>
              </a:rPr>
              <a:t>This is an opportunity to raise children’s awareness of current events and engage them in high quality discussions that link directly with the British Values we promote on a daily basis at school including:</a:t>
            </a:r>
          </a:p>
          <a:p>
            <a:pPr marL="285750" indent="-285750">
              <a:buFont typeface="Arial" panose="020B0604020202020204" pitchFamily="34" charset="0"/>
              <a:buChar char="•"/>
            </a:pPr>
            <a:endParaRPr lang="en-GB" sz="1000" dirty="0">
              <a:latin typeface="Twinkl" panose="02000000000000000000" pitchFamily="2" charset="0"/>
            </a:endParaRPr>
          </a:p>
          <a:p>
            <a:pPr marL="1200150" lvl="2" indent="-285750">
              <a:buFont typeface="Arial" panose="020B0604020202020204" pitchFamily="34" charset="0"/>
              <a:buChar char="•"/>
            </a:pPr>
            <a:r>
              <a:rPr lang="en-GB" sz="2000" dirty="0">
                <a:latin typeface="Twinkl" panose="02000000000000000000" pitchFamily="2" charset="0"/>
              </a:rPr>
              <a:t>Tolerance and respect</a:t>
            </a:r>
          </a:p>
          <a:p>
            <a:pPr marL="1200150" lvl="2" indent="-285750">
              <a:buFont typeface="Arial" panose="020B0604020202020204" pitchFamily="34" charset="0"/>
              <a:buChar char="•"/>
            </a:pPr>
            <a:r>
              <a:rPr lang="en-GB" sz="2000" dirty="0">
                <a:latin typeface="Twinkl" panose="02000000000000000000" pitchFamily="2" charset="0"/>
              </a:rPr>
              <a:t>The rule of law</a:t>
            </a:r>
          </a:p>
          <a:p>
            <a:pPr marL="1200150" lvl="2" indent="-285750">
              <a:buFont typeface="Arial" panose="020B0604020202020204" pitchFamily="34" charset="0"/>
              <a:buChar char="•"/>
            </a:pPr>
            <a:r>
              <a:rPr lang="en-GB" sz="2000" dirty="0">
                <a:latin typeface="Twinkl" panose="02000000000000000000" pitchFamily="2" charset="0"/>
              </a:rPr>
              <a:t>Individual liberty</a:t>
            </a:r>
          </a:p>
          <a:p>
            <a:pPr marL="1200150" lvl="2" indent="-285750">
              <a:buFont typeface="Arial" panose="020B0604020202020204" pitchFamily="34" charset="0"/>
              <a:buChar char="•"/>
            </a:pPr>
            <a:r>
              <a:rPr lang="en-GB" sz="2000" dirty="0">
                <a:latin typeface="Twinkl" panose="02000000000000000000" pitchFamily="2" charset="0"/>
              </a:rPr>
              <a:t>Democracy</a:t>
            </a:r>
          </a:p>
          <a:p>
            <a:pPr marL="1200150" lvl="2" indent="-285750">
              <a:buFont typeface="Arial" panose="020B0604020202020204" pitchFamily="34" charset="0"/>
              <a:buChar char="•"/>
            </a:pPr>
            <a:endParaRPr lang="en-GB" sz="1400" dirty="0">
              <a:latin typeface="Twinkl" panose="02000000000000000000" pitchFamily="2" charset="0"/>
            </a:endParaRPr>
          </a:p>
          <a:p>
            <a:pPr marL="285750" indent="-285750">
              <a:buFont typeface="Arial" panose="020B0604020202020204" pitchFamily="34" charset="0"/>
              <a:buChar char="•"/>
            </a:pPr>
            <a:r>
              <a:rPr lang="en-GB" sz="2000" dirty="0">
                <a:latin typeface="Twinkl" panose="02000000000000000000" pitchFamily="2" charset="0"/>
              </a:rPr>
              <a:t>Picture News topics are shared in the newsletter each week. </a:t>
            </a:r>
          </a:p>
          <a:p>
            <a:pPr marL="285750" indent="-285750">
              <a:buFont typeface="Arial" panose="020B0604020202020204" pitchFamily="34" charset="0"/>
              <a:buChar char="•"/>
            </a:pPr>
            <a:endParaRPr lang="en-GB" sz="1000" dirty="0">
              <a:latin typeface="Twinkl" panose="02000000000000000000" pitchFamily="2" charset="0"/>
            </a:endParaRPr>
          </a:p>
          <a:p>
            <a:pPr marL="285750" indent="-285750">
              <a:buFont typeface="Arial" panose="020B0604020202020204" pitchFamily="34" charset="0"/>
              <a:buChar char="•"/>
            </a:pPr>
            <a:r>
              <a:rPr lang="en-GB" sz="2000" dirty="0">
                <a:latin typeface="Twinkl" panose="02000000000000000000" pitchFamily="2" charset="0"/>
              </a:rPr>
              <a:t>We appreciate your support in continuing these valuable discussions at home. </a:t>
            </a:r>
          </a:p>
        </p:txBody>
      </p:sp>
    </p:spTree>
    <p:extLst>
      <p:ext uri="{BB962C8B-B14F-4D97-AF65-F5344CB8AC3E}">
        <p14:creationId xmlns:p14="http://schemas.microsoft.com/office/powerpoint/2010/main" val="616997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A week in Year 3 – Summer Term</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850064"/>
            <a:ext cx="11666279" cy="480650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latin typeface="Twinkl" panose="02000000000000000000" pitchFamily="2" charset="0"/>
              </a:rPr>
              <a:t>Please support your child with ensuring they have the following each week:</a:t>
            </a:r>
          </a:p>
          <a:p>
            <a:pPr marL="0" indent="0">
              <a:buNone/>
            </a:pPr>
            <a:endParaRPr lang="en-GB" sz="2000" dirty="0">
              <a:latin typeface="Twinkl" panose="02000000000000000000" pitchFamily="2" charset="0"/>
            </a:endParaRPr>
          </a:p>
          <a:p>
            <a:pPr>
              <a:lnSpc>
                <a:spcPct val="150000"/>
              </a:lnSpc>
            </a:pPr>
            <a:r>
              <a:rPr lang="en-GB" sz="2400" dirty="0">
                <a:latin typeface="Twinkl" panose="02000000000000000000" pitchFamily="2" charset="0"/>
              </a:rPr>
              <a:t>Monday: Maths &amp; spelling homework</a:t>
            </a:r>
          </a:p>
          <a:p>
            <a:pPr>
              <a:lnSpc>
                <a:spcPct val="150000"/>
              </a:lnSpc>
            </a:pPr>
            <a:r>
              <a:rPr lang="en-GB" sz="2400" dirty="0">
                <a:latin typeface="Twinkl" panose="02000000000000000000" pitchFamily="2" charset="0"/>
              </a:rPr>
              <a:t>Wednesday: PE kit (please come to school wearing it)</a:t>
            </a:r>
          </a:p>
          <a:p>
            <a:pPr>
              <a:lnSpc>
                <a:spcPct val="150000"/>
              </a:lnSpc>
            </a:pPr>
            <a:r>
              <a:rPr lang="en-GB" sz="2400" dirty="0">
                <a:latin typeface="Twinkl" panose="02000000000000000000" pitchFamily="2" charset="0"/>
              </a:rPr>
              <a:t>Thursday: Forest school kit (send in bag to change into at school)</a:t>
            </a:r>
          </a:p>
          <a:p>
            <a:pPr>
              <a:lnSpc>
                <a:spcPct val="150000"/>
              </a:lnSpc>
            </a:pPr>
            <a:r>
              <a:rPr lang="en-GB" sz="2400" dirty="0">
                <a:latin typeface="Twinkl" panose="02000000000000000000" pitchFamily="2" charset="0"/>
              </a:rPr>
              <a:t>Friday: PE kit (send in bag to change into at school)</a:t>
            </a:r>
          </a:p>
          <a:p>
            <a:pPr>
              <a:lnSpc>
                <a:spcPct val="150000"/>
              </a:lnSpc>
            </a:pPr>
            <a:r>
              <a:rPr lang="en-GB" sz="2400" dirty="0">
                <a:latin typeface="Twinkl" panose="02000000000000000000" pitchFamily="2" charset="0"/>
              </a:rPr>
              <a:t>Everyday: Reading book and reading record (these are checked daily)</a:t>
            </a:r>
          </a:p>
          <a:p>
            <a:pPr marL="0" indent="0" algn="ctr">
              <a:buNone/>
            </a:pPr>
            <a:endParaRPr lang="en-GB" sz="2400" dirty="0">
              <a:latin typeface="Twinkl" panose="02000000000000000000" pitchFamily="2" charset="0"/>
            </a:endParaRPr>
          </a:p>
          <a:p>
            <a:pPr marL="0" indent="0" algn="ctr">
              <a:buNone/>
            </a:pPr>
            <a:endParaRPr lang="en-GB" sz="2400" dirty="0">
              <a:latin typeface="Twinkl" panose="02000000000000000000" pitchFamily="2" charset="0"/>
            </a:endParaRPr>
          </a:p>
        </p:txBody>
      </p:sp>
    </p:spTree>
    <p:extLst>
      <p:ext uri="{BB962C8B-B14F-4D97-AF65-F5344CB8AC3E}">
        <p14:creationId xmlns:p14="http://schemas.microsoft.com/office/powerpoint/2010/main" val="88947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School day</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850064"/>
            <a:ext cx="11666279" cy="480650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Twinkl" panose="02000000000000000000" pitchFamily="2" charset="0"/>
              </a:rPr>
              <a:t>Children walk themselves from the gates to the classroom door where the teacher will greet them. Please ensure your child arrives </a:t>
            </a:r>
            <a:r>
              <a:rPr lang="en-GB" sz="2000" b="1" dirty="0">
                <a:latin typeface="Twinkl" panose="02000000000000000000" pitchFamily="2" charset="0"/>
              </a:rPr>
              <a:t>between 08.40 and 08.55. </a:t>
            </a:r>
            <a:r>
              <a:rPr lang="en-GB" sz="2000" dirty="0">
                <a:latin typeface="Twinkl" panose="02000000000000000000" pitchFamily="2" charset="0"/>
              </a:rPr>
              <a:t>This is key to ensuring they are settled and ready for the day ahead.</a:t>
            </a:r>
          </a:p>
          <a:p>
            <a:endParaRPr lang="en-GB" sz="1000" dirty="0">
              <a:latin typeface="Twinkl" panose="02000000000000000000" pitchFamily="2" charset="0"/>
            </a:endParaRPr>
          </a:p>
          <a:p>
            <a:r>
              <a:rPr lang="en-GB" sz="2000" dirty="0">
                <a:latin typeface="Twinkl" panose="02000000000000000000" pitchFamily="2" charset="0"/>
              </a:rPr>
              <a:t>Children enter and organise themselves for the day. There will always be a task for them to complete and an opportunity to quiz on reading books. </a:t>
            </a:r>
          </a:p>
          <a:p>
            <a:endParaRPr lang="en-GB" sz="1000" dirty="0">
              <a:latin typeface="Twinkl" panose="02000000000000000000" pitchFamily="2" charset="0"/>
            </a:endParaRPr>
          </a:p>
          <a:p>
            <a:r>
              <a:rPr lang="en-GB" sz="2000" dirty="0">
                <a:latin typeface="Twinkl" panose="02000000000000000000" pitchFamily="2" charset="0"/>
              </a:rPr>
              <a:t>Children will be asked where they are going at the end of the day. If there is a change to your child’s usual arrangements, please let your child know </a:t>
            </a:r>
            <a:r>
              <a:rPr lang="en-GB" sz="2000" b="1" dirty="0">
                <a:latin typeface="Twinkl" panose="02000000000000000000" pitchFamily="2" charset="0"/>
              </a:rPr>
              <a:t>and</a:t>
            </a:r>
            <a:r>
              <a:rPr lang="en-GB" sz="2000" dirty="0">
                <a:latin typeface="Twinkl" panose="02000000000000000000" pitchFamily="2" charset="0"/>
              </a:rPr>
              <a:t> send a note or contact the office. </a:t>
            </a:r>
          </a:p>
          <a:p>
            <a:endParaRPr lang="en-GB" sz="1100" dirty="0">
              <a:latin typeface="Twinkl" panose="02000000000000000000" pitchFamily="2" charset="0"/>
            </a:endParaRPr>
          </a:p>
          <a:p>
            <a:r>
              <a:rPr lang="en-GB" sz="2000" dirty="0">
                <a:latin typeface="Twinkl" panose="02000000000000000000" pitchFamily="2" charset="0"/>
              </a:rPr>
              <a:t>Please make sure children have a book bag, water bottle (sports cap), </a:t>
            </a:r>
            <a:r>
              <a:rPr lang="en-GB" sz="2000" b="1" dirty="0">
                <a:latin typeface="Twinkl" panose="02000000000000000000" pitchFamily="2" charset="0"/>
              </a:rPr>
              <a:t>a fruit snack </a:t>
            </a:r>
            <a:r>
              <a:rPr lang="en-GB" sz="2000" dirty="0">
                <a:latin typeface="Twinkl" panose="02000000000000000000" pitchFamily="2" charset="0"/>
              </a:rPr>
              <a:t>and packed lunch if needed. They should bring their reading book, reading record/homework diary to school every day. </a:t>
            </a:r>
          </a:p>
          <a:p>
            <a:endParaRPr lang="en-GB" sz="100" dirty="0">
              <a:latin typeface="Twinkl" panose="02000000000000000000" pitchFamily="2" charset="0"/>
            </a:endParaRPr>
          </a:p>
          <a:p>
            <a:r>
              <a:rPr lang="en-GB" sz="2000" dirty="0">
                <a:latin typeface="Twinkl" panose="02000000000000000000" pitchFamily="2" charset="0"/>
              </a:rPr>
              <a:t>If it is raining, please send them to school in a waterproof coat so their clothes stay dry.</a:t>
            </a:r>
          </a:p>
          <a:p>
            <a:endParaRPr lang="en-GB" sz="1400" dirty="0">
              <a:latin typeface="Twinkl" panose="02000000000000000000" pitchFamily="2" charset="0"/>
            </a:endParaRPr>
          </a:p>
        </p:txBody>
      </p:sp>
    </p:spTree>
    <p:extLst>
      <p:ext uri="{BB962C8B-B14F-4D97-AF65-F5344CB8AC3E}">
        <p14:creationId xmlns:p14="http://schemas.microsoft.com/office/powerpoint/2010/main" val="719236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Table places and groupings</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850064"/>
            <a:ext cx="11666279" cy="324440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2000" dirty="0">
                <a:latin typeface="Twinkl" panose="02000000000000000000" pitchFamily="2" charset="0"/>
              </a:rPr>
              <a:t>Children sit in mixed groups of differing attainment. </a:t>
            </a:r>
          </a:p>
          <a:p>
            <a:pPr>
              <a:lnSpc>
                <a:spcPct val="150000"/>
              </a:lnSpc>
            </a:pPr>
            <a:r>
              <a:rPr lang="en-GB" sz="2000" dirty="0">
                <a:latin typeface="Twinkl" panose="02000000000000000000" pitchFamily="2" charset="0"/>
              </a:rPr>
              <a:t>Children are encouraged to use “talk partners” to discuss ideas.</a:t>
            </a:r>
          </a:p>
          <a:p>
            <a:pPr>
              <a:lnSpc>
                <a:spcPct val="150000"/>
              </a:lnSpc>
            </a:pPr>
            <a:r>
              <a:rPr lang="en-GB" sz="2000" dirty="0">
                <a:latin typeface="Twinkl" panose="02000000000000000000" pitchFamily="2" charset="0"/>
              </a:rPr>
              <a:t>Children are encouraged to take on challenges and not give up. Mistakes are part of the learning process.</a:t>
            </a:r>
          </a:p>
          <a:p>
            <a:pPr>
              <a:lnSpc>
                <a:spcPct val="150000"/>
              </a:lnSpc>
            </a:pPr>
            <a:r>
              <a:rPr lang="en-GB" sz="2000" dirty="0">
                <a:latin typeface="Twinkl" panose="02000000000000000000" pitchFamily="2" charset="0"/>
              </a:rPr>
              <a:t>We will move places in the classroom from time to time so that children have a chance to work with different people. </a:t>
            </a:r>
          </a:p>
          <a:p>
            <a:endParaRPr lang="en-GB" sz="1400" dirty="0">
              <a:latin typeface="Twinkl" panose="02000000000000000000" pitchFamily="2" charset="0"/>
            </a:endParaRPr>
          </a:p>
        </p:txBody>
      </p:sp>
    </p:spTree>
    <p:extLst>
      <p:ext uri="{BB962C8B-B14F-4D97-AF65-F5344CB8AC3E}">
        <p14:creationId xmlns:p14="http://schemas.microsoft.com/office/powerpoint/2010/main" val="694963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Home time arrangements</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850064"/>
            <a:ext cx="11666279" cy="3244409"/>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2000" dirty="0">
                <a:latin typeface="Twinkl" panose="02000000000000000000" pitchFamily="2" charset="0"/>
              </a:rPr>
              <a:t>The school day finishes at 3.25pm.</a:t>
            </a:r>
          </a:p>
          <a:p>
            <a:pPr>
              <a:lnSpc>
                <a:spcPct val="150000"/>
              </a:lnSpc>
            </a:pPr>
            <a:r>
              <a:rPr lang="en-GB" sz="2000" dirty="0">
                <a:latin typeface="Twinkl" panose="02000000000000000000" pitchFamily="2" charset="0"/>
              </a:rPr>
              <a:t>Children are expected to organise themselves for home time and know where they are going.</a:t>
            </a:r>
          </a:p>
          <a:p>
            <a:pPr>
              <a:lnSpc>
                <a:spcPct val="150000"/>
              </a:lnSpc>
            </a:pPr>
            <a:r>
              <a:rPr lang="en-GB" sz="2000" dirty="0">
                <a:latin typeface="Twinkl" panose="02000000000000000000" pitchFamily="2" charset="0"/>
              </a:rPr>
              <a:t>Please let us know if there is a change from a usual routine or an adult who is unfamiliar to us is due to be collecting your child. Please send a note in with your child regarding any changes to end of day arrangements or contact the school office.</a:t>
            </a:r>
          </a:p>
          <a:p>
            <a:pPr>
              <a:lnSpc>
                <a:spcPct val="150000"/>
              </a:lnSpc>
            </a:pPr>
            <a:r>
              <a:rPr lang="en-GB" sz="2000" dirty="0">
                <a:latin typeface="Twinkl" panose="02000000000000000000" pitchFamily="2" charset="0"/>
              </a:rPr>
              <a:t>It is important that your child knows whether they are going to a club or going home on the bus. Please tell you child before they enter school where they are going at the end of the day.</a:t>
            </a:r>
          </a:p>
          <a:p>
            <a:endParaRPr lang="en-GB" sz="1400" dirty="0">
              <a:latin typeface="Twinkl" panose="02000000000000000000" pitchFamily="2" charset="0"/>
            </a:endParaRPr>
          </a:p>
        </p:txBody>
      </p:sp>
    </p:spTree>
    <p:extLst>
      <p:ext uri="{BB962C8B-B14F-4D97-AF65-F5344CB8AC3E}">
        <p14:creationId xmlns:p14="http://schemas.microsoft.com/office/powerpoint/2010/main" val="17489536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How can you help?</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763528"/>
            <a:ext cx="11666279" cy="478357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1"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Arrive at school on time </a:t>
            </a: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every day and encourage </a:t>
            </a:r>
            <a:r>
              <a:rPr kumimoji="0" lang="en-GB" sz="1600" b="1"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good attendance </a:t>
            </a: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throughout the year. </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u="none" strike="noStrike" kern="1200" cap="none" spc="0" normalizeH="0" baseline="0" noProof="0" dirty="0">
                <a:ln>
                  <a:noFill/>
                </a:ln>
                <a:solidFill>
                  <a:srgbClr val="FF0000"/>
                </a:solidFill>
                <a:effectLst/>
                <a:uLnTx/>
                <a:uFillTx/>
                <a:latin typeface="Twinkl" panose="02000000000000000000" pitchFamily="2" charset="0"/>
              </a:rPr>
              <a:t>School attendance is vital in ensuring your child feels settled in school and able to achieve their full potential. Children are expected to attend school every day unless there is an illness that prevents them from attending or exceptional circumstances that have been discussed and agreed with the head teacher. </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Remind children to bring their reading book, reading record and homework diary every day.</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Send your child into school with a water bottle and a healthy snack for break time.</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Ensure your child knows where they are going at the end of the day.</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Ensure that your child has completed their homework and that they bring it to school every Monday.</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Read with your child regularly and record this in their reading record.</a:t>
            </a:r>
            <a:endParaRPr kumimoji="0" lang="en-GB" sz="1600" b="1" i="0" u="sng" strike="noStrike" kern="1200" cap="none" spc="0" normalizeH="0" baseline="0" noProof="0" dirty="0">
              <a:ln>
                <a:noFill/>
              </a:ln>
              <a:solidFill>
                <a:prstClr val="black">
                  <a:lumMod val="75000"/>
                  <a:lumOff val="25000"/>
                </a:prstClr>
              </a:solidFill>
              <a:effectLst/>
              <a:uLnTx/>
              <a:uFillTx/>
              <a:latin typeface="Twinkl" panose="02000000000000000000" pitchFamily="2" charset="0"/>
            </a:endParaRP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Find a quiet place for your child to complete their homework and encourage to be an independent learner.</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Encourage enthusiasm and discussion about your child’s learning and Picture News topics.</a:t>
            </a:r>
          </a:p>
          <a:p>
            <a:pPr marR="0" lvl="0" algn="l" defTabSz="457200" rtl="0" eaLnBrk="1" fontAlgn="auto" latinLnBrk="0" hangingPunct="1">
              <a:lnSpc>
                <a:spcPct val="100000"/>
              </a:lnSpc>
              <a:spcBef>
                <a:spcPts val="1000"/>
              </a:spcBef>
              <a:spcAft>
                <a:spcPts val="0"/>
              </a:spcAft>
              <a:buClr>
                <a:schemeClr val="tx1"/>
              </a:buClr>
              <a:buSzPct val="80000"/>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rPr>
              <a:t>Read the newsletter, it has all the relevant information that you will need.</a:t>
            </a:r>
          </a:p>
          <a:p>
            <a:pPr marR="0" lvl="0" algn="l" defTabSz="457200" rtl="0" eaLnBrk="1" fontAlgn="auto" latinLnBrk="0" hangingPunct="1">
              <a:lnSpc>
                <a:spcPct val="100000"/>
              </a:lnSpc>
              <a:spcBef>
                <a:spcPts val="1000"/>
              </a:spcBef>
              <a:spcAft>
                <a:spcPts val="0"/>
              </a:spcAft>
              <a:buClr>
                <a:schemeClr val="tx1"/>
              </a:buClr>
              <a:buSzPct val="80000"/>
              <a:tabLst/>
              <a:defRPr/>
            </a:pPr>
            <a:r>
              <a:rPr lang="en-GB" sz="1600" dirty="0">
                <a:solidFill>
                  <a:prstClr val="black">
                    <a:lumMod val="75000"/>
                    <a:lumOff val="25000"/>
                  </a:prstClr>
                </a:solidFill>
                <a:latin typeface="Twinkl" panose="02000000000000000000" pitchFamily="2" charset="0"/>
              </a:rPr>
              <a:t>Volunteer with school trips / listen to children read at school / prepare resources and learning materials / talk about your skills and experiences.</a:t>
            </a:r>
            <a:endParaRPr kumimoji="0" lang="en-GB" sz="1600" b="0" i="0" u="none" strike="noStrike" kern="1200" cap="none" spc="0" normalizeH="0" baseline="0" noProof="0" dirty="0">
              <a:ln>
                <a:noFill/>
              </a:ln>
              <a:solidFill>
                <a:prstClr val="black">
                  <a:lumMod val="75000"/>
                  <a:lumOff val="25000"/>
                </a:prstClr>
              </a:solidFill>
              <a:effectLst/>
              <a:uLnTx/>
              <a:uFillTx/>
              <a:latin typeface="Twinkl" panose="02000000000000000000" pitchFamily="2" charset="0"/>
            </a:endParaRPr>
          </a:p>
          <a:p>
            <a:endParaRPr lang="en-GB" sz="1400" dirty="0">
              <a:latin typeface="Twinkl" panose="02000000000000000000" pitchFamily="2" charset="0"/>
            </a:endParaRPr>
          </a:p>
        </p:txBody>
      </p:sp>
    </p:spTree>
    <p:extLst>
      <p:ext uri="{BB962C8B-B14F-4D97-AF65-F5344CB8AC3E}">
        <p14:creationId xmlns:p14="http://schemas.microsoft.com/office/powerpoint/2010/main" val="4056151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Adventures at Welford Booklets</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763528"/>
            <a:ext cx="11666279" cy="2854192"/>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70000"/>
              </a:lnSpc>
            </a:pPr>
            <a:r>
              <a:rPr lang="en-GB" sz="2000" dirty="0">
                <a:latin typeface="Twinkl" panose="02000000000000000000" pitchFamily="2" charset="0"/>
              </a:rPr>
              <a:t>Children will continue to bring home their Adventures at Welford booklets each term. </a:t>
            </a:r>
          </a:p>
          <a:p>
            <a:pPr>
              <a:lnSpc>
                <a:spcPct val="170000"/>
              </a:lnSpc>
            </a:pPr>
            <a:r>
              <a:rPr lang="en-GB" sz="2000" dirty="0">
                <a:latin typeface="Twinkl" panose="02000000000000000000" pitchFamily="2" charset="0"/>
              </a:rPr>
              <a:t>This is a lovely opportunity for them to record their experiences during their time at Welford and it is great keepsake for when they finish primary school. </a:t>
            </a:r>
          </a:p>
          <a:p>
            <a:pPr>
              <a:lnSpc>
                <a:spcPct val="170000"/>
              </a:lnSpc>
            </a:pPr>
            <a:r>
              <a:rPr lang="en-GB" sz="2000" dirty="0">
                <a:latin typeface="Twinkl" panose="02000000000000000000" pitchFamily="2" charset="0"/>
              </a:rPr>
              <a:t>Books will be sent home for two weeks each term. </a:t>
            </a:r>
          </a:p>
          <a:p>
            <a:pPr>
              <a:lnSpc>
                <a:spcPct val="170000"/>
              </a:lnSpc>
            </a:pPr>
            <a:r>
              <a:rPr lang="en-GB" sz="2000" dirty="0">
                <a:latin typeface="Twinkl" panose="02000000000000000000" pitchFamily="2" charset="0"/>
              </a:rPr>
              <a:t>Review the activities together and tick off anything that has been completed. </a:t>
            </a:r>
          </a:p>
          <a:p>
            <a:pPr>
              <a:lnSpc>
                <a:spcPct val="170000"/>
              </a:lnSpc>
            </a:pPr>
            <a:r>
              <a:rPr lang="en-GB" sz="2000" dirty="0">
                <a:latin typeface="Twinkl" panose="02000000000000000000" pitchFamily="2" charset="0"/>
              </a:rPr>
              <a:t>Please keep the books safe and return them to school as soon as updates are complete. </a:t>
            </a:r>
          </a:p>
          <a:p>
            <a:endParaRPr lang="en-GB" sz="1400" dirty="0">
              <a:latin typeface="Twinkl" panose="02000000000000000000" pitchFamily="2" charset="0"/>
            </a:endParaRPr>
          </a:p>
        </p:txBody>
      </p:sp>
      <p:graphicFrame>
        <p:nvGraphicFramePr>
          <p:cNvPr id="7" name="Table 6">
            <a:extLst>
              <a:ext uri="{FF2B5EF4-FFF2-40B4-BE49-F238E27FC236}">
                <a16:creationId xmlns:a16="http://schemas.microsoft.com/office/drawing/2014/main" id="{3BC51213-35A7-4AEF-926C-CFE8D54A7F21}"/>
              </a:ext>
            </a:extLst>
          </p:cNvPr>
          <p:cNvGraphicFramePr>
            <a:graphicFrameLocks noGrp="1"/>
          </p:cNvGraphicFramePr>
          <p:nvPr>
            <p:extLst>
              <p:ext uri="{D42A27DB-BD31-4B8C-83A1-F6EECF244321}">
                <p14:modId xmlns:p14="http://schemas.microsoft.com/office/powerpoint/2010/main" val="2702819391"/>
              </p:ext>
            </p:extLst>
          </p:nvPr>
        </p:nvGraphicFramePr>
        <p:xfrm>
          <a:off x="1778623" y="4734046"/>
          <a:ext cx="8634752" cy="1818356"/>
        </p:xfrm>
        <a:graphic>
          <a:graphicData uri="http://schemas.openxmlformats.org/drawingml/2006/table">
            <a:tbl>
              <a:tblPr firstRow="1" firstCol="1" bandRow="1">
                <a:tableStyleId>{72833802-FEF1-4C79-8D5D-14CF1EAF98D9}</a:tableStyleId>
              </a:tblPr>
              <a:tblGrid>
                <a:gridCol w="4317376">
                  <a:extLst>
                    <a:ext uri="{9D8B030D-6E8A-4147-A177-3AD203B41FA5}">
                      <a16:colId xmlns:a16="http://schemas.microsoft.com/office/drawing/2014/main" val="4076673505"/>
                    </a:ext>
                  </a:extLst>
                </a:gridCol>
                <a:gridCol w="4317376">
                  <a:extLst>
                    <a:ext uri="{9D8B030D-6E8A-4147-A177-3AD203B41FA5}">
                      <a16:colId xmlns:a16="http://schemas.microsoft.com/office/drawing/2014/main" val="1492052672"/>
                    </a:ext>
                  </a:extLst>
                </a:gridCol>
              </a:tblGrid>
              <a:tr h="454589">
                <a:tc>
                  <a:txBody>
                    <a:bodyPr/>
                    <a:lstStyle/>
                    <a:p>
                      <a:pPr algn="ctr">
                        <a:lnSpc>
                          <a:spcPct val="115000"/>
                        </a:lnSpc>
                        <a:spcAft>
                          <a:spcPts val="0"/>
                        </a:spcAft>
                      </a:pPr>
                      <a:r>
                        <a:rPr lang="en-GB" sz="2400" dirty="0">
                          <a:effectLst/>
                          <a:latin typeface="Twinkl" panose="02000000000000000000" pitchFamily="2" charset="0"/>
                        </a:rPr>
                        <a:t>Sent home</a:t>
                      </a:r>
                      <a:endParaRPr lang="en-GB" sz="2400"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0"/>
                        </a:spcAft>
                      </a:pPr>
                      <a:r>
                        <a:rPr lang="en-GB" sz="2400" dirty="0">
                          <a:effectLst/>
                          <a:latin typeface="Twinkl" panose="02000000000000000000" pitchFamily="2" charset="0"/>
                        </a:rPr>
                        <a:t>Returned to School</a:t>
                      </a:r>
                      <a:endParaRPr lang="en-GB" sz="2400"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416393225"/>
                  </a:ext>
                </a:extLst>
              </a:tr>
              <a:tr h="454589">
                <a:tc>
                  <a:txBody>
                    <a:bodyPr/>
                    <a:lstStyle/>
                    <a:p>
                      <a:pPr algn="ctr">
                        <a:lnSpc>
                          <a:spcPct val="115000"/>
                        </a:lnSpc>
                        <a:spcAft>
                          <a:spcPts val="0"/>
                        </a:spcAft>
                      </a:pPr>
                      <a:r>
                        <a:rPr lang="en-GB" sz="2400" b="1" dirty="0">
                          <a:effectLst/>
                          <a:latin typeface="Twinkl" panose="02000000000000000000" pitchFamily="2" charset="0"/>
                        </a:rPr>
                        <a:t>Monday 3</a:t>
                      </a:r>
                      <a:r>
                        <a:rPr lang="en-GB" sz="2400" b="1" baseline="30000" dirty="0">
                          <a:effectLst/>
                          <a:latin typeface="Twinkl" panose="02000000000000000000" pitchFamily="2" charset="0"/>
                        </a:rPr>
                        <a:t>rd</a:t>
                      </a:r>
                      <a:r>
                        <a:rPr lang="en-GB" sz="2400" b="1" dirty="0">
                          <a:effectLst/>
                          <a:latin typeface="Twinkl" panose="02000000000000000000" pitchFamily="2" charset="0"/>
                        </a:rPr>
                        <a:t> November 2025</a:t>
                      </a:r>
                      <a:endParaRPr lang="en-GB" sz="2400" b="1"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GB" sz="2400" b="1" dirty="0">
                          <a:effectLst/>
                          <a:latin typeface="Twinkl" panose="02000000000000000000" pitchFamily="2" charset="0"/>
                        </a:rPr>
                        <a:t>Monday 17</a:t>
                      </a:r>
                      <a:r>
                        <a:rPr lang="en-GB" sz="2400" b="1" baseline="30000" dirty="0">
                          <a:effectLst/>
                          <a:latin typeface="Twinkl" panose="02000000000000000000" pitchFamily="2" charset="0"/>
                        </a:rPr>
                        <a:t>th</a:t>
                      </a:r>
                      <a:r>
                        <a:rPr lang="en-GB" sz="2400" b="1" dirty="0">
                          <a:effectLst/>
                          <a:latin typeface="Twinkl" panose="02000000000000000000" pitchFamily="2" charset="0"/>
                        </a:rPr>
                        <a:t> November 2025</a:t>
                      </a:r>
                      <a:endParaRPr lang="en-GB" sz="2400" b="1"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29545611"/>
                  </a:ext>
                </a:extLst>
              </a:tr>
              <a:tr h="454589">
                <a:tc>
                  <a:txBody>
                    <a:bodyPr/>
                    <a:lstStyle/>
                    <a:p>
                      <a:pPr algn="ctr">
                        <a:lnSpc>
                          <a:spcPct val="115000"/>
                        </a:lnSpc>
                        <a:spcAft>
                          <a:spcPts val="0"/>
                        </a:spcAft>
                      </a:pPr>
                      <a:r>
                        <a:rPr lang="en-GB" sz="2400" b="1" dirty="0">
                          <a:effectLst/>
                          <a:latin typeface="Twinkl" panose="02000000000000000000" pitchFamily="2" charset="0"/>
                        </a:rPr>
                        <a:t>Monday 16</a:t>
                      </a:r>
                      <a:r>
                        <a:rPr lang="en-GB" sz="2400" b="1" baseline="30000" dirty="0">
                          <a:effectLst/>
                          <a:latin typeface="Twinkl" panose="02000000000000000000" pitchFamily="2" charset="0"/>
                        </a:rPr>
                        <a:t>th</a:t>
                      </a:r>
                      <a:r>
                        <a:rPr lang="en-GB" sz="2400" b="1" dirty="0">
                          <a:effectLst/>
                          <a:latin typeface="Twinkl" panose="02000000000000000000" pitchFamily="2" charset="0"/>
                        </a:rPr>
                        <a:t> March 2026</a:t>
                      </a:r>
                      <a:endParaRPr lang="en-GB" sz="2400" b="1"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GB" sz="2400" b="1" dirty="0">
                          <a:effectLst/>
                          <a:latin typeface="Twinkl" panose="02000000000000000000" pitchFamily="2" charset="0"/>
                        </a:rPr>
                        <a:t>Monday 23</a:t>
                      </a:r>
                      <a:r>
                        <a:rPr lang="en-GB" sz="2400" b="1" baseline="30000" dirty="0">
                          <a:effectLst/>
                          <a:latin typeface="Twinkl" panose="02000000000000000000" pitchFamily="2" charset="0"/>
                        </a:rPr>
                        <a:t>rd</a:t>
                      </a:r>
                      <a:r>
                        <a:rPr lang="en-GB" sz="2400" b="1" dirty="0">
                          <a:effectLst/>
                          <a:latin typeface="Twinkl" panose="02000000000000000000" pitchFamily="2" charset="0"/>
                        </a:rPr>
                        <a:t> March 2026</a:t>
                      </a:r>
                      <a:endParaRPr lang="en-GB" sz="2400" b="1"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354054"/>
                  </a:ext>
                </a:extLst>
              </a:tr>
              <a:tr h="454589">
                <a:tc>
                  <a:txBody>
                    <a:bodyPr/>
                    <a:lstStyle/>
                    <a:p>
                      <a:pPr algn="ctr">
                        <a:lnSpc>
                          <a:spcPct val="115000"/>
                        </a:lnSpc>
                        <a:spcAft>
                          <a:spcPts val="0"/>
                        </a:spcAft>
                      </a:pPr>
                      <a:r>
                        <a:rPr lang="en-GB" sz="2400" b="1" dirty="0">
                          <a:effectLst/>
                          <a:latin typeface="Twinkl" panose="02000000000000000000" pitchFamily="2" charset="0"/>
                        </a:rPr>
                        <a:t>Monday 8</a:t>
                      </a:r>
                      <a:r>
                        <a:rPr lang="en-GB" sz="2400" b="1" baseline="30000" dirty="0">
                          <a:effectLst/>
                          <a:latin typeface="Twinkl" panose="02000000000000000000" pitchFamily="2" charset="0"/>
                        </a:rPr>
                        <a:t>th</a:t>
                      </a:r>
                      <a:r>
                        <a:rPr lang="en-GB" sz="2400" b="1" dirty="0">
                          <a:effectLst/>
                          <a:latin typeface="Twinkl" panose="02000000000000000000" pitchFamily="2" charset="0"/>
                        </a:rPr>
                        <a:t> June 2026</a:t>
                      </a:r>
                      <a:endParaRPr lang="en-GB" sz="2400" b="1"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GB" sz="2400" b="1" dirty="0">
                          <a:effectLst/>
                          <a:latin typeface="Twinkl" panose="02000000000000000000" pitchFamily="2" charset="0"/>
                        </a:rPr>
                        <a:t>Monday 22</a:t>
                      </a:r>
                      <a:r>
                        <a:rPr lang="en-GB" sz="2400" b="1" baseline="30000" dirty="0">
                          <a:effectLst/>
                          <a:latin typeface="Twinkl" panose="02000000000000000000" pitchFamily="2" charset="0"/>
                        </a:rPr>
                        <a:t>nd</a:t>
                      </a:r>
                      <a:r>
                        <a:rPr lang="en-GB" sz="2400" b="1" dirty="0">
                          <a:effectLst/>
                          <a:latin typeface="Twinkl" panose="02000000000000000000" pitchFamily="2" charset="0"/>
                        </a:rPr>
                        <a:t> June 2026</a:t>
                      </a:r>
                      <a:endParaRPr lang="en-GB" sz="2400" b="1" dirty="0">
                        <a:effectLst/>
                        <a:latin typeface="Twinkl" panose="02000000000000000000" pitchFamily="2"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32846452"/>
                  </a:ext>
                </a:extLst>
              </a:tr>
            </a:tbl>
          </a:graphicData>
        </a:graphic>
      </p:graphicFrame>
    </p:spTree>
    <p:extLst>
      <p:ext uri="{BB962C8B-B14F-4D97-AF65-F5344CB8AC3E}">
        <p14:creationId xmlns:p14="http://schemas.microsoft.com/office/powerpoint/2010/main" val="22035792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646331"/>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3600" b="1" dirty="0">
                <a:solidFill>
                  <a:schemeClr val="bg1"/>
                </a:solidFill>
                <a:latin typeface="Twinkl" panose="02000000000000000000" pitchFamily="2" charset="0"/>
              </a:rPr>
              <a:t>Emotional Wellbeing and Mental Health Support</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763528"/>
            <a:ext cx="11666279" cy="478357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00" dirty="0">
              <a:latin typeface="Twinkl" panose="02000000000000000000" pitchFamily="2" charset="0"/>
            </a:endParaRPr>
          </a:p>
          <a:p>
            <a:r>
              <a:rPr lang="en-GB" sz="2000" dirty="0">
                <a:latin typeface="Twinkl" panose="02000000000000000000" pitchFamily="2" charset="0"/>
              </a:rPr>
              <a:t>The emotional wellbeing and mental health of our whole school community is of the utmost importance to us. </a:t>
            </a:r>
          </a:p>
          <a:p>
            <a:r>
              <a:rPr lang="en-GB" sz="2000" dirty="0">
                <a:latin typeface="Twinkl" panose="02000000000000000000" pitchFamily="2" charset="0"/>
              </a:rPr>
              <a:t>We will continue:</a:t>
            </a:r>
            <a:endParaRPr lang="en-GB" sz="1000" dirty="0">
              <a:latin typeface="Twinkl" panose="02000000000000000000" pitchFamily="2" charset="0"/>
            </a:endParaRPr>
          </a:p>
          <a:p>
            <a:pPr lvl="1">
              <a:lnSpc>
                <a:spcPct val="100000"/>
              </a:lnSpc>
            </a:pPr>
            <a:r>
              <a:rPr lang="en-GB" sz="2000" dirty="0">
                <a:latin typeface="Twinkl" panose="02000000000000000000" pitchFamily="2" charset="0"/>
              </a:rPr>
              <a:t>To support families who are experiencing difficulties or facing challenges </a:t>
            </a:r>
          </a:p>
          <a:p>
            <a:pPr lvl="1">
              <a:lnSpc>
                <a:spcPct val="100000"/>
              </a:lnSpc>
            </a:pPr>
            <a:r>
              <a:rPr lang="en-GB" sz="2000" dirty="0">
                <a:latin typeface="Twinkl" panose="02000000000000000000" pitchFamily="2" charset="0"/>
              </a:rPr>
              <a:t>Provide a School Mentor in school half a day a week</a:t>
            </a:r>
          </a:p>
          <a:p>
            <a:pPr lvl="1">
              <a:lnSpc>
                <a:spcPct val="100000"/>
              </a:lnSpc>
            </a:pPr>
            <a:r>
              <a:rPr lang="en-GB" sz="2000" dirty="0">
                <a:latin typeface="Twinkl" panose="02000000000000000000" pitchFamily="2" charset="0"/>
              </a:rPr>
              <a:t>Offer play therapy individual support for targeted pupils</a:t>
            </a:r>
          </a:p>
          <a:p>
            <a:pPr lvl="1">
              <a:lnSpc>
                <a:spcPct val="100000"/>
              </a:lnSpc>
            </a:pPr>
            <a:r>
              <a:rPr lang="en-GB" sz="2000" dirty="0">
                <a:latin typeface="Twinkl" panose="02000000000000000000" pitchFamily="2" charset="0"/>
              </a:rPr>
              <a:t>Provide ‘I’d like to talk' boxes in class and regularly discuss how we are feeling</a:t>
            </a:r>
          </a:p>
          <a:p>
            <a:pPr lvl="1">
              <a:lnSpc>
                <a:spcPct val="100000"/>
              </a:lnSpc>
            </a:pPr>
            <a:r>
              <a:rPr lang="en-GB" sz="2000" dirty="0">
                <a:latin typeface="Twinkl" panose="02000000000000000000" pitchFamily="2" charset="0"/>
              </a:rPr>
              <a:t>Deliver regular PHSE lessons and Safer Internet learning through computing curriculum </a:t>
            </a:r>
          </a:p>
          <a:p>
            <a:pPr lvl="1">
              <a:lnSpc>
                <a:spcPct val="100000"/>
              </a:lnSpc>
            </a:pPr>
            <a:r>
              <a:rPr lang="en-GB" sz="2000" dirty="0">
                <a:latin typeface="Twinkl" panose="02000000000000000000" pitchFamily="2" charset="0"/>
              </a:rPr>
              <a:t>Work with the Mental Health Schools Team (for low level mental health issues e.g. separation anxieties)</a:t>
            </a:r>
          </a:p>
          <a:p>
            <a:pPr lvl="1">
              <a:lnSpc>
                <a:spcPct val="100000"/>
              </a:lnSpc>
            </a:pPr>
            <a:r>
              <a:rPr lang="en-GB" sz="2000" dirty="0">
                <a:latin typeface="Twinkl" panose="02000000000000000000" pitchFamily="2" charset="0"/>
              </a:rPr>
              <a:t>Work with the Family Information Services </a:t>
            </a:r>
          </a:p>
          <a:p>
            <a:endParaRPr lang="en-GB" sz="1000" dirty="0">
              <a:latin typeface="Twinkl" panose="02000000000000000000" pitchFamily="2" charset="0"/>
            </a:endParaRPr>
          </a:p>
          <a:p>
            <a:r>
              <a:rPr lang="en-GB" sz="2000" dirty="0">
                <a:latin typeface="Twinkl" panose="02000000000000000000" pitchFamily="2" charset="0"/>
              </a:rPr>
              <a:t>There is more information available on the school </a:t>
            </a:r>
            <a:r>
              <a:rPr lang="en-GB" sz="2000" dirty="0">
                <a:latin typeface="Twinkl" panose="02000000000000000000" pitchFamily="2" charset="0"/>
                <a:hlinkClick r:id="rId4"/>
              </a:rPr>
              <a:t>website</a:t>
            </a:r>
            <a:r>
              <a:rPr lang="en-GB" sz="2000" dirty="0">
                <a:latin typeface="Twinkl" panose="02000000000000000000" pitchFamily="2" charset="0"/>
              </a:rPr>
              <a:t> but if you have any concerns at all, however big or small, please do get in touch. We are here to help. </a:t>
            </a:r>
          </a:p>
          <a:p>
            <a:endParaRPr lang="en-GB" sz="1400" dirty="0">
              <a:latin typeface="Twinkl" panose="02000000000000000000" pitchFamily="2" charset="0"/>
            </a:endParaRPr>
          </a:p>
        </p:txBody>
      </p:sp>
    </p:spTree>
    <p:extLst>
      <p:ext uri="{BB962C8B-B14F-4D97-AF65-F5344CB8AC3E}">
        <p14:creationId xmlns:p14="http://schemas.microsoft.com/office/powerpoint/2010/main" val="27164585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CF7A6E-F9FE-F076-815F-D6BEF6630535}"/>
              </a:ext>
            </a:extLst>
          </p:cNvPr>
          <p:cNvSpPr txBox="1"/>
          <p:nvPr/>
        </p:nvSpPr>
        <p:spPr>
          <a:xfrm>
            <a:off x="0" y="628535"/>
            <a:ext cx="12192000" cy="707886"/>
          </a:xfrm>
          <a:prstGeom prst="rect">
            <a:avLst/>
          </a:prstGeom>
          <a:solidFill>
            <a:srgbClr val="FF0000"/>
          </a:solidFill>
        </p:spPr>
        <p:txBody>
          <a:bodyPr wrap="square" rtlCol="0">
            <a:spAutoFit/>
          </a:bodyPr>
          <a:lstStyle/>
          <a:p>
            <a:r>
              <a:rPr lang="en-US" sz="3600" dirty="0">
                <a:latin typeface="Twinkl" panose="02000000000000000000" pitchFamily="2" charset="0"/>
              </a:rPr>
              <a:t>              </a:t>
            </a:r>
            <a:r>
              <a:rPr lang="en-US" sz="4000" b="1" dirty="0">
                <a:solidFill>
                  <a:schemeClr val="bg1"/>
                </a:solidFill>
                <a:latin typeface="Twinkl" panose="02000000000000000000" pitchFamily="2" charset="0"/>
              </a:rPr>
              <a:t>Keeping in touch</a:t>
            </a:r>
            <a:endParaRPr lang="en-GB" sz="3600" b="1" dirty="0">
              <a:solidFill>
                <a:schemeClr val="bg1"/>
              </a:solidFill>
              <a:latin typeface="Twinkl" panose="02000000000000000000" pitchFamily="2" charset="0"/>
            </a:endParaRPr>
          </a:p>
        </p:txBody>
      </p:sp>
      <p:pic>
        <p:nvPicPr>
          <p:cNvPr id="2" name="Picture 1">
            <a:hlinkClick r:id="rId2" action="ppaction://hlinksldjump"/>
            <a:extLst>
              <a:ext uri="{FF2B5EF4-FFF2-40B4-BE49-F238E27FC236}">
                <a16:creationId xmlns:a16="http://schemas.microsoft.com/office/drawing/2014/main" id="{670D40A9-6E41-A1B2-CA74-78B669A124E4}"/>
              </a:ext>
            </a:extLst>
          </p:cNvPr>
          <p:cNvPicPr>
            <a:picLocks noChangeAspect="1"/>
          </p:cNvPicPr>
          <p:nvPr/>
        </p:nvPicPr>
        <p:blipFill rotWithShape="1">
          <a:blip r:embed="rId3"/>
          <a:srcRect b="1328"/>
          <a:stretch/>
        </p:blipFill>
        <p:spPr>
          <a:xfrm>
            <a:off x="262860" y="201428"/>
            <a:ext cx="1210907" cy="1562100"/>
          </a:xfrm>
          <a:prstGeom prst="rect">
            <a:avLst/>
          </a:prstGeom>
        </p:spPr>
      </p:pic>
      <p:sp>
        <p:nvSpPr>
          <p:cNvPr id="4" name="Content Placeholder 2">
            <a:extLst>
              <a:ext uri="{FF2B5EF4-FFF2-40B4-BE49-F238E27FC236}">
                <a16:creationId xmlns:a16="http://schemas.microsoft.com/office/drawing/2014/main" id="{F37C61CB-DB74-DA51-3808-12B25452B563}"/>
              </a:ext>
            </a:extLst>
          </p:cNvPr>
          <p:cNvSpPr txBox="1">
            <a:spLocks/>
          </p:cNvSpPr>
          <p:nvPr/>
        </p:nvSpPr>
        <p:spPr>
          <a:xfrm>
            <a:off x="262860" y="1763528"/>
            <a:ext cx="11666279" cy="478357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000" dirty="0">
              <a:latin typeface="Twinkl" panose="02000000000000000000" pitchFamily="2" charset="0"/>
            </a:endParaRPr>
          </a:p>
          <a:p>
            <a:r>
              <a:rPr lang="en-GB" sz="2200" dirty="0">
                <a:latin typeface="Twinkl" panose="02000000000000000000" pitchFamily="2" charset="0"/>
              </a:rPr>
              <a:t>If you ever have any questions or concerns, please feel free to contact Mrs Pearson</a:t>
            </a:r>
          </a:p>
          <a:p>
            <a:r>
              <a:rPr lang="en-GB" sz="2200" dirty="0">
                <a:latin typeface="Twinkl" panose="02000000000000000000" pitchFamily="2" charset="0"/>
              </a:rPr>
              <a:t>You can get in touch about anything at all, however small it may seem!</a:t>
            </a:r>
          </a:p>
          <a:p>
            <a:r>
              <a:rPr lang="en-GB" sz="2200" dirty="0">
                <a:latin typeface="Twinkl" panose="02000000000000000000" pitchFamily="2" charset="0"/>
              </a:rPr>
              <a:t>As a school, we will always endeavour to support you in any way we can. </a:t>
            </a:r>
          </a:p>
          <a:p>
            <a:pPr marL="0" indent="0">
              <a:buNone/>
            </a:pPr>
            <a:endParaRPr lang="en-GB" sz="2200" dirty="0">
              <a:latin typeface="Twinkl" panose="02000000000000000000" pitchFamily="2" charset="0"/>
            </a:endParaRPr>
          </a:p>
          <a:p>
            <a:r>
              <a:rPr lang="en-GB" sz="2200" dirty="0">
                <a:latin typeface="Twinkl" panose="02000000000000000000" pitchFamily="2" charset="0"/>
              </a:rPr>
              <a:t>Please let me know if you would like me to get in touch by:</a:t>
            </a:r>
          </a:p>
          <a:p>
            <a:pPr lvl="2"/>
            <a:r>
              <a:rPr lang="en-GB" sz="2200" dirty="0">
                <a:latin typeface="Twinkl" panose="02000000000000000000" pitchFamily="2" charset="0"/>
              </a:rPr>
              <a:t>Sending a note with your child</a:t>
            </a:r>
          </a:p>
          <a:p>
            <a:pPr lvl="2"/>
            <a:r>
              <a:rPr lang="en-GB" sz="2200" dirty="0">
                <a:latin typeface="Twinkl" panose="02000000000000000000" pitchFamily="2" charset="0"/>
              </a:rPr>
              <a:t>Contacting the school office</a:t>
            </a:r>
          </a:p>
          <a:p>
            <a:pPr lvl="2"/>
            <a:r>
              <a:rPr lang="en-GB" sz="2200" dirty="0">
                <a:latin typeface="Twinkl" panose="02000000000000000000" pitchFamily="2" charset="0"/>
              </a:rPr>
              <a:t>Writing a message in homework diaries (please ask your child to hand this to me)</a:t>
            </a:r>
          </a:p>
          <a:p>
            <a:pPr lvl="2"/>
            <a:r>
              <a:rPr lang="en-GB" sz="2200" i="1" u="sng" dirty="0">
                <a:latin typeface="Twinkl" panose="02000000000000000000" pitchFamily="2" charset="0"/>
              </a:rPr>
              <a:t>Please do not send messages via Teams or direct email.</a:t>
            </a:r>
          </a:p>
          <a:p>
            <a:endParaRPr lang="en-GB" sz="1400" dirty="0">
              <a:latin typeface="Twinkl" panose="02000000000000000000" pitchFamily="2" charset="0"/>
            </a:endParaRPr>
          </a:p>
        </p:txBody>
      </p:sp>
    </p:spTree>
    <p:extLst>
      <p:ext uri="{BB962C8B-B14F-4D97-AF65-F5344CB8AC3E}">
        <p14:creationId xmlns:p14="http://schemas.microsoft.com/office/powerpoint/2010/main" val="26634304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C3EEEF1EE537B4C9DFAAF17D0665173" ma:contentTypeVersion="10" ma:contentTypeDescription="Create a new document." ma:contentTypeScope="" ma:versionID="4fa15656934fe71d7044ff93e0ed5e57">
  <xsd:schema xmlns:xsd="http://www.w3.org/2001/XMLSchema" xmlns:xs="http://www.w3.org/2001/XMLSchema" xmlns:p="http://schemas.microsoft.com/office/2006/metadata/properties" xmlns:ns3="e51a3c5e-db0b-47ec-a4e1-4b4eaffa9374" targetNamespace="http://schemas.microsoft.com/office/2006/metadata/properties" ma:root="true" ma:fieldsID="25be17f0fec295cae6a833a0e2b98e18" ns3:_="">
    <xsd:import namespace="e51a3c5e-db0b-47ec-a4e1-4b4eaffa9374"/>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MediaServiceOCR"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1a3c5e-db0b-47ec-a4e1-4b4eaffa937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FA29E6A-F06B-4145-870E-956019F20D65}">
  <ds:schemaRefs>
    <ds:schemaRef ds:uri="http://purl.org/dc/elements/1.1/"/>
    <ds:schemaRef ds:uri="http://schemas.microsoft.com/office/2006/metadata/properties"/>
    <ds:schemaRef ds:uri="http://schemas.microsoft.com/office/2006/documentManagement/types"/>
    <ds:schemaRef ds:uri="http://purl.org/dc/terms/"/>
    <ds:schemaRef ds:uri="e51a3c5e-db0b-47ec-a4e1-4b4eaffa9374"/>
    <ds:schemaRef ds:uri="http://purl.org/dc/dcmitype/"/>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CE942179-A134-4C72-9DAC-33723FD99358}">
  <ds:schemaRefs>
    <ds:schemaRef ds:uri="http://schemas.microsoft.com/sharepoint/v3/contenttype/forms"/>
  </ds:schemaRefs>
</ds:datastoreItem>
</file>

<file path=customXml/itemProps3.xml><?xml version="1.0" encoding="utf-8"?>
<ds:datastoreItem xmlns:ds="http://schemas.openxmlformats.org/officeDocument/2006/customXml" ds:itemID="{2BF2D669-E534-4A68-9178-FF654548EDE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1a3c5e-db0b-47ec-a4e1-4b4eaffa937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227</TotalTime>
  <Words>1634</Words>
  <Application>Microsoft Office PowerPoint</Application>
  <PresentationFormat>Widescreen</PresentationFormat>
  <Paragraphs>152</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Aptos</vt:lpstr>
      <vt:lpstr>Aptos Display</vt:lpstr>
      <vt:lpstr>Arial</vt:lpstr>
      <vt:lpstr>Twinkl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Boxall-Southall</dc:creator>
  <cp:lastModifiedBy>S Pearson WAP</cp:lastModifiedBy>
  <cp:revision>8</cp:revision>
  <dcterms:created xsi:type="dcterms:W3CDTF">2024-05-18T19:22:41Z</dcterms:created>
  <dcterms:modified xsi:type="dcterms:W3CDTF">2026-04-29T19:38:30Z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0x0101003C3EEEF1EE537B4C9DFAAF17D0665173</vt:lpwstr>
  </property>
</Properties>
</file>