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4"/>
  </p:sldMasterIdLst>
  <p:notesMasterIdLst>
    <p:notesMasterId r:id="rId23"/>
  </p:notesMasterIdLst>
  <p:handoutMasterIdLst>
    <p:handoutMasterId r:id="rId24"/>
  </p:handoutMasterIdLst>
  <p:sldIdLst>
    <p:sldId id="261" r:id="rId5"/>
    <p:sldId id="268" r:id="rId6"/>
    <p:sldId id="269" r:id="rId7"/>
    <p:sldId id="262" r:id="rId8"/>
    <p:sldId id="266" r:id="rId9"/>
    <p:sldId id="284" r:id="rId10"/>
    <p:sldId id="264" r:id="rId11"/>
    <p:sldId id="279" r:id="rId12"/>
    <p:sldId id="270" r:id="rId13"/>
    <p:sldId id="265" r:id="rId14"/>
    <p:sldId id="267" r:id="rId15"/>
    <p:sldId id="278" r:id="rId16"/>
    <p:sldId id="280" r:id="rId17"/>
    <p:sldId id="275" r:id="rId18"/>
    <p:sldId id="271" r:id="rId19"/>
    <p:sldId id="283" r:id="rId20"/>
    <p:sldId id="281" r:id="rId21"/>
    <p:sldId id="277" r:id="rId2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1" autoAdjust="0"/>
    <p:restoredTop sz="94660"/>
  </p:normalViewPr>
  <p:slideViewPr>
    <p:cSldViewPr>
      <p:cViewPr varScale="1">
        <p:scale>
          <a:sx n="81" d="100"/>
          <a:sy n="81" d="100"/>
        </p:scale>
        <p:origin x="1507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86E4D-F6AA-4C1A-B893-50346176B0C1}" type="datetimeFigureOut">
              <a:rPr lang="en-GB" smtClean="0"/>
              <a:pPr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6B149-F4FA-466D-A6F2-858008D83D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6422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B1F28-F054-44E0-AD1E-EF5863828A36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964FF-EBBF-4CB2-8635-8BBC7AB89A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808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5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04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632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38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397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709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323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96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66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77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19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6531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66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803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999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867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81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698944-FA02-4EDD-8D76-C24F82CFB7CA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780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244216/english_glossary.Pdf" TargetMode="External"/><Relationship Id="rId2" Type="http://schemas.openxmlformats.org/officeDocument/2006/relationships/hyperlink" Target="https://assets.publishing.service.gov.uk/government/uploads/system/uploads/attachment_data/file/335190/english_appendix_2_-_vocabulary_grammar_and_punctuation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8145" y="0"/>
            <a:ext cx="6517482" cy="2509213"/>
          </a:xfrm>
        </p:spPr>
        <p:txBody>
          <a:bodyPr/>
          <a:lstStyle/>
          <a:p>
            <a:r>
              <a:rPr lang="en-GB" dirty="0">
                <a:latin typeface="Sassoon Primary Type" pitchFamily="2" charset="0"/>
              </a:rPr>
              <a:t>Welcome to Year 2</a:t>
            </a:r>
            <a:endParaRPr lang="en-US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8145" y="2852936"/>
            <a:ext cx="6517482" cy="1371599"/>
          </a:xfrm>
        </p:spPr>
        <p:txBody>
          <a:bodyPr>
            <a:noAutofit/>
          </a:bodyPr>
          <a:lstStyle/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Mrs Hobkirk</a:t>
            </a: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Mrs </a:t>
            </a:r>
            <a:r>
              <a:rPr lang="en-GB" sz="2400" b="1" cap="none" dirty="0" err="1">
                <a:solidFill>
                  <a:schemeClr val="tx1"/>
                </a:solidFill>
                <a:latin typeface="Sassoon Primary Type" pitchFamily="2" charset="0"/>
              </a:rPr>
              <a:t>Wretham</a:t>
            </a:r>
            <a:endParaRPr lang="en-GB" sz="2400" b="1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Mrs </a:t>
            </a:r>
            <a:r>
              <a:rPr lang="en-GB" sz="2400" b="1" cap="none" dirty="0" err="1">
                <a:solidFill>
                  <a:schemeClr val="tx1"/>
                </a:solidFill>
                <a:latin typeface="Sassoon Primary Type" pitchFamily="2" charset="0"/>
              </a:rPr>
              <a:t>Sabatowski</a:t>
            </a:r>
            <a:endParaRPr lang="en-GB" sz="2400" b="1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Mrs McWhirter</a:t>
            </a: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Miss </a:t>
            </a:r>
            <a:r>
              <a:rPr lang="en-GB" sz="2400" b="1" cap="none" dirty="0" err="1">
                <a:solidFill>
                  <a:schemeClr val="tx1"/>
                </a:solidFill>
                <a:latin typeface="Sassoon Primary Type" pitchFamily="2" charset="0"/>
              </a:rPr>
              <a:t>Wodzisz</a:t>
            </a:r>
            <a:endParaRPr lang="en-GB" sz="2400" b="1" cap="none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35FA0F-7790-4909-9649-3911A31F2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9976" y="1268760"/>
            <a:ext cx="7851648" cy="923528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School Website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192288"/>
            <a:ext cx="6400800" cy="2964904"/>
          </a:xfrm>
        </p:spPr>
        <p:txBody>
          <a:bodyPr>
            <a:normAutofit/>
          </a:bodyPr>
          <a:lstStyle/>
          <a:p>
            <a:pPr algn="ctr"/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All communications that are sent out via email/ paper are also uploaded on school website.</a:t>
            </a:r>
          </a:p>
          <a:p>
            <a:pPr algn="ctr"/>
            <a:endParaRPr lang="en-GB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This is always a good place to check before ringing the school office to confirm details of events.</a:t>
            </a:r>
            <a:endParaRPr lang="en-US" cap="none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835277-0823-4E78-965A-11D0EA246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6484" y="1196752"/>
            <a:ext cx="6211069" cy="1101079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Safeguarding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0" y="2299644"/>
            <a:ext cx="7704856" cy="3252936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ALL VISITORS TO SCHOOL must be signed in to be on premises.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understand if people (staff or children) ask you where your visitor badge is- need to keep children safe.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Linked to this: please ensure that any photos that you take during school events are not uploaded onto social media websites as other parents have not given their permission.</a:t>
            </a:r>
            <a:endParaRPr lang="en-US" sz="2000" cap="none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6F45D3-980A-4FDB-B0D4-227758F4E4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6712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A Week in Year 2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204864"/>
            <a:ext cx="7021016" cy="4320479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Monday: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Spelling/maths homework 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TUESDAY: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Wear PE kit to school/bring in Forest School Kit-Forest School - appropriate clothing (long sleeved tops and bottoms) to be brought in (wellies/waterproof coat)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THURSDAY: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Bring PE kit into school/bring in library book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EVERY 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Reading book and reading record and a water bottle</a:t>
            </a:r>
            <a:endParaRPr lang="en-GB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F947C3-5FFC-4D26-9CE2-7B5E1EE73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Homework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006616"/>
            <a:ext cx="8291264" cy="518457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Spellings: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New words are handed out each Monday.</a:t>
            </a:r>
          </a:p>
          <a:p>
            <a:pPr algn="l"/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Please select one of the activities (shown in front cover).  Also, create a mnemonic for each spelling and focus on the tricky part of the word.  Spelling rules and any other task information is stuck into their spell it books each week.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Maths Books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 –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Complete ONE test each week as dated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. 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Reading: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 </a:t>
            </a:r>
            <a:r>
              <a:rPr lang="en-GB" b="1" u="sng" cap="none" dirty="0">
                <a:solidFill>
                  <a:schemeClr val="tx1"/>
                </a:solidFill>
                <a:latin typeface="Sassoon Primary Type" pitchFamily="2" charset="0"/>
              </a:rPr>
              <a:t>Hear your child read as regularly as possible, at least 4-5 times a week. Record this in their reading record (WE WILL CONTINUE TO CHECK THIS). Reading regularly to your child is also of great importance too. </a:t>
            </a:r>
            <a:endParaRPr lang="en-GB" b="1" u="sng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l"/>
            <a:r>
              <a:rPr lang="en-GB" b="1" dirty="0" err="1">
                <a:solidFill>
                  <a:schemeClr val="tx1"/>
                </a:solidFill>
                <a:latin typeface="Sassoon Primary Type" pitchFamily="2" charset="0"/>
              </a:rPr>
              <a:t>NumBOTS</a:t>
            </a:r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Play fun games regularly on this online portal.</a:t>
            </a:r>
          </a:p>
          <a:p>
            <a:pPr algn="l"/>
            <a:r>
              <a:rPr lang="en-GB" b="1" cap="none" dirty="0">
                <a:solidFill>
                  <a:schemeClr val="tx1"/>
                </a:solidFill>
                <a:latin typeface="Sassoon Primary Type" pitchFamily="2" charset="0"/>
              </a:rPr>
              <a:t>TTROCKSTARS: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An online portal to practice times tables (from January onwards)</a:t>
            </a:r>
          </a:p>
          <a:p>
            <a:pPr algn="l"/>
            <a:r>
              <a:rPr lang="en-GB" b="1" cap="none" dirty="0">
                <a:solidFill>
                  <a:schemeClr val="tx1"/>
                </a:solidFill>
                <a:latin typeface="Sassoon Primary Type" pitchFamily="2" charset="0"/>
              </a:rPr>
              <a:t>MY MATHS: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Tasks will be set half termly.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Other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: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Should your child have found a task tricky, we may send a copy home for you to support them with and for further practice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.</a:t>
            </a:r>
          </a:p>
          <a:p>
            <a:pPr algn="l"/>
            <a:endParaRPr lang="en-GB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CCBD05-0C1D-40BE-A1A5-9DB8C24B6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ACFFE-E6AD-49AC-9ADE-8DC4CB136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675" y="1267682"/>
            <a:ext cx="7773338" cy="722250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itchFamily="34" charset="0"/>
                <a:cs typeface="Arial" pitchFamily="34" charset="0"/>
              </a:rPr>
              <a:t>Classroom Organisation</a:t>
            </a:r>
            <a:endParaRPr lang="en-GB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4B829D-3681-4BAF-B579-AE9F0BDA9ED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0675" y="2216537"/>
            <a:ext cx="7772400" cy="3533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Children sit in mixed pairs of differing abilities.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Children are encouraged to use “talk partners” to discuss ideas.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Children are encouraged to take on challenges and not give up.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Mistakes are part of the learning process and it is through making mistakes that we also learn.  In Year 2 our mistakes are called </a:t>
            </a:r>
            <a:r>
              <a:rPr lang="en-GB" sz="2000" b="1" cap="none" dirty="0">
                <a:latin typeface="Sassoon Primary Type"/>
              </a:rPr>
              <a:t>‘</a:t>
            </a:r>
            <a:r>
              <a:rPr lang="en-GB" b="1" cap="none" dirty="0">
                <a:latin typeface="Sassoon Primary Type"/>
              </a:rPr>
              <a:t>M</a:t>
            </a:r>
            <a:r>
              <a:rPr lang="en-GB" sz="2000" b="1" cap="none" dirty="0">
                <a:latin typeface="Sassoon Primary Type"/>
              </a:rPr>
              <a:t>arvellous Mistakes’.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From time to time we will move places in the classroom  so that children have the opportunity to work with different people.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1EFBB1-F7A2-4261-AB0D-AE8FFA7ACC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54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347" y="620688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We ask of you: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8347" y="1988841"/>
            <a:ext cx="8280920" cy="4320480"/>
          </a:xfrm>
        </p:spPr>
        <p:txBody>
          <a:bodyPr>
            <a:normAutofit fontScale="77500" lnSpcReduction="2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Come and speak to us (Mrs Hobkirk/Mrs </a:t>
            </a:r>
            <a:r>
              <a:rPr lang="en-GB" cap="none" dirty="0" err="1">
                <a:solidFill>
                  <a:schemeClr val="tx1"/>
                </a:solidFill>
                <a:latin typeface="Sassoon Primary Type" pitchFamily="2" charset="0"/>
              </a:rPr>
              <a:t>Wretham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/Mrs Leeman) about any worries/ concerns that you may have.  This can be in person or an email or phone call to the school office.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We are available at the classroom door in the morning for a quick chat. However, a longer conversation will require an appointment.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Children should be in school every day and arrive punctually.  THIS IS EXTREMELY IMPORTANT as absence from school means lost learning.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Water bottle every day.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Name every piece of clothing!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Hear your child read regularly (at least 4-5 times a week) and record in ready diary.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Support your child with spellings/maths.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EFBB5F-637D-4BC3-B9B3-C66B0998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A972D-FF7E-49E4-830F-E21447E10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Sassoon Primary Type"/>
              </a:rPr>
              <a:t>Curriculum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C2318-1E28-4698-97D7-ED53D429CB9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6541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Children have access to a broad, ambitious and knowledge rich curriculum with a clear set of reasons as to how it was created and its purpose.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Children develop detailed knowledge and skills across the curriculum.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We consistently revisit and build  on prior knowledge - ‘know more, remember more’.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You can support your child with this by discussing their learning at school and how it builds on the learning that took place in year one.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Helps children to make links and understand how they will build on their learning through their school journey.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379F2A-4A7B-4359-9B86-9EA50887C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759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772400" cy="1362456"/>
          </a:xfrm>
        </p:spPr>
        <p:txBody>
          <a:bodyPr/>
          <a:lstStyle/>
          <a:p>
            <a:pPr algn="ctr"/>
            <a:r>
              <a:rPr lang="en-GB" sz="6000" dirty="0">
                <a:latin typeface="Sassoon Primary Type"/>
              </a:rPr>
              <a:t>Reading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4849" y="1839128"/>
            <a:ext cx="8208912" cy="4248472"/>
          </a:xfrm>
        </p:spPr>
        <p:txBody>
          <a:bodyPr>
            <a:normAutofit fontScale="92500"/>
          </a:bodyPr>
          <a:lstStyle/>
          <a:p>
            <a:r>
              <a:rPr lang="en-GB" sz="1900" b="1" cap="none" dirty="0">
                <a:solidFill>
                  <a:schemeClr val="tx1"/>
                </a:solidFill>
                <a:latin typeface="Sassoon Primary Type"/>
              </a:rPr>
              <a:t>Reading is a core skill and underpins success in every area of school life and beyond.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We use the book banding system in school, where different schemes are used to support your child’s reading development.  These are our enrichment texts.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We are introducing new books which your child will use as guided reading three times a week. 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Reading levels are assessed regularly by the class teacher and your child will be moved when they are ready.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Reading books are changed weekly.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If your child is using accelerated reader, they will have one book and take a quiz at school once this has been read twice.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b="1" cap="none" dirty="0">
                <a:solidFill>
                  <a:schemeClr val="tx1"/>
                </a:solidFill>
                <a:latin typeface="Sassoon Primary Type"/>
              </a:rPr>
              <a:t>Please ensure you still </a:t>
            </a:r>
            <a:r>
              <a:rPr lang="en-GB" sz="1600" b="1" u="sng" cap="none" dirty="0">
                <a:solidFill>
                  <a:schemeClr val="tx1"/>
                </a:solidFill>
                <a:latin typeface="Sassoon Primary Type"/>
              </a:rPr>
              <a:t>hear </a:t>
            </a:r>
            <a:r>
              <a:rPr lang="en-GB" sz="1600" b="1" cap="none" dirty="0">
                <a:solidFill>
                  <a:schemeClr val="tx1"/>
                </a:solidFill>
                <a:latin typeface="Sassoon Primary Type"/>
              </a:rPr>
              <a:t>your child read and record this information in their reading records.</a:t>
            </a:r>
          </a:p>
          <a:p>
            <a:endParaRPr lang="en-GB" sz="1200" cap="none" dirty="0">
              <a:latin typeface="Sassoon Primary Type"/>
            </a:endParaRPr>
          </a:p>
          <a:p>
            <a:endParaRPr lang="en-GB" sz="1200" cap="none" dirty="0">
              <a:latin typeface="Sassoon Primary Type"/>
            </a:endParaRPr>
          </a:p>
          <a:p>
            <a:endParaRPr lang="en-GB" sz="1200" cap="none" dirty="0"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24A967-146E-4605-9F60-9E06A85649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27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908720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Year 2 curriculum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636912"/>
            <a:ext cx="8280920" cy="3960440"/>
          </a:xfrm>
        </p:spPr>
        <p:txBody>
          <a:bodyPr>
            <a:normAutofit lnSpcReduction="10000"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All subjects will be assessed using </a:t>
            </a: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Emerging, Expected, Exceeding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targets, against what is taught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Children in year 2 will be assessed and given a baseline against the Year 2 targets in the first few of weeks. This will be revisited regularly and will be used to assess their end of year progress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KS1 SATS will take place in May/June.  These are no longer a government requirement but are an excellent assessment tool and an introduction to more formal assessments.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see the termly curriculum overview for more detail on the year two programme of study.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F65CA2-EA24-421E-A065-6B23D6955B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2371" y="764704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latin typeface="Sassoon Primary Type" pitchFamily="2" charset="0"/>
              </a:rPr>
              <a:t>Presentation, reading &amp; spelling</a:t>
            </a:r>
            <a:endParaRPr lang="en-US" sz="44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6711" y="1628800"/>
            <a:ext cx="8280920" cy="4968552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Presentation: 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the children will practise correctly forming their letters; both lower and uppercase letters, sitting their letters on the line and producing writing of a consistent size.  They will be encouraged to join their handwriting.  </a:t>
            </a: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Here at Welford, we take pride in our presentation and the children are consistently encouraged to produce neatly presented work in across the curriculum.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Reading: 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hear your child read at least 4-5 times a week.  Ask them about their reading. Record their reading in their reading record.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Spelling: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  as part of the curriculum, children have word list and spelling pattern that they need to be able to spell to be expected at the end of the year.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support your child to practice these at home.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B3790E-E8D7-4C84-A2EF-EF765A07A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1762" y="117709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DCCF6-6B76-4DAE-8910-FF1E7D43F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Sassoon Primary Type"/>
              </a:rPr>
              <a:t>grammar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597D3-DA81-49CE-95A8-E4FC132E7A4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GB" cap="none" dirty="0">
                <a:latin typeface="Sassoon Primary Type"/>
              </a:rPr>
              <a:t>There is an increased focus on understanding and use of grammar in Year 2.</a:t>
            </a:r>
          </a:p>
          <a:p>
            <a:pPr algn="ctr"/>
            <a:r>
              <a:rPr lang="en-GB" cap="none" dirty="0">
                <a:latin typeface="Sassoon Primary Type"/>
              </a:rPr>
              <a:t>Year two programme of study for grammar and glossary of terminology can be found here:</a:t>
            </a:r>
          </a:p>
          <a:p>
            <a:pPr algn="ctr"/>
            <a:r>
              <a:rPr lang="en-GB" cap="none" dirty="0">
                <a:latin typeface="Sassoon Primary Type"/>
                <a:hlinkClick r:id="rId2"/>
              </a:rPr>
              <a:t>Https://assets.Publishing.Service.Gov.Uk/government/uploads/system/uploads/attachment_data/file/335190/english_appendix_2_-_vocabulary_grammar_and_punctuation.Pdf</a:t>
            </a:r>
            <a:r>
              <a:rPr lang="en-GB" cap="none" dirty="0">
                <a:latin typeface="Sassoon Primary Type"/>
              </a:rPr>
              <a:t> </a:t>
            </a:r>
          </a:p>
          <a:p>
            <a:pPr algn="ctr"/>
            <a:r>
              <a:rPr lang="en-GB" cap="none" dirty="0">
                <a:latin typeface="Sassoon Primary Type"/>
                <a:hlinkClick r:id="rId3"/>
              </a:rPr>
              <a:t>Https://assets.Publishing.Service.Gov.Uk/government/uploads/system/uploads/attachment_data/file/244216/english_glossary.Pdf</a:t>
            </a:r>
            <a:r>
              <a:rPr lang="en-GB" cap="none" dirty="0">
                <a:latin typeface="Sassoon Primary Type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732CF1-C83C-4A5B-8034-95FA7ACAA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392" y="42396"/>
            <a:ext cx="877900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014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BB60F-CBD7-4989-9D70-211F668AB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Sassoon Primary Type"/>
              </a:rPr>
              <a:t>Picture news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EA357-6BF2-4498-A250-63CDC0216C2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6346" y="1916832"/>
            <a:ext cx="7772870" cy="4464496"/>
          </a:xfrm>
        </p:spPr>
        <p:txBody>
          <a:bodyPr>
            <a:normAutofit fontScale="77500" lnSpcReduction="20000"/>
          </a:bodyPr>
          <a:lstStyle/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Each week we are sent a current news story, provided with an image, and a thought-provoking question as well as a variety of teaching resources</a:t>
            </a:r>
            <a:r>
              <a:rPr lang="en-US" cap="none" dirty="0">
                <a:latin typeface="Sassoon Primary Type"/>
              </a:rPr>
              <a:t>​.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Resources are designed to provide opportunities for children to learn from our world and develop respect for other’s beliefs, feelings and faiths. 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They encourage exploration, discussion, challenge and inspire children to learn</a:t>
            </a:r>
            <a:r>
              <a:rPr lang="en-US" cap="none" dirty="0">
                <a:latin typeface="Sassoon Primary Type"/>
              </a:rPr>
              <a:t>​.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The news story is introduced during our values and awards assembly on Monday morning with the main question shared. Every class receives a newsletter as well with additional stories. 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Each key stage has an assembly during the week to discuss the story further. 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Information about the news story is shared on the newsletter with reference to the link to fundamental British Values and a home version of the story is sent to parents to discuss the story further at home with the family.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The children are encouraged to take home a copy of the key question to complete at home and then return to school in exchange for a picture news sticker.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203380-D840-49FF-8689-08983813C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21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124744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Sassoon Primary Type" pitchFamily="2" charset="0"/>
              </a:rPr>
              <a:t>Homework Books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3212976"/>
            <a:ext cx="8280920" cy="3384376"/>
          </a:xfrm>
        </p:spPr>
        <p:txBody>
          <a:bodyPr>
            <a:normAutofit/>
          </a:bodyPr>
          <a:lstStyle/>
          <a:p>
            <a:pPr algn="ctr"/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Your child will bring home their maths homework book and a ‘Spell It’ book.</a:t>
            </a:r>
          </a:p>
          <a:p>
            <a:pPr algn="ctr"/>
            <a:endParaRPr lang="en-GB" sz="2000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From </a:t>
            </a:r>
            <a:r>
              <a:rPr lang="en-GB" sz="2000" cap="none">
                <a:solidFill>
                  <a:schemeClr val="tx1"/>
                </a:solidFill>
                <a:latin typeface="Sassoon Primary Type" pitchFamily="2" charset="0"/>
              </a:rPr>
              <a:t>January onwards, your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child will also bring home a comprehension book where they will complete a short </a:t>
            </a:r>
            <a:r>
              <a:rPr lang="en-GB" sz="2000" cap="none">
                <a:solidFill>
                  <a:schemeClr val="tx1"/>
                </a:solidFill>
                <a:latin typeface="Sassoon Primary Type" pitchFamily="2" charset="0"/>
              </a:rPr>
              <a:t>reading comprehension</a:t>
            </a:r>
            <a:endParaRPr lang="en-GB" sz="2000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endParaRPr lang="en-GB" sz="2000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could you cover these with sticky back plastic or appropriate cover.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3AF35B-E4E2-4491-83B0-E98A84289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70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5"/>
            <a:ext cx="7763814" cy="94425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 Type"/>
              </a:rPr>
              <a:t>punctuality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132856"/>
            <a:ext cx="7763814" cy="3384376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Please ensure your child is at school by 8.55am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Doors open at 8:45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Registration and learning begins straight away and coming in late or in a rush can be very unsettling for your child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Your child’s attendance at school is extremely important. Absences in your child’s education will result in learning being missed.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If your child arrives after 8. 55 am this will be marked in the register as a late arrival.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n-GB" cap="none" dirty="0">
              <a:solidFill>
                <a:schemeClr val="tx1"/>
              </a:solidFill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6096F3-B033-4DBD-A553-601B4637B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03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30757-6F83-41F6-8146-278D0D749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90" y="1324504"/>
            <a:ext cx="7763814" cy="872244"/>
          </a:xfrm>
        </p:spPr>
        <p:txBody>
          <a:bodyPr>
            <a:noAutofit/>
          </a:bodyPr>
          <a:lstStyle/>
          <a:p>
            <a:r>
              <a:rPr lang="en-GB" sz="6000" dirty="0"/>
              <a:t>Bringing learning to life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95928-A8C3-44D7-B405-6AE470D5D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2196748"/>
            <a:ext cx="7763814" cy="4112572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In Year Two we have so many opportunities for children to bring their learning to life and create lifelong memorable learning experiences.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Children will have the opportunity throughout the year to enjoy: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Theme days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Trips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Visitors in school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Heart of England Forest  - 3 visits throughout the year learning outdoors</a:t>
            </a:r>
          </a:p>
          <a:p>
            <a:pPr marL="342900" indent="-342900">
              <a:buFontTx/>
              <a:buChar char="-"/>
            </a:pPr>
            <a:endParaRPr lang="en-GB" cap="none" dirty="0">
              <a:solidFill>
                <a:schemeClr val="tx1"/>
              </a:solidFill>
              <a:latin typeface="Sassoon Primary Type"/>
            </a:endParaRPr>
          </a:p>
          <a:p>
            <a:pPr marL="342900" indent="-342900">
              <a:buFontTx/>
              <a:buChar char="-"/>
            </a:pPr>
            <a:endParaRPr lang="en-GB" cap="none" dirty="0">
              <a:solidFill>
                <a:schemeClr val="tx1"/>
              </a:solidFill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659EBE-A909-49B7-A449-3A94AF48B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94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84AF-9964-440C-A0CF-B87F73A92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1368183"/>
          </a:xfrm>
        </p:spPr>
        <p:txBody>
          <a:bodyPr>
            <a:noAutofit/>
          </a:bodyPr>
          <a:lstStyle/>
          <a:p>
            <a:r>
              <a:rPr lang="en-GB" sz="6000" dirty="0" err="1">
                <a:latin typeface="Sassoon Primary Type"/>
              </a:rPr>
              <a:t>ADVENTures</a:t>
            </a:r>
            <a:r>
              <a:rPr lang="en-GB" sz="6000" dirty="0">
                <a:latin typeface="Sassoon Primary Type"/>
              </a:rPr>
              <a:t> at </a:t>
            </a:r>
            <a:r>
              <a:rPr lang="en-GB" sz="6000" dirty="0" err="1">
                <a:latin typeface="Sassoon Primary Type"/>
              </a:rPr>
              <a:t>welford</a:t>
            </a:r>
            <a:endParaRPr lang="en-GB" sz="6000" dirty="0">
              <a:latin typeface="Sassoon Primary Type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F2D5A7-CB2E-456B-9CAF-1DCC0952B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2276872"/>
            <a:ext cx="7763814" cy="3600400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This booklet was created to give children the opportunity to record their life experiences through Welford On Avon School.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It includes hundreds of activities that they could complete over their seven years and its intention is to serve as a diary of their personal journey through Welford and something they can looked back on to trigger fond memories of their school life.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They should take the book home and go through it, colour the circle beside anything they have completed.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The books will then stay in school until the spring term when we will repeat the process.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Once again this will be repeated in the summer term. When the children get to the end of year 6 they will be presented with the booklet at the leavers’ assembly as keep sake. </a:t>
            </a:r>
          </a:p>
          <a:p>
            <a:endParaRPr lang="en-GB" sz="900" cap="none" dirty="0">
              <a:solidFill>
                <a:schemeClr val="tx1"/>
              </a:solidFill>
              <a:latin typeface="Sassoon Primary Type"/>
            </a:endParaRPr>
          </a:p>
          <a:p>
            <a:endParaRPr lang="en-GB" sz="900" cap="none" dirty="0">
              <a:solidFill>
                <a:schemeClr val="tx1"/>
              </a:solidFill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182709-A079-4790-B8C7-07D3D914D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61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Sassoon Primary Type"/>
              </a:rPr>
              <a:t>Finally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8063134" cy="3424107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GB" cap="none" dirty="0">
                <a:latin typeface="Sassoon Primary Type"/>
                <a:cs typeface="Arial" pitchFamily="34" charset="0"/>
              </a:rPr>
              <a:t>The year 2 team are delighted to be working in partnership with you and are excited for the upcoming year</a:t>
            </a:r>
            <a:r>
              <a:rPr lang="en-US" cap="none" dirty="0">
                <a:latin typeface="Sassoon Primary Type"/>
                <a:cs typeface="Arial" pitchFamily="34" charset="0"/>
              </a:rPr>
              <a:t>​.</a:t>
            </a:r>
          </a:p>
          <a:p>
            <a:pPr fontAlgn="base"/>
            <a:endParaRPr lang="en-GB" cap="none" dirty="0">
              <a:latin typeface="Sassoon Primary Type"/>
              <a:cs typeface="Arial" pitchFamily="34" charset="0"/>
            </a:endParaRPr>
          </a:p>
          <a:p>
            <a:pPr marL="0" indent="0" fontAlgn="base">
              <a:buNone/>
            </a:pPr>
            <a:r>
              <a:rPr lang="en-GB" cap="none" dirty="0">
                <a:latin typeface="Sassoon Primary Type"/>
                <a:cs typeface="Arial" pitchFamily="34" charset="0"/>
              </a:rPr>
              <a:t>Together, we can ensure positive progress for your child.</a:t>
            </a:r>
            <a:endParaRPr lang="en-US" cap="none" dirty="0">
              <a:latin typeface="Sassoon Primary Type"/>
              <a:cs typeface="Arial" pitchFamily="34" charset="0"/>
            </a:endParaRPr>
          </a:p>
          <a:p>
            <a:pPr marL="0" indent="0">
              <a:buNone/>
            </a:pPr>
            <a:endParaRPr lang="en-GB" cap="none" dirty="0"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DFD604-1807-470C-B427-EDC581C0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1763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8C78EABB571C4584BA4EC6493C2FF6" ma:contentTypeVersion="18" ma:contentTypeDescription="Create a new document." ma:contentTypeScope="" ma:versionID="64c6d8b7f2f2e2d7fe93290c5ca1b0aa">
  <xsd:schema xmlns:xsd="http://www.w3.org/2001/XMLSchema" xmlns:xs="http://www.w3.org/2001/XMLSchema" xmlns:p="http://schemas.microsoft.com/office/2006/metadata/properties" xmlns:ns3="78510ca0-57cf-4d60-b6cc-d2df893b9096" xmlns:ns4="08676c10-c816-405c-b922-6bdf96e157a6" targetNamespace="http://schemas.microsoft.com/office/2006/metadata/properties" ma:root="true" ma:fieldsID="a56943a853313b5ee1146af04518f24c" ns3:_="" ns4:_="">
    <xsd:import namespace="78510ca0-57cf-4d60-b6cc-d2df893b9096"/>
    <xsd:import namespace="08676c10-c816-405c-b922-6bdf96e157a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10ca0-57cf-4d60-b6cc-d2df893b909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676c10-c816-405c-b922-6bdf96e157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5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8676c10-c816-405c-b922-6bdf96e157a6" xsi:nil="true"/>
  </documentManagement>
</p:properties>
</file>

<file path=customXml/itemProps1.xml><?xml version="1.0" encoding="utf-8"?>
<ds:datastoreItem xmlns:ds="http://schemas.openxmlformats.org/officeDocument/2006/customXml" ds:itemID="{772920E3-B89E-44C0-BCE3-BE61B405EB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10ca0-57cf-4d60-b6cc-d2df893b9096"/>
    <ds:schemaRef ds:uri="08676c10-c816-405c-b922-6bdf96e157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CA4ADA9-A057-4BE4-8C1A-9EF22D1C57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3370B8-C68B-46CE-8660-0B3041A7DB60}">
  <ds:schemaRefs>
    <ds:schemaRef ds:uri="78510ca0-57cf-4d60-b6cc-d2df893b9096"/>
    <ds:schemaRef ds:uri="http://schemas.microsoft.com/office/infopath/2007/PartnerControls"/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08676c10-c816-405c-b922-6bdf96e157a6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1612</TotalTime>
  <Words>1739</Words>
  <Application>Microsoft Office PowerPoint</Application>
  <PresentationFormat>On-screen Show (4:3)</PresentationFormat>
  <Paragraphs>115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Sassoon Primary Type</vt:lpstr>
      <vt:lpstr>Tw Cen MT</vt:lpstr>
      <vt:lpstr>Wingdings</vt:lpstr>
      <vt:lpstr>Droplet</vt:lpstr>
      <vt:lpstr>Welcome to Year 2</vt:lpstr>
      <vt:lpstr>School Website</vt:lpstr>
      <vt:lpstr>Safeguarding</vt:lpstr>
      <vt:lpstr>A Week in Year 2</vt:lpstr>
      <vt:lpstr>Homework</vt:lpstr>
      <vt:lpstr>Classroom Organisation</vt:lpstr>
      <vt:lpstr>We ask of you:</vt:lpstr>
      <vt:lpstr>Curriculum </vt:lpstr>
      <vt:lpstr>Reading</vt:lpstr>
      <vt:lpstr>Year 2 curriculum</vt:lpstr>
      <vt:lpstr>Presentation, reading &amp; spelling</vt:lpstr>
      <vt:lpstr>grammar</vt:lpstr>
      <vt:lpstr>Picture news</vt:lpstr>
      <vt:lpstr>Homework Books</vt:lpstr>
      <vt:lpstr>punctuality</vt:lpstr>
      <vt:lpstr>Bringing learning to life</vt:lpstr>
      <vt:lpstr>ADVENTures at welford</vt:lpstr>
      <vt:lpstr>Finally</vt:lpstr>
    </vt:vector>
  </TitlesOfParts>
  <Company>Warwickshire Education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AuthorisedUser</dc:creator>
  <cp:lastModifiedBy>K Hobkirk WAP</cp:lastModifiedBy>
  <cp:revision>77</cp:revision>
  <cp:lastPrinted>2026-09-08T06:26:15Z</cp:lastPrinted>
  <dcterms:created xsi:type="dcterms:W3CDTF">2014-09-07T10:17:05Z</dcterms:created>
  <dcterms:modified xsi:type="dcterms:W3CDTF">2026-09-08T06:26:47Z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0x010100918C78EABB571C4584BA4EC6493C2FF6</vt:lpwstr>
  </property>
</Properties>
</file>