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dp" ContentType="image/vnd.ms-photo"/>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58" r:id="rId4"/>
  </p:sldMasterIdLst>
  <p:notesMasterIdLst>
    <p:notesMasterId r:id="rId20"/>
  </p:notesMasterIdLst>
  <p:sldIdLst>
    <p:sldId id="256" r:id="rId5"/>
    <p:sldId id="295" r:id="rId6"/>
    <p:sldId id="296" r:id="rId7"/>
    <p:sldId id="297" r:id="rId8"/>
    <p:sldId id="298" r:id="rId9"/>
    <p:sldId id="308" r:id="rId10"/>
    <p:sldId id="303" r:id="rId11"/>
    <p:sldId id="304" r:id="rId12"/>
    <p:sldId id="302" r:id="rId13"/>
    <p:sldId id="300" r:id="rId14"/>
    <p:sldId id="305" r:id="rId15"/>
    <p:sldId id="307" r:id="rId16"/>
    <p:sldId id="301" r:id="rId17"/>
    <p:sldId id="306" r:id="rId18"/>
    <p:sldId id="299" r:id="rId19"/>
  </p:sldIdLst>
  <p:sldSz cx="9144000" cy="5143500" type="screen16x9"/>
  <p:notesSz cx="6858000" cy="9144000"/>
  <p:embeddedFontLst>
    <p:embeddedFont>
      <p:font typeface="Amatic SC" panose="020B0604020202020204" charset="-79"/>
      <p:regular r:id="rId21"/>
      <p:bold r:id="rId22"/>
    </p:embeddedFont>
    <p:embeddedFont>
      <p:font typeface="Calibri" panose="020F0502020204030204" pitchFamily="34" charset="0"/>
      <p:regular r:id="rId23"/>
      <p:bold r:id="rId24"/>
      <p:italic r:id="rId25"/>
      <p:boldItalic r:id="rId26"/>
    </p:embeddedFont>
    <p:embeddedFont>
      <p:font typeface="Kalam" panose="020B0604020202020204" charset="0"/>
      <p:regular r:id="rId27"/>
      <p:bold r:id="rId28"/>
    </p:embeddedFont>
    <p:embeddedFont>
      <p:font typeface="Merriweather" panose="020B0604020202020204" charset="0"/>
      <p:regular r:id="rId29"/>
      <p:bold r:id="rId30"/>
      <p:italic r:id="rId31"/>
      <p:boldItalic r:id="rId32"/>
    </p:embeddedFont>
    <p:embeddedFont>
      <p:font typeface="SassoonPrimaryType" panose="00000400000000000000" pitchFamily="2" charset="0"/>
      <p:regular r:id="rId33"/>
      <p:bold r:id="rId34"/>
    </p:embeddedFont>
    <p:embeddedFont>
      <p:font typeface="Twinkl Cursive Looped" panose="02000000000000000000" pitchFamily="2" charset="0"/>
      <p:regular r:id="rId35"/>
      <p:bold r:id="rId36"/>
    </p:embeddedFont>
    <p:embeddedFont>
      <p:font typeface="Twinkl Cursive Looped Light" panose="02000000000000000000" pitchFamily="2" charset="0"/>
      <p:regular r:id="rId37"/>
    </p:embeddedFont>
    <p:embeddedFont>
      <p:font typeface="Twinkl Cursive Looped Semibold" panose="02000000000000000000" pitchFamily="2" charset="0"/>
      <p:bold r:id="rId3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2F9B4754-A883-40EA-AA17-CC1FA8374AAD}">
  <a:tblStyle styleId="{2F9B4754-A883-40EA-AA17-CC1FA8374AAD}" styleName="Table_0">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93E52FE3-7FB9-4125-96C7-95EA83BDAF5A}" styleName="Table_1">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3343"/>
    <p:restoredTop sz="90286" autoAdjust="0"/>
  </p:normalViewPr>
  <p:slideViewPr>
    <p:cSldViewPr snapToGrid="0">
      <p:cViewPr varScale="1">
        <p:scale>
          <a:sx n="97" d="100"/>
          <a:sy n="97" d="100"/>
        </p:scale>
        <p:origin x="614"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font" Target="fonts/font6.fntdata"/><Relationship Id="rId39" Type="http://schemas.openxmlformats.org/officeDocument/2006/relationships/presProps" Target="presProps.xml"/><Relationship Id="rId21" Type="http://schemas.openxmlformats.org/officeDocument/2006/relationships/font" Target="fonts/font1.fntdata"/><Relationship Id="rId34" Type="http://schemas.openxmlformats.org/officeDocument/2006/relationships/font" Target="fonts/font14.fntdata"/><Relationship Id="rId42"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notesMaster" Target="notesMasters/notesMaster1.xml"/><Relationship Id="rId29" Type="http://schemas.openxmlformats.org/officeDocument/2006/relationships/font" Target="fonts/font9.fntdata"/><Relationship Id="rId4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4.fntdata"/><Relationship Id="rId32" Type="http://schemas.openxmlformats.org/officeDocument/2006/relationships/font" Target="fonts/font12.fntdata"/><Relationship Id="rId37" Type="http://schemas.openxmlformats.org/officeDocument/2006/relationships/font" Target="fonts/font17.fntdata"/><Relationship Id="rId40"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font" Target="fonts/font3.fntdata"/><Relationship Id="rId28" Type="http://schemas.openxmlformats.org/officeDocument/2006/relationships/font" Target="fonts/font8.fntdata"/><Relationship Id="rId36" Type="http://schemas.openxmlformats.org/officeDocument/2006/relationships/font" Target="fonts/font16.fntdata"/><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font" Target="fonts/font11.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font" Target="fonts/font2.fntdata"/><Relationship Id="rId27" Type="http://schemas.openxmlformats.org/officeDocument/2006/relationships/font" Target="fonts/font7.fntdata"/><Relationship Id="rId30" Type="http://schemas.openxmlformats.org/officeDocument/2006/relationships/font" Target="fonts/font10.fntdata"/><Relationship Id="rId35" Type="http://schemas.openxmlformats.org/officeDocument/2006/relationships/font" Target="fonts/font15.fntdata"/><Relationship Id="rId43" Type="http://schemas.microsoft.com/office/2016/11/relationships/changesInfo" Target="changesInfos/changesInfo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font" Target="fonts/font5.fntdata"/><Relationship Id="rId33" Type="http://schemas.openxmlformats.org/officeDocument/2006/relationships/font" Target="fonts/font13.fntdata"/><Relationship Id="rId38" Type="http://schemas.openxmlformats.org/officeDocument/2006/relationships/font" Target="fonts/font18.fntdata"/></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 Sims WAP" userId="98235cc2-84f0-4022-8ffc-e66ba559056f" providerId="ADAL" clId="{D42C47C8-30A2-4531-B876-45E2F0BAFEC7}"/>
    <pc:docChg chg="undo custSel modSld">
      <pc:chgData name="M Sims WAP" userId="98235cc2-84f0-4022-8ffc-e66ba559056f" providerId="ADAL" clId="{D42C47C8-30A2-4531-B876-45E2F0BAFEC7}" dt="2025-07-24T17:24:30.292" v="166" actId="20577"/>
      <pc:docMkLst>
        <pc:docMk/>
      </pc:docMkLst>
      <pc:sldChg chg="modSp">
        <pc:chgData name="M Sims WAP" userId="98235cc2-84f0-4022-8ffc-e66ba559056f" providerId="ADAL" clId="{D42C47C8-30A2-4531-B876-45E2F0BAFEC7}" dt="2025-07-24T17:24:30.292" v="166" actId="20577"/>
        <pc:sldMkLst>
          <pc:docMk/>
          <pc:sldMk cId="744111865" sldId="301"/>
        </pc:sldMkLst>
        <pc:graphicFrameChg chg="modGraphic">
          <ac:chgData name="M Sims WAP" userId="98235cc2-84f0-4022-8ffc-e66ba559056f" providerId="ADAL" clId="{D42C47C8-30A2-4531-B876-45E2F0BAFEC7}" dt="2025-07-24T17:24:30.292" v="166" actId="20577"/>
          <ac:graphicFrameMkLst>
            <pc:docMk/>
            <pc:sldMk cId="744111865" sldId="301"/>
            <ac:graphicFrameMk id="3" creationId="{BA3C8A36-E245-4F07-8EB0-6329D6BD676B}"/>
          </ac:graphicFrameMkLst>
        </pc:graphicFrameChg>
        <pc:picChg chg="mod">
          <ac:chgData name="M Sims WAP" userId="98235cc2-84f0-4022-8ffc-e66ba559056f" providerId="ADAL" clId="{D42C47C8-30A2-4531-B876-45E2F0BAFEC7}" dt="2025-07-24T16:13:26.621" v="137" actId="1076"/>
          <ac:picMkLst>
            <pc:docMk/>
            <pc:sldMk cId="744111865" sldId="301"/>
            <ac:picMk id="16" creationId="{69E64344-1F1E-4E29-A0C2-2FA4C0AAEC41}"/>
          </ac:picMkLst>
        </pc:picChg>
      </pc:sldChg>
    </pc:docChg>
  </pc:docChgLst>
  <pc:docChgLst>
    <pc:chgData name="M Sims WAP" userId="98235cc2-84f0-4022-8ffc-e66ba559056f" providerId="ADAL" clId="{54A4BA0A-FAD3-4A6A-B61F-140BB6FBB469}"/>
    <pc:docChg chg="undo redo custSel addSld delSld modSld">
      <pc:chgData name="M Sims WAP" userId="98235cc2-84f0-4022-8ffc-e66ba559056f" providerId="ADAL" clId="{54A4BA0A-FAD3-4A6A-B61F-140BB6FBB469}" dt="2025-09-09T19:40:09.683" v="1927" actId="2696"/>
      <pc:docMkLst>
        <pc:docMk/>
      </pc:docMkLst>
      <pc:sldChg chg="add del">
        <pc:chgData name="M Sims WAP" userId="98235cc2-84f0-4022-8ffc-e66ba559056f" providerId="ADAL" clId="{54A4BA0A-FAD3-4A6A-B61F-140BB6FBB469}" dt="2025-09-09T19:39:59.657" v="1923" actId="2696"/>
        <pc:sldMkLst>
          <pc:docMk/>
          <pc:sldMk cId="0" sldId="291"/>
        </pc:sldMkLst>
      </pc:sldChg>
      <pc:sldChg chg="add del">
        <pc:chgData name="M Sims WAP" userId="98235cc2-84f0-4022-8ffc-e66ba559056f" providerId="ADAL" clId="{54A4BA0A-FAD3-4A6A-B61F-140BB6FBB469}" dt="2025-09-09T19:40:05.886" v="1924" actId="2696"/>
        <pc:sldMkLst>
          <pc:docMk/>
          <pc:sldMk cId="0" sldId="292"/>
        </pc:sldMkLst>
      </pc:sldChg>
      <pc:sldChg chg="add del">
        <pc:chgData name="M Sims WAP" userId="98235cc2-84f0-4022-8ffc-e66ba559056f" providerId="ADAL" clId="{54A4BA0A-FAD3-4A6A-B61F-140BB6FBB469}" dt="2025-09-09T19:40:06.799" v="1925" actId="2696"/>
        <pc:sldMkLst>
          <pc:docMk/>
          <pc:sldMk cId="0" sldId="293"/>
        </pc:sldMkLst>
      </pc:sldChg>
      <pc:sldChg chg="add del">
        <pc:chgData name="M Sims WAP" userId="98235cc2-84f0-4022-8ffc-e66ba559056f" providerId="ADAL" clId="{54A4BA0A-FAD3-4A6A-B61F-140BB6FBB469}" dt="2025-09-09T19:40:09.683" v="1927" actId="2696"/>
        <pc:sldMkLst>
          <pc:docMk/>
          <pc:sldMk cId="0" sldId="294"/>
        </pc:sldMkLst>
      </pc:sldChg>
      <pc:sldChg chg="modSp">
        <pc:chgData name="M Sims WAP" userId="98235cc2-84f0-4022-8ffc-e66ba559056f" providerId="ADAL" clId="{54A4BA0A-FAD3-4A6A-B61F-140BB6FBB469}" dt="2025-09-06T17:14:59.776" v="1472" actId="20577"/>
        <pc:sldMkLst>
          <pc:docMk/>
          <pc:sldMk cId="3655113240" sldId="295"/>
        </pc:sldMkLst>
        <pc:spChg chg="mod">
          <ac:chgData name="M Sims WAP" userId="98235cc2-84f0-4022-8ffc-e66ba559056f" providerId="ADAL" clId="{54A4BA0A-FAD3-4A6A-B61F-140BB6FBB469}" dt="2025-08-30T08:30:34.001" v="3" actId="20577"/>
          <ac:spMkLst>
            <pc:docMk/>
            <pc:sldMk cId="3655113240" sldId="295"/>
            <ac:spMk id="11" creationId="{8A42B9C4-6687-4077-9CAE-27719E98BDA8}"/>
          </ac:spMkLst>
        </pc:spChg>
        <pc:graphicFrameChg chg="modGraphic">
          <ac:chgData name="M Sims WAP" userId="98235cc2-84f0-4022-8ffc-e66ba559056f" providerId="ADAL" clId="{54A4BA0A-FAD3-4A6A-B61F-140BB6FBB469}" dt="2025-09-06T17:14:59.776" v="1472" actId="20577"/>
          <ac:graphicFrameMkLst>
            <pc:docMk/>
            <pc:sldMk cId="3655113240" sldId="295"/>
            <ac:graphicFrameMk id="3" creationId="{BA3C8A36-E245-4F07-8EB0-6329D6BD676B}"/>
          </ac:graphicFrameMkLst>
        </pc:graphicFrameChg>
      </pc:sldChg>
      <pc:sldChg chg="modSp">
        <pc:chgData name="M Sims WAP" userId="98235cc2-84f0-4022-8ffc-e66ba559056f" providerId="ADAL" clId="{54A4BA0A-FAD3-4A6A-B61F-140BB6FBB469}" dt="2025-08-30T08:30:42.006" v="5" actId="20577"/>
        <pc:sldMkLst>
          <pc:docMk/>
          <pc:sldMk cId="3625240402" sldId="296"/>
        </pc:sldMkLst>
        <pc:spChg chg="mod">
          <ac:chgData name="M Sims WAP" userId="98235cc2-84f0-4022-8ffc-e66ba559056f" providerId="ADAL" clId="{54A4BA0A-FAD3-4A6A-B61F-140BB6FBB469}" dt="2025-08-30T08:30:42.006" v="5" actId="20577"/>
          <ac:spMkLst>
            <pc:docMk/>
            <pc:sldMk cId="3625240402" sldId="296"/>
            <ac:spMk id="11" creationId="{8A42B9C4-6687-4077-9CAE-27719E98BDA8}"/>
          </ac:spMkLst>
        </pc:spChg>
      </pc:sldChg>
      <pc:sldChg chg="modSp">
        <pc:chgData name="M Sims WAP" userId="98235cc2-84f0-4022-8ffc-e66ba559056f" providerId="ADAL" clId="{54A4BA0A-FAD3-4A6A-B61F-140BB6FBB469}" dt="2025-09-06T09:57:28.283" v="1309" actId="20577"/>
        <pc:sldMkLst>
          <pc:docMk/>
          <pc:sldMk cId="2985613596" sldId="298"/>
        </pc:sldMkLst>
        <pc:graphicFrameChg chg="mod modGraphic">
          <ac:chgData name="M Sims WAP" userId="98235cc2-84f0-4022-8ffc-e66ba559056f" providerId="ADAL" clId="{54A4BA0A-FAD3-4A6A-B61F-140BB6FBB469}" dt="2025-09-06T09:57:28.283" v="1309" actId="20577"/>
          <ac:graphicFrameMkLst>
            <pc:docMk/>
            <pc:sldMk cId="2985613596" sldId="298"/>
            <ac:graphicFrameMk id="3" creationId="{BA3C8A36-E245-4F07-8EB0-6329D6BD676B}"/>
          </ac:graphicFrameMkLst>
        </pc:graphicFrameChg>
      </pc:sldChg>
      <pc:sldChg chg="modSp">
        <pc:chgData name="M Sims WAP" userId="98235cc2-84f0-4022-8ffc-e66ba559056f" providerId="ADAL" clId="{54A4BA0A-FAD3-4A6A-B61F-140BB6FBB469}" dt="2025-09-09T18:30:10.424" v="1527" actId="20578"/>
        <pc:sldMkLst>
          <pc:docMk/>
          <pc:sldMk cId="1412908796" sldId="300"/>
        </pc:sldMkLst>
        <pc:spChg chg="mod">
          <ac:chgData name="M Sims WAP" userId="98235cc2-84f0-4022-8ffc-e66ba559056f" providerId="ADAL" clId="{54A4BA0A-FAD3-4A6A-B61F-140BB6FBB469}" dt="2025-09-09T18:29:43.041" v="1524" actId="1076"/>
          <ac:spMkLst>
            <pc:docMk/>
            <pc:sldMk cId="1412908796" sldId="300"/>
            <ac:spMk id="10" creationId="{C2371F92-F623-415D-9A3C-C72E096F7D75}"/>
          </ac:spMkLst>
        </pc:spChg>
        <pc:spChg chg="mod">
          <ac:chgData name="M Sims WAP" userId="98235cc2-84f0-4022-8ffc-e66ba559056f" providerId="ADAL" clId="{54A4BA0A-FAD3-4A6A-B61F-140BB6FBB469}" dt="2025-09-09T18:29:54.226" v="1526" actId="1076"/>
          <ac:spMkLst>
            <pc:docMk/>
            <pc:sldMk cId="1412908796" sldId="300"/>
            <ac:spMk id="14" creationId="{305D4704-09B2-456C-86CB-5389583CDB53}"/>
          </ac:spMkLst>
        </pc:spChg>
        <pc:graphicFrameChg chg="mod modGraphic">
          <ac:chgData name="M Sims WAP" userId="98235cc2-84f0-4022-8ffc-e66ba559056f" providerId="ADAL" clId="{54A4BA0A-FAD3-4A6A-B61F-140BB6FBB469}" dt="2025-09-09T18:30:10.424" v="1527" actId="20578"/>
          <ac:graphicFrameMkLst>
            <pc:docMk/>
            <pc:sldMk cId="1412908796" sldId="300"/>
            <ac:graphicFrameMk id="3" creationId="{BA3C8A36-E245-4F07-8EB0-6329D6BD676B}"/>
          </ac:graphicFrameMkLst>
        </pc:graphicFrameChg>
      </pc:sldChg>
      <pc:sldChg chg="modSp">
        <pc:chgData name="M Sims WAP" userId="98235cc2-84f0-4022-8ffc-e66ba559056f" providerId="ADAL" clId="{54A4BA0A-FAD3-4A6A-B61F-140BB6FBB469}" dt="2025-09-09T18:40:03.298" v="1653" actId="6549"/>
        <pc:sldMkLst>
          <pc:docMk/>
          <pc:sldMk cId="744111865" sldId="301"/>
        </pc:sldMkLst>
        <pc:spChg chg="mod">
          <ac:chgData name="M Sims WAP" userId="98235cc2-84f0-4022-8ffc-e66ba559056f" providerId="ADAL" clId="{54A4BA0A-FAD3-4A6A-B61F-140BB6FBB469}" dt="2025-08-30T08:31:22.838" v="14" actId="20577"/>
          <ac:spMkLst>
            <pc:docMk/>
            <pc:sldMk cId="744111865" sldId="301"/>
            <ac:spMk id="11" creationId="{8A42B9C4-6687-4077-9CAE-27719E98BDA8}"/>
          </ac:spMkLst>
        </pc:spChg>
        <pc:spChg chg="mod">
          <ac:chgData name="M Sims WAP" userId="98235cc2-84f0-4022-8ffc-e66ba559056f" providerId="ADAL" clId="{54A4BA0A-FAD3-4A6A-B61F-140BB6FBB469}" dt="2025-08-30T11:51:22.855" v="342" actId="1076"/>
          <ac:spMkLst>
            <pc:docMk/>
            <pc:sldMk cId="744111865" sldId="301"/>
            <ac:spMk id="18" creationId="{28F36CF4-D9A6-446B-985B-82A0255EB059}"/>
          </ac:spMkLst>
        </pc:spChg>
        <pc:graphicFrameChg chg="mod modGraphic">
          <ac:chgData name="M Sims WAP" userId="98235cc2-84f0-4022-8ffc-e66ba559056f" providerId="ADAL" clId="{54A4BA0A-FAD3-4A6A-B61F-140BB6FBB469}" dt="2025-09-09T18:40:03.298" v="1653" actId="6549"/>
          <ac:graphicFrameMkLst>
            <pc:docMk/>
            <pc:sldMk cId="744111865" sldId="301"/>
            <ac:graphicFrameMk id="3" creationId="{BA3C8A36-E245-4F07-8EB0-6329D6BD676B}"/>
          </ac:graphicFrameMkLst>
        </pc:graphicFrameChg>
        <pc:picChg chg="mod">
          <ac:chgData name="M Sims WAP" userId="98235cc2-84f0-4022-8ffc-e66ba559056f" providerId="ADAL" clId="{54A4BA0A-FAD3-4A6A-B61F-140BB6FBB469}" dt="2025-08-30T11:51:16.205" v="341" actId="1076"/>
          <ac:picMkLst>
            <pc:docMk/>
            <pc:sldMk cId="744111865" sldId="301"/>
            <ac:picMk id="5" creationId="{6849E06B-347C-450D-A207-581CFF7DED29}"/>
          </ac:picMkLst>
        </pc:picChg>
      </pc:sldChg>
      <pc:sldChg chg="modSp">
        <pc:chgData name="M Sims WAP" userId="98235cc2-84f0-4022-8ffc-e66ba559056f" providerId="ADAL" clId="{54A4BA0A-FAD3-4A6A-B61F-140BB6FBB469}" dt="2025-08-30T11:39:06.821" v="135" actId="5793"/>
        <pc:sldMkLst>
          <pc:docMk/>
          <pc:sldMk cId="1797951682" sldId="303"/>
        </pc:sldMkLst>
        <pc:spChg chg="mod">
          <ac:chgData name="M Sims WAP" userId="98235cc2-84f0-4022-8ffc-e66ba559056f" providerId="ADAL" clId="{54A4BA0A-FAD3-4A6A-B61F-140BB6FBB469}" dt="2025-08-30T08:30:55.970" v="8" actId="20577"/>
          <ac:spMkLst>
            <pc:docMk/>
            <pc:sldMk cId="1797951682" sldId="303"/>
            <ac:spMk id="11" creationId="{8A42B9C4-6687-4077-9CAE-27719E98BDA8}"/>
          </ac:spMkLst>
        </pc:spChg>
        <pc:graphicFrameChg chg="modGraphic">
          <ac:chgData name="M Sims WAP" userId="98235cc2-84f0-4022-8ffc-e66ba559056f" providerId="ADAL" clId="{54A4BA0A-FAD3-4A6A-B61F-140BB6FBB469}" dt="2025-08-30T11:39:06.821" v="135" actId="5793"/>
          <ac:graphicFrameMkLst>
            <pc:docMk/>
            <pc:sldMk cId="1797951682" sldId="303"/>
            <ac:graphicFrameMk id="3" creationId="{BA3C8A36-E245-4F07-8EB0-6329D6BD676B}"/>
          </ac:graphicFrameMkLst>
        </pc:graphicFrameChg>
      </pc:sldChg>
      <pc:sldChg chg="addSp modSp">
        <pc:chgData name="M Sims WAP" userId="98235cc2-84f0-4022-8ffc-e66ba559056f" providerId="ADAL" clId="{54A4BA0A-FAD3-4A6A-B61F-140BB6FBB469}" dt="2025-09-06T10:05:28.265" v="1383" actId="1076"/>
        <pc:sldMkLst>
          <pc:docMk/>
          <pc:sldMk cId="87617688" sldId="304"/>
        </pc:sldMkLst>
        <pc:graphicFrameChg chg="mod modGraphic">
          <ac:chgData name="M Sims WAP" userId="98235cc2-84f0-4022-8ffc-e66ba559056f" providerId="ADAL" clId="{54A4BA0A-FAD3-4A6A-B61F-140BB6FBB469}" dt="2025-09-06T10:03:11.981" v="1364" actId="20577"/>
          <ac:graphicFrameMkLst>
            <pc:docMk/>
            <pc:sldMk cId="87617688" sldId="304"/>
            <ac:graphicFrameMk id="3" creationId="{BA3C8A36-E245-4F07-8EB0-6329D6BD676B}"/>
          </ac:graphicFrameMkLst>
        </pc:graphicFrameChg>
        <pc:picChg chg="add mod">
          <ac:chgData name="M Sims WAP" userId="98235cc2-84f0-4022-8ffc-e66ba559056f" providerId="ADAL" clId="{54A4BA0A-FAD3-4A6A-B61F-140BB6FBB469}" dt="2025-09-06T10:04:37.348" v="1375" actId="1076"/>
          <ac:picMkLst>
            <pc:docMk/>
            <pc:sldMk cId="87617688" sldId="304"/>
            <ac:picMk id="4" creationId="{0487A25E-7979-4E9F-B0D2-58B2E8EA8292}"/>
          </ac:picMkLst>
        </pc:picChg>
        <pc:picChg chg="add mod">
          <ac:chgData name="M Sims WAP" userId="98235cc2-84f0-4022-8ffc-e66ba559056f" providerId="ADAL" clId="{54A4BA0A-FAD3-4A6A-B61F-140BB6FBB469}" dt="2025-09-06T10:05:28.265" v="1383" actId="1076"/>
          <ac:picMkLst>
            <pc:docMk/>
            <pc:sldMk cId="87617688" sldId="304"/>
            <ac:picMk id="10" creationId="{A30B912B-F35F-42A2-BADB-7CD332F19590}"/>
          </ac:picMkLst>
        </pc:picChg>
        <pc:picChg chg="add mod">
          <ac:chgData name="M Sims WAP" userId="98235cc2-84f0-4022-8ffc-e66ba559056f" providerId="ADAL" clId="{54A4BA0A-FAD3-4A6A-B61F-140BB6FBB469}" dt="2025-09-06T10:04:41.919" v="1377" actId="1076"/>
          <ac:picMkLst>
            <pc:docMk/>
            <pc:sldMk cId="87617688" sldId="304"/>
            <ac:picMk id="12" creationId="{4AC68964-427F-4F80-852F-021F79B6B686}"/>
          </ac:picMkLst>
        </pc:picChg>
        <pc:picChg chg="add mod">
          <ac:chgData name="M Sims WAP" userId="98235cc2-84f0-4022-8ffc-e66ba559056f" providerId="ADAL" clId="{54A4BA0A-FAD3-4A6A-B61F-140BB6FBB469}" dt="2025-09-06T10:04:43.860" v="1378" actId="1076"/>
          <ac:picMkLst>
            <pc:docMk/>
            <pc:sldMk cId="87617688" sldId="304"/>
            <ac:picMk id="13" creationId="{E8ECE2CD-2B0C-4A9B-BAD0-41D2DE30B0E2}"/>
          </ac:picMkLst>
        </pc:picChg>
        <pc:picChg chg="add mod">
          <ac:chgData name="M Sims WAP" userId="98235cc2-84f0-4022-8ffc-e66ba559056f" providerId="ADAL" clId="{54A4BA0A-FAD3-4A6A-B61F-140BB6FBB469}" dt="2025-09-06T10:04:31.774" v="1374" actId="1076"/>
          <ac:picMkLst>
            <pc:docMk/>
            <pc:sldMk cId="87617688" sldId="304"/>
            <ac:picMk id="14" creationId="{497ACB00-CFA0-4E27-A9A0-B79A97CE4E39}"/>
          </ac:picMkLst>
        </pc:picChg>
        <pc:picChg chg="add mod">
          <ac:chgData name="M Sims WAP" userId="98235cc2-84f0-4022-8ffc-e66ba559056f" providerId="ADAL" clId="{54A4BA0A-FAD3-4A6A-B61F-140BB6FBB469}" dt="2025-09-06T10:05:01.823" v="1380" actId="1076"/>
          <ac:picMkLst>
            <pc:docMk/>
            <pc:sldMk cId="87617688" sldId="304"/>
            <ac:picMk id="15" creationId="{6ADDDF13-0A22-4583-A0D7-487D903AA09E}"/>
          </ac:picMkLst>
        </pc:picChg>
        <pc:picChg chg="add mod">
          <ac:chgData name="M Sims WAP" userId="98235cc2-84f0-4022-8ffc-e66ba559056f" providerId="ADAL" clId="{54A4BA0A-FAD3-4A6A-B61F-140BB6FBB469}" dt="2025-09-06T10:05:25.347" v="1382" actId="1076"/>
          <ac:picMkLst>
            <pc:docMk/>
            <pc:sldMk cId="87617688" sldId="304"/>
            <ac:picMk id="16" creationId="{085E9A4E-BE08-489B-BE48-740B9BC00D06}"/>
          </ac:picMkLst>
        </pc:picChg>
      </pc:sldChg>
      <pc:sldChg chg="modSp">
        <pc:chgData name="M Sims WAP" userId="98235cc2-84f0-4022-8ffc-e66ba559056f" providerId="ADAL" clId="{54A4BA0A-FAD3-4A6A-B61F-140BB6FBB469}" dt="2025-09-09T18:40:43.982" v="1665" actId="5793"/>
        <pc:sldMkLst>
          <pc:docMk/>
          <pc:sldMk cId="3251588162" sldId="305"/>
        </pc:sldMkLst>
        <pc:spChg chg="mod">
          <ac:chgData name="M Sims WAP" userId="98235cc2-84f0-4022-8ffc-e66ba559056f" providerId="ADAL" clId="{54A4BA0A-FAD3-4A6A-B61F-140BB6FBB469}" dt="2025-08-30T08:31:05.928" v="10" actId="20577"/>
          <ac:spMkLst>
            <pc:docMk/>
            <pc:sldMk cId="3251588162" sldId="305"/>
            <ac:spMk id="11" creationId="{8A42B9C4-6687-4077-9CAE-27719E98BDA8}"/>
          </ac:spMkLst>
        </pc:spChg>
        <pc:graphicFrameChg chg="modGraphic">
          <ac:chgData name="M Sims WAP" userId="98235cc2-84f0-4022-8ffc-e66ba559056f" providerId="ADAL" clId="{54A4BA0A-FAD3-4A6A-B61F-140BB6FBB469}" dt="2025-09-09T18:40:43.982" v="1665" actId="5793"/>
          <ac:graphicFrameMkLst>
            <pc:docMk/>
            <pc:sldMk cId="3251588162" sldId="305"/>
            <ac:graphicFrameMk id="3" creationId="{BA3C8A36-E245-4F07-8EB0-6329D6BD676B}"/>
          </ac:graphicFrameMkLst>
        </pc:graphicFrameChg>
      </pc:sldChg>
      <pc:sldChg chg="modSp">
        <pc:chgData name="M Sims WAP" userId="98235cc2-84f0-4022-8ffc-e66ba559056f" providerId="ADAL" clId="{54A4BA0A-FAD3-4A6A-B61F-140BB6FBB469}" dt="2025-09-09T18:39:44.866" v="1644" actId="6549"/>
        <pc:sldMkLst>
          <pc:docMk/>
          <pc:sldMk cId="1082417912" sldId="306"/>
        </pc:sldMkLst>
        <pc:spChg chg="mod">
          <ac:chgData name="M Sims WAP" userId="98235cc2-84f0-4022-8ffc-e66ba559056f" providerId="ADAL" clId="{54A4BA0A-FAD3-4A6A-B61F-140BB6FBB469}" dt="2025-08-30T08:31:29.452" v="16" actId="20577"/>
          <ac:spMkLst>
            <pc:docMk/>
            <pc:sldMk cId="1082417912" sldId="306"/>
            <ac:spMk id="11" creationId="{8A42B9C4-6687-4077-9CAE-27719E98BDA8}"/>
          </ac:spMkLst>
        </pc:spChg>
        <pc:graphicFrameChg chg="mod modGraphic">
          <ac:chgData name="M Sims WAP" userId="98235cc2-84f0-4022-8ffc-e66ba559056f" providerId="ADAL" clId="{54A4BA0A-FAD3-4A6A-B61F-140BB6FBB469}" dt="2025-09-09T18:39:44.866" v="1644" actId="6549"/>
          <ac:graphicFrameMkLst>
            <pc:docMk/>
            <pc:sldMk cId="1082417912" sldId="306"/>
            <ac:graphicFrameMk id="3" creationId="{BA3C8A36-E245-4F07-8EB0-6329D6BD676B}"/>
          </ac:graphicFrameMkLst>
        </pc:graphicFrameChg>
        <pc:picChg chg="mod">
          <ac:chgData name="M Sims WAP" userId="98235cc2-84f0-4022-8ffc-e66ba559056f" providerId="ADAL" clId="{54A4BA0A-FAD3-4A6A-B61F-140BB6FBB469}" dt="2025-08-30T12:00:46.021" v="1156" actId="1076"/>
          <ac:picMkLst>
            <pc:docMk/>
            <pc:sldMk cId="1082417912" sldId="306"/>
            <ac:picMk id="5" creationId="{6849E06B-347C-450D-A207-581CFF7DED29}"/>
          </ac:picMkLst>
        </pc:picChg>
      </pc:sldChg>
      <pc:sldChg chg="modSp">
        <pc:chgData name="M Sims WAP" userId="98235cc2-84f0-4022-8ffc-e66ba559056f" providerId="ADAL" clId="{54A4BA0A-FAD3-4A6A-B61F-140BB6FBB469}" dt="2025-09-09T19:39:41.775" v="1922" actId="20577"/>
        <pc:sldMkLst>
          <pc:docMk/>
          <pc:sldMk cId="2240201858" sldId="307"/>
        </pc:sldMkLst>
        <pc:spChg chg="mod">
          <ac:chgData name="M Sims WAP" userId="98235cc2-84f0-4022-8ffc-e66ba559056f" providerId="ADAL" clId="{54A4BA0A-FAD3-4A6A-B61F-140BB6FBB469}" dt="2025-08-30T08:31:14.867" v="12" actId="20577"/>
          <ac:spMkLst>
            <pc:docMk/>
            <pc:sldMk cId="2240201858" sldId="307"/>
            <ac:spMk id="11" creationId="{8A42B9C4-6687-4077-9CAE-27719E98BDA8}"/>
          </ac:spMkLst>
        </pc:spChg>
        <pc:graphicFrameChg chg="mod modGraphic">
          <ac:chgData name="M Sims WAP" userId="98235cc2-84f0-4022-8ffc-e66ba559056f" providerId="ADAL" clId="{54A4BA0A-FAD3-4A6A-B61F-140BB6FBB469}" dt="2025-09-09T19:39:41.775" v="1922" actId="20577"/>
          <ac:graphicFrameMkLst>
            <pc:docMk/>
            <pc:sldMk cId="2240201858" sldId="307"/>
            <ac:graphicFrameMk id="3" creationId="{BA3C8A36-E245-4F07-8EB0-6329D6BD676B}"/>
          </ac:graphicFrameMkLst>
        </pc:graphicFrameChg>
      </pc:sldChg>
      <pc:sldChg chg="modSp">
        <pc:chgData name="M Sims WAP" userId="98235cc2-84f0-4022-8ffc-e66ba559056f" providerId="ADAL" clId="{54A4BA0A-FAD3-4A6A-B61F-140BB6FBB469}" dt="2025-09-06T10:01:29.967" v="1363" actId="12"/>
        <pc:sldMkLst>
          <pc:docMk/>
          <pc:sldMk cId="2480938768" sldId="308"/>
        </pc:sldMkLst>
        <pc:graphicFrameChg chg="modGraphic">
          <ac:chgData name="M Sims WAP" userId="98235cc2-84f0-4022-8ffc-e66ba559056f" providerId="ADAL" clId="{54A4BA0A-FAD3-4A6A-B61F-140BB6FBB469}" dt="2025-09-06T10:01:29.967" v="1363" actId="12"/>
          <ac:graphicFrameMkLst>
            <pc:docMk/>
            <pc:sldMk cId="2480938768" sldId="308"/>
            <ac:graphicFrameMk id="3" creationId="{BA3C8A36-E245-4F07-8EB0-6329D6BD676B}"/>
          </ac:graphicFrameMkLst>
        </pc:graphicFrameChg>
      </pc:sldChg>
      <pc:sldChg chg="del">
        <pc:chgData name="M Sims WAP" userId="98235cc2-84f0-4022-8ffc-e66ba559056f" providerId="ADAL" clId="{54A4BA0A-FAD3-4A6A-B61F-140BB6FBB469}" dt="2025-09-09T18:27:41.089" v="1473" actId="2696"/>
        <pc:sldMkLst>
          <pc:docMk/>
          <pc:sldMk cId="3131733265" sldId="309"/>
        </pc:sldMkLst>
      </pc:sldChg>
      <pc:sldMasterChg chg="addSldLayout delSldLayout">
        <pc:chgData name="M Sims WAP" userId="98235cc2-84f0-4022-8ffc-e66ba559056f" providerId="ADAL" clId="{54A4BA0A-FAD3-4A6A-B61F-140BB6FBB469}" dt="2025-09-09T19:40:06.799" v="1926" actId="2696"/>
        <pc:sldMasterMkLst>
          <pc:docMk/>
          <pc:sldMasterMk cId="0" sldId="2147483658"/>
        </pc:sldMasterMkLst>
        <pc:sldLayoutChg chg="add del">
          <pc:chgData name="M Sims WAP" userId="98235cc2-84f0-4022-8ffc-e66ba559056f" providerId="ADAL" clId="{54A4BA0A-FAD3-4A6A-B61F-140BB6FBB469}" dt="2025-09-09T19:40:06.799" v="1926" actId="2696"/>
          <pc:sldLayoutMkLst>
            <pc:docMk/>
            <pc:sldMasterMk cId="0" sldId="2147483658"/>
            <pc:sldLayoutMk cId="0" sldId="2147483657"/>
          </pc:sldLayoutMkLst>
        </pc:sldLayoutChg>
      </pc:sldMasterChg>
    </pc:docChg>
  </pc:docChgLst>
  <pc:docChgLst>
    <pc:chgData name="M Sims WAP" userId="98235cc2-84f0-4022-8ffc-e66ba559056f" providerId="ADAL" clId="{45FDB0D2-98F7-42F7-8E4A-EE4166734A4F}"/>
    <pc:docChg chg="undo custSel addSld modSld">
      <pc:chgData name="M Sims WAP" userId="98235cc2-84f0-4022-8ffc-e66ba559056f" providerId="ADAL" clId="{45FDB0D2-98F7-42F7-8E4A-EE4166734A4F}" dt="2025-07-24T07:07:10.066" v="1028" actId="20577"/>
      <pc:docMkLst>
        <pc:docMk/>
      </pc:docMkLst>
      <pc:sldChg chg="modSp">
        <pc:chgData name="M Sims WAP" userId="98235cc2-84f0-4022-8ffc-e66ba559056f" providerId="ADAL" clId="{45FDB0D2-98F7-42F7-8E4A-EE4166734A4F}" dt="2025-07-24T06:06:23.267" v="3" actId="20577"/>
        <pc:sldMkLst>
          <pc:docMk/>
          <pc:sldMk cId="0" sldId="256"/>
        </pc:sldMkLst>
        <pc:spChg chg="mod">
          <ac:chgData name="M Sims WAP" userId="98235cc2-84f0-4022-8ffc-e66ba559056f" providerId="ADAL" clId="{45FDB0D2-98F7-42F7-8E4A-EE4166734A4F}" dt="2025-07-24T06:06:23.267" v="3" actId="20577"/>
          <ac:spMkLst>
            <pc:docMk/>
            <pc:sldMk cId="0" sldId="256"/>
            <ac:spMk id="4" creationId="{4C5B2F33-8C7E-932A-AD61-A898EBC07628}"/>
          </ac:spMkLst>
        </pc:spChg>
      </pc:sldChg>
      <pc:sldChg chg="modSp">
        <pc:chgData name="M Sims WAP" userId="98235cc2-84f0-4022-8ffc-e66ba559056f" providerId="ADAL" clId="{45FDB0D2-98F7-42F7-8E4A-EE4166734A4F}" dt="2025-07-24T06:09:00.238" v="105" actId="20577"/>
        <pc:sldMkLst>
          <pc:docMk/>
          <pc:sldMk cId="3655113240" sldId="295"/>
        </pc:sldMkLst>
        <pc:graphicFrameChg chg="modGraphic">
          <ac:chgData name="M Sims WAP" userId="98235cc2-84f0-4022-8ffc-e66ba559056f" providerId="ADAL" clId="{45FDB0D2-98F7-42F7-8E4A-EE4166734A4F}" dt="2025-07-24T06:09:00.238" v="105" actId="20577"/>
          <ac:graphicFrameMkLst>
            <pc:docMk/>
            <pc:sldMk cId="3655113240" sldId="295"/>
            <ac:graphicFrameMk id="3" creationId="{BA3C8A36-E245-4F07-8EB0-6329D6BD676B}"/>
          </ac:graphicFrameMkLst>
        </pc:graphicFrameChg>
      </pc:sldChg>
      <pc:sldChg chg="modSp">
        <pc:chgData name="M Sims WAP" userId="98235cc2-84f0-4022-8ffc-e66ba559056f" providerId="ADAL" clId="{45FDB0D2-98F7-42F7-8E4A-EE4166734A4F}" dt="2025-07-24T06:09:59.081" v="118" actId="20577"/>
        <pc:sldMkLst>
          <pc:docMk/>
          <pc:sldMk cId="3625240402" sldId="296"/>
        </pc:sldMkLst>
        <pc:graphicFrameChg chg="mod modGraphic">
          <ac:chgData name="M Sims WAP" userId="98235cc2-84f0-4022-8ffc-e66ba559056f" providerId="ADAL" clId="{45FDB0D2-98F7-42F7-8E4A-EE4166734A4F}" dt="2025-07-24T06:09:59.081" v="118" actId="20577"/>
          <ac:graphicFrameMkLst>
            <pc:docMk/>
            <pc:sldMk cId="3625240402" sldId="296"/>
            <ac:graphicFrameMk id="3" creationId="{BA3C8A36-E245-4F07-8EB0-6329D6BD676B}"/>
          </ac:graphicFrameMkLst>
        </pc:graphicFrameChg>
      </pc:sldChg>
      <pc:sldChg chg="modSp">
        <pc:chgData name="M Sims WAP" userId="98235cc2-84f0-4022-8ffc-e66ba559056f" providerId="ADAL" clId="{45FDB0D2-98F7-42F7-8E4A-EE4166734A4F}" dt="2025-07-24T06:12:41.009" v="216" actId="20577"/>
        <pc:sldMkLst>
          <pc:docMk/>
          <pc:sldMk cId="2319145670" sldId="297"/>
        </pc:sldMkLst>
        <pc:spChg chg="mod">
          <ac:chgData name="M Sims WAP" userId="98235cc2-84f0-4022-8ffc-e66ba559056f" providerId="ADAL" clId="{45FDB0D2-98F7-42F7-8E4A-EE4166734A4F}" dt="2025-07-24T06:12:41.009" v="216" actId="20577"/>
          <ac:spMkLst>
            <pc:docMk/>
            <pc:sldMk cId="2319145670" sldId="297"/>
            <ac:spMk id="11" creationId="{8A42B9C4-6687-4077-9CAE-27719E98BDA8}"/>
          </ac:spMkLst>
        </pc:spChg>
        <pc:graphicFrameChg chg="modGraphic">
          <ac:chgData name="M Sims WAP" userId="98235cc2-84f0-4022-8ffc-e66ba559056f" providerId="ADAL" clId="{45FDB0D2-98F7-42F7-8E4A-EE4166734A4F}" dt="2025-07-24T06:12:29.830" v="214" actId="20577"/>
          <ac:graphicFrameMkLst>
            <pc:docMk/>
            <pc:sldMk cId="2319145670" sldId="297"/>
            <ac:graphicFrameMk id="3" creationId="{BA3C8A36-E245-4F07-8EB0-6329D6BD676B}"/>
          </ac:graphicFrameMkLst>
        </pc:graphicFrameChg>
      </pc:sldChg>
      <pc:sldChg chg="modSp">
        <pc:chgData name="M Sims WAP" userId="98235cc2-84f0-4022-8ffc-e66ba559056f" providerId="ADAL" clId="{45FDB0D2-98F7-42F7-8E4A-EE4166734A4F}" dt="2025-07-24T06:15:55.399" v="263" actId="20577"/>
        <pc:sldMkLst>
          <pc:docMk/>
          <pc:sldMk cId="2985613596" sldId="298"/>
        </pc:sldMkLst>
        <pc:spChg chg="mod">
          <ac:chgData name="M Sims WAP" userId="98235cc2-84f0-4022-8ffc-e66ba559056f" providerId="ADAL" clId="{45FDB0D2-98F7-42F7-8E4A-EE4166734A4F}" dt="2025-07-24T06:06:11.699" v="1" actId="20577"/>
          <ac:spMkLst>
            <pc:docMk/>
            <pc:sldMk cId="2985613596" sldId="298"/>
            <ac:spMk id="11" creationId="{8A42B9C4-6687-4077-9CAE-27719E98BDA8}"/>
          </ac:spMkLst>
        </pc:spChg>
        <pc:graphicFrameChg chg="modGraphic">
          <ac:chgData name="M Sims WAP" userId="98235cc2-84f0-4022-8ffc-e66ba559056f" providerId="ADAL" clId="{45FDB0D2-98F7-42F7-8E4A-EE4166734A4F}" dt="2025-07-24T06:15:55.399" v="263" actId="20577"/>
          <ac:graphicFrameMkLst>
            <pc:docMk/>
            <pc:sldMk cId="2985613596" sldId="298"/>
            <ac:graphicFrameMk id="3" creationId="{BA3C8A36-E245-4F07-8EB0-6329D6BD676B}"/>
          </ac:graphicFrameMkLst>
        </pc:graphicFrameChg>
      </pc:sldChg>
      <pc:sldChg chg="modSp">
        <pc:chgData name="M Sims WAP" userId="98235cc2-84f0-4022-8ffc-e66ba559056f" providerId="ADAL" clId="{45FDB0D2-98F7-42F7-8E4A-EE4166734A4F}" dt="2025-07-24T06:39:51.207" v="738" actId="20577"/>
        <pc:sldMkLst>
          <pc:docMk/>
          <pc:sldMk cId="1412908796" sldId="300"/>
        </pc:sldMkLst>
        <pc:spChg chg="mod">
          <ac:chgData name="M Sims WAP" userId="98235cc2-84f0-4022-8ffc-e66ba559056f" providerId="ADAL" clId="{45FDB0D2-98F7-42F7-8E4A-EE4166734A4F}" dt="2025-07-24T06:35:32.747" v="522" actId="20577"/>
          <ac:spMkLst>
            <pc:docMk/>
            <pc:sldMk cId="1412908796" sldId="300"/>
            <ac:spMk id="11" creationId="{8A42B9C4-6687-4077-9CAE-27719E98BDA8}"/>
          </ac:spMkLst>
        </pc:spChg>
        <pc:graphicFrameChg chg="mod modGraphic">
          <ac:chgData name="M Sims WAP" userId="98235cc2-84f0-4022-8ffc-e66ba559056f" providerId="ADAL" clId="{45FDB0D2-98F7-42F7-8E4A-EE4166734A4F}" dt="2025-07-24T06:39:51.207" v="738" actId="20577"/>
          <ac:graphicFrameMkLst>
            <pc:docMk/>
            <pc:sldMk cId="1412908796" sldId="300"/>
            <ac:graphicFrameMk id="3" creationId="{BA3C8A36-E245-4F07-8EB0-6329D6BD676B}"/>
          </ac:graphicFrameMkLst>
        </pc:graphicFrameChg>
      </pc:sldChg>
      <pc:sldChg chg="modSp">
        <pc:chgData name="M Sims WAP" userId="98235cc2-84f0-4022-8ffc-e66ba559056f" providerId="ADAL" clId="{45FDB0D2-98F7-42F7-8E4A-EE4166734A4F}" dt="2025-07-24T06:18:17.678" v="267"/>
        <pc:sldMkLst>
          <pc:docMk/>
          <pc:sldMk cId="744111865" sldId="301"/>
        </pc:sldMkLst>
        <pc:graphicFrameChg chg="mod">
          <ac:chgData name="M Sims WAP" userId="98235cc2-84f0-4022-8ffc-e66ba559056f" providerId="ADAL" clId="{45FDB0D2-98F7-42F7-8E4A-EE4166734A4F}" dt="2025-07-24T06:18:17.678" v="267"/>
          <ac:graphicFrameMkLst>
            <pc:docMk/>
            <pc:sldMk cId="744111865" sldId="301"/>
            <ac:graphicFrameMk id="3" creationId="{BA3C8A36-E245-4F07-8EB0-6329D6BD676B}"/>
          </ac:graphicFrameMkLst>
        </pc:graphicFrameChg>
      </pc:sldChg>
      <pc:sldChg chg="modSp">
        <pc:chgData name="M Sims WAP" userId="98235cc2-84f0-4022-8ffc-e66ba559056f" providerId="ADAL" clId="{45FDB0D2-98F7-42F7-8E4A-EE4166734A4F}" dt="2025-07-24T06:36:44.936" v="551" actId="20577"/>
        <pc:sldMkLst>
          <pc:docMk/>
          <pc:sldMk cId="3590321331" sldId="302"/>
        </pc:sldMkLst>
        <pc:spChg chg="mod">
          <ac:chgData name="M Sims WAP" userId="98235cc2-84f0-4022-8ffc-e66ba559056f" providerId="ADAL" clId="{45FDB0D2-98F7-42F7-8E4A-EE4166734A4F}" dt="2025-07-24T06:34:27.429" v="520" actId="20577"/>
          <ac:spMkLst>
            <pc:docMk/>
            <pc:sldMk cId="3590321331" sldId="302"/>
            <ac:spMk id="11" creationId="{8A42B9C4-6687-4077-9CAE-27719E98BDA8}"/>
          </ac:spMkLst>
        </pc:spChg>
        <pc:graphicFrameChg chg="mod modGraphic">
          <ac:chgData name="M Sims WAP" userId="98235cc2-84f0-4022-8ffc-e66ba559056f" providerId="ADAL" clId="{45FDB0D2-98F7-42F7-8E4A-EE4166734A4F}" dt="2025-07-24T06:36:44.936" v="551" actId="20577"/>
          <ac:graphicFrameMkLst>
            <pc:docMk/>
            <pc:sldMk cId="3590321331" sldId="302"/>
            <ac:graphicFrameMk id="3" creationId="{BA3C8A36-E245-4F07-8EB0-6329D6BD676B}"/>
          </ac:graphicFrameMkLst>
        </pc:graphicFrameChg>
      </pc:sldChg>
      <pc:sldChg chg="modSp">
        <pc:chgData name="M Sims WAP" userId="98235cc2-84f0-4022-8ffc-e66ba559056f" providerId="ADAL" clId="{45FDB0D2-98F7-42F7-8E4A-EE4166734A4F}" dt="2025-07-24T06:30:15.933" v="440" actId="20577"/>
        <pc:sldMkLst>
          <pc:docMk/>
          <pc:sldMk cId="1797951682" sldId="303"/>
        </pc:sldMkLst>
        <pc:graphicFrameChg chg="mod modGraphic">
          <ac:chgData name="M Sims WAP" userId="98235cc2-84f0-4022-8ffc-e66ba559056f" providerId="ADAL" clId="{45FDB0D2-98F7-42F7-8E4A-EE4166734A4F}" dt="2025-07-24T06:30:15.933" v="440" actId="20577"/>
          <ac:graphicFrameMkLst>
            <pc:docMk/>
            <pc:sldMk cId="1797951682" sldId="303"/>
            <ac:graphicFrameMk id="3" creationId="{BA3C8A36-E245-4F07-8EB0-6329D6BD676B}"/>
          </ac:graphicFrameMkLst>
        </pc:graphicFrameChg>
      </pc:sldChg>
      <pc:sldChg chg="modSp">
        <pc:chgData name="M Sims WAP" userId="98235cc2-84f0-4022-8ffc-e66ba559056f" providerId="ADAL" clId="{45FDB0D2-98F7-42F7-8E4A-EE4166734A4F}" dt="2025-07-24T06:34:14.861" v="518" actId="20577"/>
        <pc:sldMkLst>
          <pc:docMk/>
          <pc:sldMk cId="87617688" sldId="304"/>
        </pc:sldMkLst>
        <pc:spChg chg="mod">
          <ac:chgData name="M Sims WAP" userId="98235cc2-84f0-4022-8ffc-e66ba559056f" providerId="ADAL" clId="{45FDB0D2-98F7-42F7-8E4A-EE4166734A4F}" dt="2025-07-24T06:34:14.861" v="518" actId="20577"/>
          <ac:spMkLst>
            <pc:docMk/>
            <pc:sldMk cId="87617688" sldId="304"/>
            <ac:spMk id="11" creationId="{8A42B9C4-6687-4077-9CAE-27719E98BDA8}"/>
          </ac:spMkLst>
        </pc:spChg>
        <pc:graphicFrameChg chg="mod modGraphic">
          <ac:chgData name="M Sims WAP" userId="98235cc2-84f0-4022-8ffc-e66ba559056f" providerId="ADAL" clId="{45FDB0D2-98F7-42F7-8E4A-EE4166734A4F}" dt="2025-07-24T06:34:09.420" v="516" actId="20577"/>
          <ac:graphicFrameMkLst>
            <pc:docMk/>
            <pc:sldMk cId="87617688" sldId="304"/>
            <ac:graphicFrameMk id="3" creationId="{BA3C8A36-E245-4F07-8EB0-6329D6BD676B}"/>
          </ac:graphicFrameMkLst>
        </pc:graphicFrameChg>
      </pc:sldChg>
      <pc:sldChg chg="modSp">
        <pc:chgData name="M Sims WAP" userId="98235cc2-84f0-4022-8ffc-e66ba559056f" providerId="ADAL" clId="{45FDB0D2-98F7-42F7-8E4A-EE4166734A4F}" dt="2025-07-24T06:40:15.074" v="740" actId="20577"/>
        <pc:sldMkLst>
          <pc:docMk/>
          <pc:sldMk cId="3251588162" sldId="305"/>
        </pc:sldMkLst>
        <pc:graphicFrameChg chg="modGraphic">
          <ac:chgData name="M Sims WAP" userId="98235cc2-84f0-4022-8ffc-e66ba559056f" providerId="ADAL" clId="{45FDB0D2-98F7-42F7-8E4A-EE4166734A4F}" dt="2025-07-24T06:40:15.074" v="740" actId="20577"/>
          <ac:graphicFrameMkLst>
            <pc:docMk/>
            <pc:sldMk cId="3251588162" sldId="305"/>
            <ac:graphicFrameMk id="3" creationId="{BA3C8A36-E245-4F07-8EB0-6329D6BD676B}"/>
          </ac:graphicFrameMkLst>
        </pc:graphicFrameChg>
      </pc:sldChg>
      <pc:sldChg chg="modSp">
        <pc:chgData name="M Sims WAP" userId="98235cc2-84f0-4022-8ffc-e66ba559056f" providerId="ADAL" clId="{45FDB0D2-98F7-42F7-8E4A-EE4166734A4F}" dt="2025-07-24T07:07:10.066" v="1028" actId="20577"/>
        <pc:sldMkLst>
          <pc:docMk/>
          <pc:sldMk cId="2240201858" sldId="307"/>
        </pc:sldMkLst>
        <pc:graphicFrameChg chg="mod modGraphic">
          <ac:chgData name="M Sims WAP" userId="98235cc2-84f0-4022-8ffc-e66ba559056f" providerId="ADAL" clId="{45FDB0D2-98F7-42F7-8E4A-EE4166734A4F}" dt="2025-07-24T07:07:10.066" v="1028" actId="20577"/>
          <ac:graphicFrameMkLst>
            <pc:docMk/>
            <pc:sldMk cId="2240201858" sldId="307"/>
            <ac:graphicFrameMk id="3" creationId="{BA3C8A36-E245-4F07-8EB0-6329D6BD676B}"/>
          </ac:graphicFrameMkLst>
        </pc:graphicFrameChg>
      </pc:sldChg>
      <pc:sldChg chg="modSp">
        <pc:chgData name="M Sims WAP" userId="98235cc2-84f0-4022-8ffc-e66ba559056f" providerId="ADAL" clId="{45FDB0D2-98F7-42F7-8E4A-EE4166734A4F}" dt="2025-07-24T06:19:48.369" v="297" actId="20577"/>
        <pc:sldMkLst>
          <pc:docMk/>
          <pc:sldMk cId="2480938768" sldId="308"/>
        </pc:sldMkLst>
        <pc:spChg chg="mod">
          <ac:chgData name="M Sims WAP" userId="98235cc2-84f0-4022-8ffc-e66ba559056f" providerId="ADAL" clId="{45FDB0D2-98F7-42F7-8E4A-EE4166734A4F}" dt="2025-07-24T06:19:48.369" v="297" actId="20577"/>
          <ac:spMkLst>
            <pc:docMk/>
            <pc:sldMk cId="2480938768" sldId="308"/>
            <ac:spMk id="11" creationId="{8A42B9C4-6687-4077-9CAE-27719E98BDA8}"/>
          </ac:spMkLst>
        </pc:spChg>
        <pc:graphicFrameChg chg="modGraphic">
          <ac:chgData name="M Sims WAP" userId="98235cc2-84f0-4022-8ffc-e66ba559056f" providerId="ADAL" clId="{45FDB0D2-98F7-42F7-8E4A-EE4166734A4F}" dt="2025-07-24T06:19:38.998" v="295" actId="20577"/>
          <ac:graphicFrameMkLst>
            <pc:docMk/>
            <pc:sldMk cId="2480938768" sldId="308"/>
            <ac:graphicFrameMk id="3" creationId="{BA3C8A36-E245-4F07-8EB0-6329D6BD676B}"/>
          </ac:graphicFrameMkLst>
        </pc:graphicFrame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
        <p:cNvGrpSpPr/>
        <p:nvPr/>
      </p:nvGrpSpPr>
      <p:grpSpPr>
        <a:xfrm>
          <a:off x="0" y="0"/>
          <a:ext cx="0" cy="0"/>
          <a:chOff x="0" y="0"/>
          <a:chExt cx="0" cy="0"/>
        </a:xfrm>
      </p:grpSpPr>
      <p:sp>
        <p:nvSpPr>
          <p:cNvPr id="46" name="Google Shape;46;g35f391192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7" name="Google Shape;47;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5125335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4308200" y="1991825"/>
            <a:ext cx="4226100" cy="1159800"/>
          </a:xfrm>
          <a:prstGeom prst="rect">
            <a:avLst/>
          </a:prstGeom>
        </p:spPr>
        <p:txBody>
          <a:bodyPr spcFirstLastPara="1" wrap="square" lIns="0" tIns="0" rIns="0" bIns="0" anchor="ctr" anchorCtr="0">
            <a:noAutofit/>
          </a:bodyPr>
          <a:lstStyle>
            <a:lvl1pPr lvl="0">
              <a:spcBef>
                <a:spcPts val="0"/>
              </a:spcBef>
              <a:spcAft>
                <a:spcPts val="0"/>
              </a:spcAft>
              <a:buClr>
                <a:schemeClr val="accent3"/>
              </a:buClr>
              <a:buSzPts val="5600"/>
              <a:buNone/>
              <a:defRPr sz="5600">
                <a:solidFill>
                  <a:schemeClr val="accent3"/>
                </a:solidFill>
              </a:defRPr>
            </a:lvl1pPr>
            <a:lvl2pPr lvl="1">
              <a:spcBef>
                <a:spcPts val="0"/>
              </a:spcBef>
              <a:spcAft>
                <a:spcPts val="0"/>
              </a:spcAft>
              <a:buClr>
                <a:schemeClr val="accent3"/>
              </a:buClr>
              <a:buSzPts val="5600"/>
              <a:buNone/>
              <a:defRPr sz="5600">
                <a:solidFill>
                  <a:schemeClr val="accent3"/>
                </a:solidFill>
              </a:defRPr>
            </a:lvl2pPr>
            <a:lvl3pPr lvl="2">
              <a:spcBef>
                <a:spcPts val="0"/>
              </a:spcBef>
              <a:spcAft>
                <a:spcPts val="0"/>
              </a:spcAft>
              <a:buClr>
                <a:schemeClr val="accent3"/>
              </a:buClr>
              <a:buSzPts val="5600"/>
              <a:buNone/>
              <a:defRPr sz="5600">
                <a:solidFill>
                  <a:schemeClr val="accent3"/>
                </a:solidFill>
              </a:defRPr>
            </a:lvl3pPr>
            <a:lvl4pPr lvl="3">
              <a:spcBef>
                <a:spcPts val="0"/>
              </a:spcBef>
              <a:spcAft>
                <a:spcPts val="0"/>
              </a:spcAft>
              <a:buClr>
                <a:schemeClr val="accent3"/>
              </a:buClr>
              <a:buSzPts val="5600"/>
              <a:buNone/>
              <a:defRPr sz="5600">
                <a:solidFill>
                  <a:schemeClr val="accent3"/>
                </a:solidFill>
              </a:defRPr>
            </a:lvl4pPr>
            <a:lvl5pPr lvl="4">
              <a:spcBef>
                <a:spcPts val="0"/>
              </a:spcBef>
              <a:spcAft>
                <a:spcPts val="0"/>
              </a:spcAft>
              <a:buClr>
                <a:schemeClr val="accent3"/>
              </a:buClr>
              <a:buSzPts val="5600"/>
              <a:buNone/>
              <a:defRPr sz="5600">
                <a:solidFill>
                  <a:schemeClr val="accent3"/>
                </a:solidFill>
              </a:defRPr>
            </a:lvl5pPr>
            <a:lvl6pPr lvl="5">
              <a:spcBef>
                <a:spcPts val="0"/>
              </a:spcBef>
              <a:spcAft>
                <a:spcPts val="0"/>
              </a:spcAft>
              <a:buClr>
                <a:schemeClr val="accent3"/>
              </a:buClr>
              <a:buSzPts val="5600"/>
              <a:buNone/>
              <a:defRPr sz="5600">
                <a:solidFill>
                  <a:schemeClr val="accent3"/>
                </a:solidFill>
              </a:defRPr>
            </a:lvl6pPr>
            <a:lvl7pPr lvl="6">
              <a:spcBef>
                <a:spcPts val="0"/>
              </a:spcBef>
              <a:spcAft>
                <a:spcPts val="0"/>
              </a:spcAft>
              <a:buClr>
                <a:schemeClr val="accent3"/>
              </a:buClr>
              <a:buSzPts val="5600"/>
              <a:buNone/>
              <a:defRPr sz="5600">
                <a:solidFill>
                  <a:schemeClr val="accent3"/>
                </a:solidFill>
              </a:defRPr>
            </a:lvl7pPr>
            <a:lvl8pPr lvl="7">
              <a:spcBef>
                <a:spcPts val="0"/>
              </a:spcBef>
              <a:spcAft>
                <a:spcPts val="0"/>
              </a:spcAft>
              <a:buClr>
                <a:schemeClr val="accent3"/>
              </a:buClr>
              <a:buSzPts val="5600"/>
              <a:buNone/>
              <a:defRPr sz="5600">
                <a:solidFill>
                  <a:schemeClr val="accent3"/>
                </a:solidFill>
              </a:defRPr>
            </a:lvl8pPr>
            <a:lvl9pPr lvl="8">
              <a:spcBef>
                <a:spcPts val="0"/>
              </a:spcBef>
              <a:spcAft>
                <a:spcPts val="0"/>
              </a:spcAft>
              <a:buClr>
                <a:schemeClr val="accent3"/>
              </a:buClr>
              <a:buSzPts val="5600"/>
              <a:buNone/>
              <a:defRPr sz="5600">
                <a:solidFill>
                  <a:schemeClr val="accent3"/>
                </a:solidFill>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0"/>
        <p:cNvGrpSpPr/>
        <p:nvPr/>
      </p:nvGrpSpPr>
      <p:grpSpPr>
        <a:xfrm>
          <a:off x="0" y="0"/>
          <a:ext cx="0" cy="0"/>
          <a:chOff x="0" y="0"/>
          <a:chExt cx="0" cy="0"/>
        </a:xfrm>
      </p:grpSpPr>
      <p:sp>
        <p:nvSpPr>
          <p:cNvPr id="41" name="Google Shape;41;p10"/>
          <p:cNvSpPr txBox="1">
            <a:spLocks noGrp="1"/>
          </p:cNvSpPr>
          <p:nvPr>
            <p:ph type="sldNum" idx="12"/>
          </p:nvPr>
        </p:nvSpPr>
        <p:spPr>
          <a:xfrm>
            <a:off x="152409" y="4749901"/>
            <a:ext cx="548700" cy="3936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l"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
    <p:bg>
      <p:bgPr>
        <a:blipFill dpi="0" rotWithShape="1">
          <a:blip r:embed="rId4">
            <a:alphaModFix amt="32000"/>
            <a:lum/>
          </a:blip>
          <a:srcRect/>
          <a:stretch>
            <a:fillRect/>
          </a:stretch>
        </a:blip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4115700" y="205975"/>
            <a:ext cx="4571100" cy="857400"/>
          </a:xfrm>
          <a:prstGeom prst="rect">
            <a:avLst/>
          </a:prstGeom>
          <a:noFill/>
          <a:ln>
            <a:noFill/>
          </a:ln>
        </p:spPr>
        <p:txBody>
          <a:bodyPr spcFirstLastPara="1" wrap="square" lIns="0" tIns="0" rIns="0" bIns="0" anchor="b" anchorCtr="0">
            <a:noAutofit/>
          </a:bodyPr>
          <a:lstStyle>
            <a:lvl1pPr lvl="0">
              <a:spcBef>
                <a:spcPts val="0"/>
              </a:spcBef>
              <a:spcAft>
                <a:spcPts val="0"/>
              </a:spcAft>
              <a:buClr>
                <a:schemeClr val="accent3"/>
              </a:buClr>
              <a:buSzPts val="2000"/>
              <a:buFont typeface="Kalam"/>
              <a:buNone/>
              <a:defRPr sz="2000">
                <a:solidFill>
                  <a:schemeClr val="accent3"/>
                </a:solidFill>
                <a:latin typeface="Kalam"/>
                <a:ea typeface="Kalam"/>
                <a:cs typeface="Kalam"/>
                <a:sym typeface="Kalam"/>
              </a:defRPr>
            </a:lvl1pPr>
            <a:lvl2pPr lvl="1">
              <a:spcBef>
                <a:spcPts val="0"/>
              </a:spcBef>
              <a:spcAft>
                <a:spcPts val="0"/>
              </a:spcAft>
              <a:buClr>
                <a:schemeClr val="accent3"/>
              </a:buClr>
              <a:buSzPts val="2000"/>
              <a:buFont typeface="Kalam"/>
              <a:buNone/>
              <a:defRPr sz="2000">
                <a:solidFill>
                  <a:schemeClr val="accent3"/>
                </a:solidFill>
                <a:latin typeface="Kalam"/>
                <a:ea typeface="Kalam"/>
                <a:cs typeface="Kalam"/>
                <a:sym typeface="Kalam"/>
              </a:defRPr>
            </a:lvl2pPr>
            <a:lvl3pPr lvl="2">
              <a:spcBef>
                <a:spcPts val="0"/>
              </a:spcBef>
              <a:spcAft>
                <a:spcPts val="0"/>
              </a:spcAft>
              <a:buClr>
                <a:schemeClr val="accent3"/>
              </a:buClr>
              <a:buSzPts val="2000"/>
              <a:buFont typeface="Kalam"/>
              <a:buNone/>
              <a:defRPr sz="2000">
                <a:solidFill>
                  <a:schemeClr val="accent3"/>
                </a:solidFill>
                <a:latin typeface="Kalam"/>
                <a:ea typeface="Kalam"/>
                <a:cs typeface="Kalam"/>
                <a:sym typeface="Kalam"/>
              </a:defRPr>
            </a:lvl3pPr>
            <a:lvl4pPr lvl="3">
              <a:spcBef>
                <a:spcPts val="0"/>
              </a:spcBef>
              <a:spcAft>
                <a:spcPts val="0"/>
              </a:spcAft>
              <a:buClr>
                <a:schemeClr val="accent3"/>
              </a:buClr>
              <a:buSzPts val="2000"/>
              <a:buFont typeface="Kalam"/>
              <a:buNone/>
              <a:defRPr sz="2000">
                <a:solidFill>
                  <a:schemeClr val="accent3"/>
                </a:solidFill>
                <a:latin typeface="Kalam"/>
                <a:ea typeface="Kalam"/>
                <a:cs typeface="Kalam"/>
                <a:sym typeface="Kalam"/>
              </a:defRPr>
            </a:lvl4pPr>
            <a:lvl5pPr lvl="4">
              <a:spcBef>
                <a:spcPts val="0"/>
              </a:spcBef>
              <a:spcAft>
                <a:spcPts val="0"/>
              </a:spcAft>
              <a:buClr>
                <a:schemeClr val="accent3"/>
              </a:buClr>
              <a:buSzPts val="2000"/>
              <a:buFont typeface="Kalam"/>
              <a:buNone/>
              <a:defRPr sz="2000">
                <a:solidFill>
                  <a:schemeClr val="accent3"/>
                </a:solidFill>
                <a:latin typeface="Kalam"/>
                <a:ea typeface="Kalam"/>
                <a:cs typeface="Kalam"/>
                <a:sym typeface="Kalam"/>
              </a:defRPr>
            </a:lvl5pPr>
            <a:lvl6pPr lvl="5">
              <a:spcBef>
                <a:spcPts val="0"/>
              </a:spcBef>
              <a:spcAft>
                <a:spcPts val="0"/>
              </a:spcAft>
              <a:buClr>
                <a:schemeClr val="accent3"/>
              </a:buClr>
              <a:buSzPts val="2000"/>
              <a:buFont typeface="Kalam"/>
              <a:buNone/>
              <a:defRPr sz="2000">
                <a:solidFill>
                  <a:schemeClr val="accent3"/>
                </a:solidFill>
                <a:latin typeface="Kalam"/>
                <a:ea typeface="Kalam"/>
                <a:cs typeface="Kalam"/>
                <a:sym typeface="Kalam"/>
              </a:defRPr>
            </a:lvl6pPr>
            <a:lvl7pPr lvl="6">
              <a:spcBef>
                <a:spcPts val="0"/>
              </a:spcBef>
              <a:spcAft>
                <a:spcPts val="0"/>
              </a:spcAft>
              <a:buClr>
                <a:schemeClr val="accent3"/>
              </a:buClr>
              <a:buSzPts val="2000"/>
              <a:buFont typeface="Kalam"/>
              <a:buNone/>
              <a:defRPr sz="2000">
                <a:solidFill>
                  <a:schemeClr val="accent3"/>
                </a:solidFill>
                <a:latin typeface="Kalam"/>
                <a:ea typeface="Kalam"/>
                <a:cs typeface="Kalam"/>
                <a:sym typeface="Kalam"/>
              </a:defRPr>
            </a:lvl7pPr>
            <a:lvl8pPr lvl="7">
              <a:spcBef>
                <a:spcPts val="0"/>
              </a:spcBef>
              <a:spcAft>
                <a:spcPts val="0"/>
              </a:spcAft>
              <a:buClr>
                <a:schemeClr val="accent3"/>
              </a:buClr>
              <a:buSzPts val="2000"/>
              <a:buFont typeface="Kalam"/>
              <a:buNone/>
              <a:defRPr sz="2000">
                <a:solidFill>
                  <a:schemeClr val="accent3"/>
                </a:solidFill>
                <a:latin typeface="Kalam"/>
                <a:ea typeface="Kalam"/>
                <a:cs typeface="Kalam"/>
                <a:sym typeface="Kalam"/>
              </a:defRPr>
            </a:lvl8pPr>
            <a:lvl9pPr lvl="8">
              <a:spcBef>
                <a:spcPts val="0"/>
              </a:spcBef>
              <a:spcAft>
                <a:spcPts val="0"/>
              </a:spcAft>
              <a:buClr>
                <a:schemeClr val="accent3"/>
              </a:buClr>
              <a:buSzPts val="2000"/>
              <a:buFont typeface="Kalam"/>
              <a:buNone/>
              <a:defRPr sz="2000">
                <a:solidFill>
                  <a:schemeClr val="accent3"/>
                </a:solidFill>
                <a:latin typeface="Kalam"/>
                <a:ea typeface="Kalam"/>
                <a:cs typeface="Kalam"/>
                <a:sym typeface="Kalam"/>
              </a:defRPr>
            </a:lvl9pPr>
          </a:lstStyle>
          <a:p>
            <a:endParaRPr/>
          </a:p>
        </p:txBody>
      </p:sp>
      <p:sp>
        <p:nvSpPr>
          <p:cNvPr id="7" name="Google Shape;7;p1"/>
          <p:cNvSpPr txBox="1">
            <a:spLocks noGrp="1"/>
          </p:cNvSpPr>
          <p:nvPr>
            <p:ph type="body" idx="1"/>
          </p:nvPr>
        </p:nvSpPr>
        <p:spPr>
          <a:xfrm>
            <a:off x="4115700" y="1338300"/>
            <a:ext cx="4571100" cy="3411600"/>
          </a:xfrm>
          <a:prstGeom prst="rect">
            <a:avLst/>
          </a:prstGeom>
          <a:noFill/>
          <a:ln>
            <a:noFill/>
          </a:ln>
        </p:spPr>
        <p:txBody>
          <a:bodyPr spcFirstLastPara="1" wrap="square" lIns="0" tIns="0" rIns="0" bIns="0" anchor="t" anchorCtr="0">
            <a:noAutofit/>
          </a:bodyPr>
          <a:lstStyle>
            <a:lvl1pPr marL="457200" lvl="0" indent="-355600">
              <a:lnSpc>
                <a:spcPct val="115000"/>
              </a:lnSpc>
              <a:spcBef>
                <a:spcPts val="0"/>
              </a:spcBef>
              <a:spcAft>
                <a:spcPts val="0"/>
              </a:spcAft>
              <a:buClr>
                <a:schemeClr val="accent4"/>
              </a:buClr>
              <a:buSzPts val="2000"/>
              <a:buFont typeface="Merriweather"/>
              <a:buChar char="⪢"/>
              <a:defRPr sz="2000">
                <a:solidFill>
                  <a:schemeClr val="dk1"/>
                </a:solidFill>
                <a:latin typeface="Merriweather"/>
                <a:ea typeface="Merriweather"/>
                <a:cs typeface="Merriweather"/>
                <a:sym typeface="Merriweather"/>
              </a:defRPr>
            </a:lvl1pPr>
            <a:lvl2pPr marL="914400" lvl="1" indent="-355600">
              <a:lnSpc>
                <a:spcPct val="115000"/>
              </a:lnSpc>
              <a:spcBef>
                <a:spcPts val="1000"/>
              </a:spcBef>
              <a:spcAft>
                <a:spcPts val="0"/>
              </a:spcAft>
              <a:buClr>
                <a:schemeClr val="accent4"/>
              </a:buClr>
              <a:buSzPts val="2000"/>
              <a:buFont typeface="Merriweather"/>
              <a:buChar char="○"/>
              <a:defRPr sz="2000">
                <a:solidFill>
                  <a:schemeClr val="dk1"/>
                </a:solidFill>
                <a:latin typeface="Merriweather"/>
                <a:ea typeface="Merriweather"/>
                <a:cs typeface="Merriweather"/>
                <a:sym typeface="Merriweather"/>
              </a:defRPr>
            </a:lvl2pPr>
            <a:lvl3pPr marL="1371600" lvl="2" indent="-355600">
              <a:lnSpc>
                <a:spcPct val="115000"/>
              </a:lnSpc>
              <a:spcBef>
                <a:spcPts val="1000"/>
              </a:spcBef>
              <a:spcAft>
                <a:spcPts val="0"/>
              </a:spcAft>
              <a:buClr>
                <a:schemeClr val="accent4"/>
              </a:buClr>
              <a:buSzPts val="2000"/>
              <a:buFont typeface="Merriweather"/>
              <a:buChar char="■"/>
              <a:defRPr sz="2000">
                <a:solidFill>
                  <a:schemeClr val="dk1"/>
                </a:solidFill>
                <a:latin typeface="Merriweather"/>
                <a:ea typeface="Merriweather"/>
                <a:cs typeface="Merriweather"/>
                <a:sym typeface="Merriweather"/>
              </a:defRPr>
            </a:lvl3pPr>
            <a:lvl4pPr marL="1828800" lvl="3" indent="-355600">
              <a:lnSpc>
                <a:spcPct val="115000"/>
              </a:lnSpc>
              <a:spcBef>
                <a:spcPts val="1000"/>
              </a:spcBef>
              <a:spcAft>
                <a:spcPts val="0"/>
              </a:spcAft>
              <a:buClr>
                <a:schemeClr val="dk1"/>
              </a:buClr>
              <a:buSzPts val="2000"/>
              <a:buFont typeface="Merriweather"/>
              <a:buChar char="●"/>
              <a:defRPr sz="2000">
                <a:solidFill>
                  <a:schemeClr val="dk1"/>
                </a:solidFill>
                <a:latin typeface="Merriweather"/>
                <a:ea typeface="Merriweather"/>
                <a:cs typeface="Merriweather"/>
                <a:sym typeface="Merriweather"/>
              </a:defRPr>
            </a:lvl4pPr>
            <a:lvl5pPr marL="2286000" lvl="4" indent="-355600">
              <a:lnSpc>
                <a:spcPct val="115000"/>
              </a:lnSpc>
              <a:spcBef>
                <a:spcPts val="1000"/>
              </a:spcBef>
              <a:spcAft>
                <a:spcPts val="0"/>
              </a:spcAft>
              <a:buClr>
                <a:schemeClr val="dk1"/>
              </a:buClr>
              <a:buSzPts val="2000"/>
              <a:buFont typeface="Merriweather"/>
              <a:buChar char="○"/>
              <a:defRPr sz="2000">
                <a:solidFill>
                  <a:schemeClr val="dk1"/>
                </a:solidFill>
                <a:latin typeface="Merriweather"/>
                <a:ea typeface="Merriweather"/>
                <a:cs typeface="Merriweather"/>
                <a:sym typeface="Merriweather"/>
              </a:defRPr>
            </a:lvl5pPr>
            <a:lvl6pPr marL="2743200" lvl="5" indent="-355600">
              <a:lnSpc>
                <a:spcPct val="115000"/>
              </a:lnSpc>
              <a:spcBef>
                <a:spcPts val="1000"/>
              </a:spcBef>
              <a:spcAft>
                <a:spcPts val="0"/>
              </a:spcAft>
              <a:buClr>
                <a:schemeClr val="dk1"/>
              </a:buClr>
              <a:buSzPts val="2000"/>
              <a:buFont typeface="Merriweather"/>
              <a:buChar char="■"/>
              <a:defRPr sz="2000">
                <a:solidFill>
                  <a:schemeClr val="dk1"/>
                </a:solidFill>
                <a:latin typeface="Merriweather"/>
                <a:ea typeface="Merriweather"/>
                <a:cs typeface="Merriweather"/>
                <a:sym typeface="Merriweather"/>
              </a:defRPr>
            </a:lvl6pPr>
            <a:lvl7pPr marL="3200400" lvl="6" indent="-355600">
              <a:lnSpc>
                <a:spcPct val="115000"/>
              </a:lnSpc>
              <a:spcBef>
                <a:spcPts val="1000"/>
              </a:spcBef>
              <a:spcAft>
                <a:spcPts val="0"/>
              </a:spcAft>
              <a:buClr>
                <a:schemeClr val="dk1"/>
              </a:buClr>
              <a:buSzPts val="2000"/>
              <a:buFont typeface="Merriweather"/>
              <a:buChar char="●"/>
              <a:defRPr sz="2000">
                <a:solidFill>
                  <a:schemeClr val="dk1"/>
                </a:solidFill>
                <a:latin typeface="Merriweather"/>
                <a:ea typeface="Merriweather"/>
                <a:cs typeface="Merriweather"/>
                <a:sym typeface="Merriweather"/>
              </a:defRPr>
            </a:lvl7pPr>
            <a:lvl8pPr marL="3657600" lvl="7" indent="-355600">
              <a:lnSpc>
                <a:spcPct val="115000"/>
              </a:lnSpc>
              <a:spcBef>
                <a:spcPts val="1000"/>
              </a:spcBef>
              <a:spcAft>
                <a:spcPts val="0"/>
              </a:spcAft>
              <a:buClr>
                <a:schemeClr val="dk1"/>
              </a:buClr>
              <a:buSzPts val="2000"/>
              <a:buFont typeface="Merriweather"/>
              <a:buChar char="○"/>
              <a:defRPr sz="2000">
                <a:solidFill>
                  <a:schemeClr val="dk1"/>
                </a:solidFill>
                <a:latin typeface="Merriweather"/>
                <a:ea typeface="Merriweather"/>
                <a:cs typeface="Merriweather"/>
                <a:sym typeface="Merriweather"/>
              </a:defRPr>
            </a:lvl8pPr>
            <a:lvl9pPr marL="4114800" lvl="8" indent="-355600">
              <a:lnSpc>
                <a:spcPct val="115000"/>
              </a:lnSpc>
              <a:spcBef>
                <a:spcPts val="1000"/>
              </a:spcBef>
              <a:spcAft>
                <a:spcPts val="1000"/>
              </a:spcAft>
              <a:buClr>
                <a:schemeClr val="dk1"/>
              </a:buClr>
              <a:buSzPts val="2000"/>
              <a:buFont typeface="Merriweather"/>
              <a:buChar char="■"/>
              <a:defRPr sz="2000">
                <a:solidFill>
                  <a:schemeClr val="dk1"/>
                </a:solidFill>
                <a:latin typeface="Merriweather"/>
                <a:ea typeface="Merriweather"/>
                <a:cs typeface="Merriweather"/>
                <a:sym typeface="Merriweather"/>
              </a:defRPr>
            </a:lvl9pPr>
          </a:lstStyle>
          <a:p>
            <a:endParaRPr/>
          </a:p>
        </p:txBody>
      </p:sp>
      <p:sp>
        <p:nvSpPr>
          <p:cNvPr id="8" name="Google Shape;8;p1"/>
          <p:cNvSpPr txBox="1">
            <a:spLocks noGrp="1"/>
          </p:cNvSpPr>
          <p:nvPr>
            <p:ph type="sldNum" idx="12"/>
          </p:nvPr>
        </p:nvSpPr>
        <p:spPr>
          <a:xfrm>
            <a:off x="152409" y="4749901"/>
            <a:ext cx="548700" cy="393600"/>
          </a:xfrm>
          <a:prstGeom prst="rect">
            <a:avLst/>
          </a:prstGeom>
          <a:noFill/>
          <a:ln>
            <a:noFill/>
          </a:ln>
        </p:spPr>
        <p:txBody>
          <a:bodyPr spcFirstLastPara="1" wrap="square" lIns="0" tIns="0" rIns="0" bIns="0" anchor="ctr" anchorCtr="0">
            <a:noAutofit/>
          </a:bodyPr>
          <a:lstStyle>
            <a:lvl1pPr lvl="0">
              <a:buNone/>
              <a:defRPr sz="1300">
                <a:solidFill>
                  <a:schemeClr val="accent1"/>
                </a:solidFill>
                <a:latin typeface="Kalam"/>
                <a:ea typeface="Kalam"/>
                <a:cs typeface="Kalam"/>
                <a:sym typeface="Kalam"/>
              </a:defRPr>
            </a:lvl1pPr>
            <a:lvl2pPr lvl="1">
              <a:buNone/>
              <a:defRPr sz="1300">
                <a:solidFill>
                  <a:schemeClr val="accent1"/>
                </a:solidFill>
                <a:latin typeface="Kalam"/>
                <a:ea typeface="Kalam"/>
                <a:cs typeface="Kalam"/>
                <a:sym typeface="Kalam"/>
              </a:defRPr>
            </a:lvl2pPr>
            <a:lvl3pPr lvl="2">
              <a:buNone/>
              <a:defRPr sz="1300">
                <a:solidFill>
                  <a:schemeClr val="accent1"/>
                </a:solidFill>
                <a:latin typeface="Kalam"/>
                <a:ea typeface="Kalam"/>
                <a:cs typeface="Kalam"/>
                <a:sym typeface="Kalam"/>
              </a:defRPr>
            </a:lvl3pPr>
            <a:lvl4pPr lvl="3">
              <a:buNone/>
              <a:defRPr sz="1300">
                <a:solidFill>
                  <a:schemeClr val="accent1"/>
                </a:solidFill>
                <a:latin typeface="Kalam"/>
                <a:ea typeface="Kalam"/>
                <a:cs typeface="Kalam"/>
                <a:sym typeface="Kalam"/>
              </a:defRPr>
            </a:lvl4pPr>
            <a:lvl5pPr lvl="4">
              <a:buNone/>
              <a:defRPr sz="1300">
                <a:solidFill>
                  <a:schemeClr val="accent1"/>
                </a:solidFill>
                <a:latin typeface="Kalam"/>
                <a:ea typeface="Kalam"/>
                <a:cs typeface="Kalam"/>
                <a:sym typeface="Kalam"/>
              </a:defRPr>
            </a:lvl5pPr>
            <a:lvl6pPr lvl="5">
              <a:buNone/>
              <a:defRPr sz="1300">
                <a:solidFill>
                  <a:schemeClr val="accent1"/>
                </a:solidFill>
                <a:latin typeface="Kalam"/>
                <a:ea typeface="Kalam"/>
                <a:cs typeface="Kalam"/>
                <a:sym typeface="Kalam"/>
              </a:defRPr>
            </a:lvl6pPr>
            <a:lvl7pPr lvl="6">
              <a:buNone/>
              <a:defRPr sz="1300">
                <a:solidFill>
                  <a:schemeClr val="accent1"/>
                </a:solidFill>
                <a:latin typeface="Kalam"/>
                <a:ea typeface="Kalam"/>
                <a:cs typeface="Kalam"/>
                <a:sym typeface="Kalam"/>
              </a:defRPr>
            </a:lvl7pPr>
            <a:lvl8pPr lvl="7">
              <a:buNone/>
              <a:defRPr sz="1300">
                <a:solidFill>
                  <a:schemeClr val="accent1"/>
                </a:solidFill>
                <a:latin typeface="Kalam"/>
                <a:ea typeface="Kalam"/>
                <a:cs typeface="Kalam"/>
                <a:sym typeface="Kalam"/>
              </a:defRPr>
            </a:lvl8pPr>
            <a:lvl9pPr lvl="8">
              <a:buNone/>
              <a:defRPr sz="1300">
                <a:solidFill>
                  <a:schemeClr val="accent1"/>
                </a:solidFill>
                <a:latin typeface="Kalam"/>
                <a:ea typeface="Kalam"/>
                <a:cs typeface="Kalam"/>
                <a:sym typeface="Kalam"/>
              </a:defRPr>
            </a:lvl9pPr>
          </a:lstStyle>
          <a:p>
            <a:pPr marL="0" lvl="0" indent="0" algn="l"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56" r:id="rId2"/>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 Id="rId9"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jpeg"/><Relationship Id="rId1" Type="http://schemas.openxmlformats.org/officeDocument/2006/relationships/slideLayout" Target="../slideLayouts/slideLayout2.xml"/><Relationship Id="rId6" Type="http://schemas.microsoft.com/office/2007/relationships/hdphoto" Target="../media/hdphoto2.wdp"/><Relationship Id="rId5" Type="http://schemas.openxmlformats.org/officeDocument/2006/relationships/image" Target="../media/image14.png"/><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jpeg"/><Relationship Id="rId1" Type="http://schemas.openxmlformats.org/officeDocument/2006/relationships/slideLayout" Target="../slideLayouts/slideLayout2.xml"/><Relationship Id="rId6" Type="http://schemas.microsoft.com/office/2007/relationships/hdphoto" Target="../media/hdphoto2.wdp"/><Relationship Id="rId5" Type="http://schemas.openxmlformats.org/officeDocument/2006/relationships/image" Target="../media/image14.png"/><Relationship Id="rId4" Type="http://schemas.openxmlformats.org/officeDocument/2006/relationships/image" Target="../media/image13.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48"/>
        <p:cNvGrpSpPr/>
        <p:nvPr/>
      </p:nvGrpSpPr>
      <p:grpSpPr>
        <a:xfrm>
          <a:off x="0" y="0"/>
          <a:ext cx="0" cy="0"/>
          <a:chOff x="0" y="0"/>
          <a:chExt cx="0" cy="0"/>
        </a:xfrm>
      </p:grpSpPr>
      <p:sp>
        <p:nvSpPr>
          <p:cNvPr id="49" name="Google Shape;49;p12"/>
          <p:cNvSpPr txBox="1">
            <a:spLocks noGrp="1"/>
          </p:cNvSpPr>
          <p:nvPr>
            <p:ph type="ctrTitle"/>
          </p:nvPr>
        </p:nvSpPr>
        <p:spPr>
          <a:xfrm>
            <a:off x="4572000" y="3794759"/>
            <a:ext cx="4226100" cy="579875"/>
          </a:xfrm>
          <a:prstGeom prst="rect">
            <a:avLst/>
          </a:prstGeom>
        </p:spPr>
        <p:txBody>
          <a:bodyPr spcFirstLastPara="1" wrap="square" lIns="0" tIns="0" rIns="0" bIns="0" anchor="ctr" anchorCtr="0">
            <a:noAutofit/>
          </a:bodyPr>
          <a:lstStyle/>
          <a:p>
            <a:r>
              <a:rPr lang="en-GB" sz="1800" b="0" i="0" u="none" strike="noStrike" dirty="0">
                <a:solidFill>
                  <a:srgbClr val="252525"/>
                </a:solidFill>
                <a:effectLst/>
                <a:latin typeface="Twinkl Cursive Looped" panose="02000000000000000000" pitchFamily="2" charset="77"/>
              </a:rPr>
              <a:t>‘Our vision is to inspire a lifelong love of learning within a safe, inclusive and nurturing environment empowering self-belief, respect and resilience to support our school community to reach their full potential’.</a:t>
            </a:r>
            <a:br>
              <a:rPr lang="en-GB" sz="6000" dirty="0">
                <a:latin typeface="Twinkl Cursive Looped" panose="02000000000000000000" pitchFamily="2" charset="77"/>
              </a:rPr>
            </a:br>
            <a:endParaRPr dirty="0"/>
          </a:p>
        </p:txBody>
      </p:sp>
      <p:sp>
        <p:nvSpPr>
          <p:cNvPr id="4" name="TextBox 3">
            <a:extLst>
              <a:ext uri="{FF2B5EF4-FFF2-40B4-BE49-F238E27FC236}">
                <a16:creationId xmlns:a16="http://schemas.microsoft.com/office/drawing/2014/main" id="{4C5B2F33-8C7E-932A-AD61-A898EBC07628}"/>
              </a:ext>
            </a:extLst>
          </p:cNvPr>
          <p:cNvSpPr txBox="1"/>
          <p:nvPr/>
        </p:nvSpPr>
        <p:spPr>
          <a:xfrm>
            <a:off x="4069080" y="1600716"/>
            <a:ext cx="4903465" cy="954107"/>
          </a:xfrm>
          <a:prstGeom prst="rect">
            <a:avLst/>
          </a:prstGeom>
          <a:noFill/>
        </p:spPr>
        <p:txBody>
          <a:bodyPr wrap="square">
            <a:spAutoFit/>
          </a:bodyPr>
          <a:lstStyle/>
          <a:p>
            <a:pPr algn="ctr"/>
            <a:br>
              <a:rPr lang="en-GB" sz="2000" dirty="0">
                <a:solidFill>
                  <a:schemeClr val="accent3"/>
                </a:solidFill>
              </a:rPr>
            </a:br>
            <a:r>
              <a:rPr lang="en-GB" sz="1800" dirty="0">
                <a:solidFill>
                  <a:schemeClr val="accent3"/>
                </a:solidFill>
                <a:latin typeface="Twinkl Cursive Looped" panose="02000000000000000000" pitchFamily="2" charset="77"/>
              </a:rPr>
              <a:t>Welford-on-Avon Primary School &amp; Nursery </a:t>
            </a:r>
            <a:br>
              <a:rPr lang="en-GB" sz="1800" dirty="0">
                <a:solidFill>
                  <a:schemeClr val="accent3"/>
                </a:solidFill>
                <a:latin typeface="Twinkl Cursive Looped" panose="02000000000000000000" pitchFamily="2" charset="77"/>
              </a:rPr>
            </a:br>
            <a:r>
              <a:rPr lang="en-GB" sz="1800" dirty="0">
                <a:solidFill>
                  <a:schemeClr val="accent3"/>
                </a:solidFill>
                <a:latin typeface="Twinkl Cursive Looped" panose="02000000000000000000" pitchFamily="2" charset="77"/>
              </a:rPr>
              <a:t>Autumn Medium Term Planning 2025</a:t>
            </a:r>
            <a:endParaRPr lang="en-US" sz="1800" dirty="0"/>
          </a:p>
        </p:txBody>
      </p:sp>
      <p:pic>
        <p:nvPicPr>
          <p:cNvPr id="6" name="Picture 5">
            <a:extLst>
              <a:ext uri="{FF2B5EF4-FFF2-40B4-BE49-F238E27FC236}">
                <a16:creationId xmlns:a16="http://schemas.microsoft.com/office/drawing/2014/main" id="{05FD38C3-6EBF-144B-B0A5-430895313BD1}"/>
              </a:ext>
            </a:extLst>
          </p:cNvPr>
          <p:cNvPicPr>
            <a:picLocks noChangeAspect="1"/>
          </p:cNvPicPr>
          <p:nvPr/>
        </p:nvPicPr>
        <p:blipFill>
          <a:blip r:embed="rId3">
            <a:alphaModFix/>
            <a:extLst>
              <a:ext uri="{BEBA8EAE-BF5A-486C-A8C5-ECC9F3942E4B}">
                <a14:imgProps xmlns:a14="http://schemas.microsoft.com/office/drawing/2010/main">
                  <a14:imgLayer r:embed="rId4">
                    <a14:imgEffect>
                      <a14:artisticMarker/>
                    </a14:imgEffect>
                  </a14:imgLayer>
                </a14:imgProps>
              </a:ext>
            </a:extLst>
          </a:blip>
          <a:stretch>
            <a:fillRect/>
          </a:stretch>
        </p:blipFill>
        <p:spPr>
          <a:xfrm>
            <a:off x="6095362" y="483116"/>
            <a:ext cx="850900" cy="1117600"/>
          </a:xfrm>
          <a:prstGeom prst="rect">
            <a:avLst/>
          </a:prstGeom>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FF21356E-25AA-4FF8-BE4A-CB07AC5D3C91}"/>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en" smtClean="0"/>
              <a:t>2</a:t>
            </a:fld>
            <a:endParaRPr lang="en"/>
          </a:p>
        </p:txBody>
      </p:sp>
      <p:graphicFrame>
        <p:nvGraphicFramePr>
          <p:cNvPr id="3" name="Table 2">
            <a:extLst>
              <a:ext uri="{FF2B5EF4-FFF2-40B4-BE49-F238E27FC236}">
                <a16:creationId xmlns:a16="http://schemas.microsoft.com/office/drawing/2014/main" id="{BA3C8A36-E245-4F07-8EB0-6329D6BD676B}"/>
              </a:ext>
            </a:extLst>
          </p:cNvPr>
          <p:cNvGraphicFramePr>
            <a:graphicFrameLocks noGrp="1"/>
          </p:cNvGraphicFramePr>
          <p:nvPr>
            <p:extLst>
              <p:ext uri="{D42A27DB-BD31-4B8C-83A1-F6EECF244321}">
                <p14:modId xmlns:p14="http://schemas.microsoft.com/office/powerpoint/2010/main" val="4131929167"/>
              </p:ext>
            </p:extLst>
          </p:nvPr>
        </p:nvGraphicFramePr>
        <p:xfrm>
          <a:off x="183749" y="566637"/>
          <a:ext cx="8839181" cy="4427601"/>
        </p:xfrm>
        <a:graphic>
          <a:graphicData uri="http://schemas.openxmlformats.org/drawingml/2006/table">
            <a:tbl>
              <a:tblPr firstRow="1" bandRow="1">
                <a:tableStyleId>{2F9B4754-A883-40EA-AA17-CC1FA8374AAD}</a:tableStyleId>
              </a:tblPr>
              <a:tblGrid>
                <a:gridCol w="1084612">
                  <a:extLst>
                    <a:ext uri="{9D8B030D-6E8A-4147-A177-3AD203B41FA5}">
                      <a16:colId xmlns:a16="http://schemas.microsoft.com/office/drawing/2014/main" val="592850875"/>
                    </a:ext>
                  </a:extLst>
                </a:gridCol>
                <a:gridCol w="1320438">
                  <a:extLst>
                    <a:ext uri="{9D8B030D-6E8A-4147-A177-3AD203B41FA5}">
                      <a16:colId xmlns:a16="http://schemas.microsoft.com/office/drawing/2014/main" val="3087198024"/>
                    </a:ext>
                  </a:extLst>
                </a:gridCol>
                <a:gridCol w="919162">
                  <a:extLst>
                    <a:ext uri="{9D8B030D-6E8A-4147-A177-3AD203B41FA5}">
                      <a16:colId xmlns:a16="http://schemas.microsoft.com/office/drawing/2014/main" val="456731258"/>
                    </a:ext>
                  </a:extLst>
                </a:gridCol>
                <a:gridCol w="919161">
                  <a:extLst>
                    <a:ext uri="{9D8B030D-6E8A-4147-A177-3AD203B41FA5}">
                      <a16:colId xmlns:a16="http://schemas.microsoft.com/office/drawing/2014/main" val="135519263"/>
                    </a:ext>
                  </a:extLst>
                </a:gridCol>
                <a:gridCol w="919162">
                  <a:extLst>
                    <a:ext uri="{9D8B030D-6E8A-4147-A177-3AD203B41FA5}">
                      <a16:colId xmlns:a16="http://schemas.microsoft.com/office/drawing/2014/main" val="3356833165"/>
                    </a:ext>
                  </a:extLst>
                </a:gridCol>
                <a:gridCol w="919162">
                  <a:extLst>
                    <a:ext uri="{9D8B030D-6E8A-4147-A177-3AD203B41FA5}">
                      <a16:colId xmlns:a16="http://schemas.microsoft.com/office/drawing/2014/main" val="4000874788"/>
                    </a:ext>
                  </a:extLst>
                </a:gridCol>
                <a:gridCol w="919161">
                  <a:extLst>
                    <a:ext uri="{9D8B030D-6E8A-4147-A177-3AD203B41FA5}">
                      <a16:colId xmlns:a16="http://schemas.microsoft.com/office/drawing/2014/main" val="1595102914"/>
                    </a:ext>
                  </a:extLst>
                </a:gridCol>
                <a:gridCol w="919162">
                  <a:extLst>
                    <a:ext uri="{9D8B030D-6E8A-4147-A177-3AD203B41FA5}">
                      <a16:colId xmlns:a16="http://schemas.microsoft.com/office/drawing/2014/main" val="3274084245"/>
                    </a:ext>
                  </a:extLst>
                </a:gridCol>
                <a:gridCol w="919161">
                  <a:extLst>
                    <a:ext uri="{9D8B030D-6E8A-4147-A177-3AD203B41FA5}">
                      <a16:colId xmlns:a16="http://schemas.microsoft.com/office/drawing/2014/main" val="1608147129"/>
                    </a:ext>
                  </a:extLst>
                </a:gridCol>
              </a:tblGrid>
              <a:tr h="300855">
                <a:tc>
                  <a:txBody>
                    <a:bodyPr/>
                    <a:lstStyle/>
                    <a:p>
                      <a:pPr algn="ctr"/>
                      <a:r>
                        <a:rPr lang="en-GB" sz="1400" dirty="0">
                          <a:latin typeface="Twinkl Cursive Looped" panose="02000000000000000000" pitchFamily="2" charset="77"/>
                        </a:rPr>
                        <a:t>Autumn 1</a:t>
                      </a:r>
                    </a:p>
                  </a:txBody>
                  <a:tcPr>
                    <a:solidFill>
                      <a:srgbClr val="FFC000"/>
                    </a:solidFill>
                  </a:tcPr>
                </a:tc>
                <a:tc>
                  <a:txBody>
                    <a:bodyPr/>
                    <a:lstStyle/>
                    <a:p>
                      <a:pPr algn="ctr">
                        <a:spcAft>
                          <a:spcPts val="0"/>
                        </a:spcAft>
                      </a:pPr>
                      <a:r>
                        <a:rPr lang="en-GB" sz="1200" dirty="0">
                          <a:effectLst/>
                          <a:latin typeface="Twinkl Cursive Looped Semibold" panose="02000000000000000000" pitchFamily="2" charset="0"/>
                          <a:ea typeface="Times New Roman" panose="02020603050405020304" pitchFamily="18" charset="0"/>
                        </a:rPr>
                        <a:t>Week 1</a:t>
                      </a:r>
                    </a:p>
                  </a:txBody>
                  <a:tcPr marL="68580" marR="68580" marT="0" marB="0" anchor="ctr"/>
                </a:tc>
                <a:tc>
                  <a:txBody>
                    <a:bodyPr/>
                    <a:lstStyle/>
                    <a:p>
                      <a:pPr algn="ctr">
                        <a:spcAft>
                          <a:spcPts val="0"/>
                        </a:spcAft>
                      </a:pPr>
                      <a:r>
                        <a:rPr lang="en-GB" sz="1200" dirty="0">
                          <a:effectLst/>
                          <a:latin typeface="Twinkl Cursive Looped Semibold" panose="02000000000000000000" pitchFamily="2" charset="0"/>
                          <a:ea typeface="Times New Roman" panose="02020603050405020304" pitchFamily="18" charset="0"/>
                        </a:rPr>
                        <a:t>Week 2</a:t>
                      </a:r>
                    </a:p>
                  </a:txBody>
                  <a:tcPr marL="68580" marR="68580" marT="0" marB="0" anchor="ctr"/>
                </a:tc>
                <a:tc>
                  <a:txBody>
                    <a:bodyPr/>
                    <a:lstStyle/>
                    <a:p>
                      <a:pPr algn="ctr">
                        <a:spcAft>
                          <a:spcPts val="0"/>
                        </a:spcAft>
                      </a:pPr>
                      <a:r>
                        <a:rPr lang="en-GB" sz="1200" dirty="0">
                          <a:effectLst/>
                          <a:latin typeface="Twinkl Cursive Looped Semibold" panose="02000000000000000000" pitchFamily="2" charset="0"/>
                          <a:ea typeface="Times New Roman" panose="02020603050405020304" pitchFamily="18" charset="0"/>
                        </a:rPr>
                        <a:t>Week 3</a:t>
                      </a:r>
                    </a:p>
                  </a:txBody>
                  <a:tcPr marL="68580" marR="68580" marT="0" marB="0" anchor="ctr"/>
                </a:tc>
                <a:tc>
                  <a:txBody>
                    <a:bodyPr/>
                    <a:lstStyle/>
                    <a:p>
                      <a:pPr algn="ctr">
                        <a:spcAft>
                          <a:spcPts val="0"/>
                        </a:spcAft>
                      </a:pPr>
                      <a:r>
                        <a:rPr lang="en-GB" sz="1200" dirty="0">
                          <a:effectLst/>
                          <a:latin typeface="Twinkl Cursive Looped Semibold" panose="02000000000000000000" pitchFamily="2" charset="0"/>
                          <a:ea typeface="Times New Roman" panose="02020603050405020304" pitchFamily="18" charset="0"/>
                        </a:rPr>
                        <a:t>Week 4</a:t>
                      </a:r>
                    </a:p>
                  </a:txBody>
                  <a:tcPr marL="68580" marR="68580" marT="0" marB="0" anchor="ctr"/>
                </a:tc>
                <a:tc>
                  <a:txBody>
                    <a:bodyPr/>
                    <a:lstStyle/>
                    <a:p>
                      <a:pPr algn="ctr">
                        <a:spcAft>
                          <a:spcPts val="0"/>
                        </a:spcAft>
                      </a:pPr>
                      <a:r>
                        <a:rPr lang="en-GB" sz="1200" dirty="0">
                          <a:effectLst/>
                          <a:latin typeface="Twinkl Cursive Looped Semibold" panose="02000000000000000000" pitchFamily="2" charset="0"/>
                          <a:ea typeface="Times New Roman" panose="02020603050405020304" pitchFamily="18" charset="0"/>
                        </a:rPr>
                        <a:t>Week 5</a:t>
                      </a:r>
                    </a:p>
                  </a:txBody>
                  <a:tcPr marL="68580" marR="68580" marT="0" marB="0" anchor="ctr"/>
                </a:tc>
                <a:tc>
                  <a:txBody>
                    <a:bodyPr/>
                    <a:lstStyle/>
                    <a:p>
                      <a:pPr algn="ctr">
                        <a:spcAft>
                          <a:spcPts val="0"/>
                        </a:spcAft>
                      </a:pPr>
                      <a:r>
                        <a:rPr lang="en-GB" sz="1200" dirty="0">
                          <a:effectLst/>
                          <a:latin typeface="Twinkl Cursive Looped Semibold" panose="02000000000000000000" pitchFamily="2" charset="0"/>
                          <a:ea typeface="Times New Roman" panose="02020603050405020304" pitchFamily="18" charset="0"/>
                        </a:rPr>
                        <a:t>Week 6</a:t>
                      </a:r>
                    </a:p>
                  </a:txBody>
                  <a:tcPr marL="68580" marR="68580" marT="0" marB="0" anchor="ctr"/>
                </a:tc>
                <a:tc>
                  <a:txBody>
                    <a:bodyPr/>
                    <a:lstStyle/>
                    <a:p>
                      <a:pPr algn="ctr">
                        <a:spcAft>
                          <a:spcPts val="0"/>
                        </a:spcAft>
                      </a:pPr>
                      <a:r>
                        <a:rPr lang="en-GB" sz="1200" dirty="0">
                          <a:effectLst/>
                          <a:latin typeface="Twinkl Cursive Looped Semibold" panose="02000000000000000000" pitchFamily="2" charset="0"/>
                          <a:ea typeface="Times New Roman" panose="02020603050405020304" pitchFamily="18" charset="0"/>
                        </a:rPr>
                        <a:t>Week 7</a:t>
                      </a:r>
                    </a:p>
                  </a:txBody>
                  <a:tcPr marL="68580" marR="68580" marT="0" marB="0" anchor="ctr"/>
                </a:tc>
                <a:tc>
                  <a:txBody>
                    <a:bodyPr/>
                    <a:lstStyle/>
                    <a:p>
                      <a:pPr algn="ctr">
                        <a:spcAft>
                          <a:spcPts val="0"/>
                        </a:spcAft>
                      </a:pPr>
                      <a:r>
                        <a:rPr lang="en-GB" sz="1200" dirty="0">
                          <a:effectLst/>
                          <a:latin typeface="Twinkl Cursive Looped Semibold" panose="02000000000000000000" pitchFamily="2" charset="0"/>
                          <a:ea typeface="Times New Roman" panose="02020603050405020304" pitchFamily="18" charset="0"/>
                        </a:rPr>
                        <a:t>Week 8</a:t>
                      </a:r>
                    </a:p>
                  </a:txBody>
                  <a:tcPr marL="68580" marR="68580" marT="0" marB="0" anchor="ctr"/>
                </a:tc>
                <a:extLst>
                  <a:ext uri="{0D108BD9-81ED-4DB2-BD59-A6C34878D82A}">
                    <a16:rowId xmlns:a16="http://schemas.microsoft.com/office/drawing/2014/main" val="179689094"/>
                  </a:ext>
                </a:extLst>
              </a:tr>
              <a:tr h="300855">
                <a:tc>
                  <a:txBody>
                    <a:bodyPr/>
                    <a:lstStyle/>
                    <a:p>
                      <a:pPr algn="ctr"/>
                      <a:r>
                        <a:rPr lang="en-US" sz="1400" b="0" dirty="0">
                          <a:latin typeface="Twinkl Cursive Looped" panose="02000000000000000000" pitchFamily="2" charset="77"/>
                          <a:cs typeface="Amatic SC" panose="00000500000000000000" pitchFamily="2" charset="-79"/>
                        </a:rPr>
                        <a:t> PSED</a:t>
                      </a:r>
                      <a:endParaRPr lang="en-GB" sz="1400" b="0" dirty="0">
                        <a:latin typeface="Twinkl Cursive Looped" panose="02000000000000000000" pitchFamily="2" charset="77"/>
                        <a:cs typeface="Amatic SC" panose="00000500000000000000" pitchFamily="2" charset="-79"/>
                      </a:endParaRPr>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01/09/25</a:t>
                      </a:r>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08/09/25</a:t>
                      </a:r>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15/09/25</a:t>
                      </a:r>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22/09/25</a:t>
                      </a:r>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29/09/25</a:t>
                      </a:r>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06/10/25</a:t>
                      </a:r>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13/10/25</a:t>
                      </a:r>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20/10/25</a:t>
                      </a:r>
                    </a:p>
                  </a:txBody>
                  <a:tcPr/>
                </a:tc>
                <a:extLst>
                  <a:ext uri="{0D108BD9-81ED-4DB2-BD59-A6C34878D82A}">
                    <a16:rowId xmlns:a16="http://schemas.microsoft.com/office/drawing/2014/main" val="3925890655"/>
                  </a:ext>
                </a:extLst>
              </a:tr>
              <a:tr h="49641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900" b="1" dirty="0">
                        <a:latin typeface="Twinkl Cursive Looped Semibold" panose="02000000000000000000" pitchFamily="2" charset="0"/>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1" dirty="0">
                          <a:latin typeface="Twinkl Cursive Looped Semibold" panose="02000000000000000000" pitchFamily="2" charset="0"/>
                          <a:cs typeface="Amatic SC" panose="00000500000000000000" pitchFamily="2" charset="-79"/>
                        </a:rPr>
                        <a:t>SELF REGULATION </a:t>
                      </a:r>
                    </a:p>
                  </a:txBody>
                  <a:tcPr/>
                </a:tc>
                <a:tc rowSpan="3" gridSpan="4">
                  <a:txBody>
                    <a:bodyPr/>
                    <a:lstStyle/>
                    <a:p>
                      <a:pPr marL="171450" lvl="0" indent="-171450">
                        <a:buFont typeface="Arial" panose="020B0604020202020204" pitchFamily="34" charset="0"/>
                        <a:buChar char="•"/>
                      </a:pPr>
                      <a:r>
                        <a:rPr lang="en-GB" sz="800" b="0" i="0" u="none" strike="noStrike" cap="none" dirty="0">
                          <a:solidFill>
                            <a:srgbClr val="000000"/>
                          </a:solidFill>
                          <a:effectLst/>
                          <a:latin typeface="Twinkl Cursive Looped Light" panose="02000000000000000000" pitchFamily="2" charset="0"/>
                          <a:ea typeface="Arial"/>
                          <a:cs typeface="Arial"/>
                          <a:sym typeface="Arial"/>
                        </a:rPr>
                        <a:t>Welcome to nursery. Explore the environment and familiarise self with the layout of the indoor and outdoor classrooms,</a:t>
                      </a:r>
                    </a:p>
                    <a:p>
                      <a:pPr marL="171450" lvl="0" indent="-171450">
                        <a:buFont typeface="Arial" panose="020B0604020202020204" pitchFamily="34" charset="0"/>
                        <a:buChar char="•"/>
                      </a:pPr>
                      <a:r>
                        <a:rPr lang="en-GB" sz="800" b="0" i="0" u="none" strike="noStrike" cap="none" dirty="0">
                          <a:solidFill>
                            <a:srgbClr val="000000"/>
                          </a:solidFill>
                          <a:effectLst/>
                          <a:latin typeface="Twinkl Cursive Looped Light" panose="02000000000000000000" pitchFamily="2" charset="0"/>
                          <a:ea typeface="Arial"/>
                          <a:cs typeface="Arial"/>
                          <a:sym typeface="Arial"/>
                        </a:rPr>
                        <a:t>Learn about the signs and symbols which indicate how many children can play in each area.</a:t>
                      </a:r>
                    </a:p>
                    <a:p>
                      <a:pPr marL="171450" lvl="0" indent="-171450">
                        <a:buFont typeface="Arial" panose="020B0604020202020204" pitchFamily="34" charset="0"/>
                        <a:buChar char="•"/>
                      </a:pPr>
                      <a:r>
                        <a:rPr lang="en-GB" sz="800" b="0" i="0" u="none" strike="noStrike" cap="none" dirty="0">
                          <a:solidFill>
                            <a:srgbClr val="000000"/>
                          </a:solidFill>
                          <a:effectLst/>
                          <a:latin typeface="Twinkl Cursive Looped Light" panose="02000000000000000000" pitchFamily="2" charset="0"/>
                          <a:ea typeface="Arial"/>
                          <a:cs typeface="Arial"/>
                          <a:sym typeface="Arial"/>
                        </a:rPr>
                        <a:t>Carpet time rules - Good sitting, good looking song </a:t>
                      </a:r>
                    </a:p>
                    <a:p>
                      <a:pPr marL="171450" indent="-171450">
                        <a:buFont typeface="Arial" panose="020B0604020202020204" pitchFamily="34" charset="0"/>
                        <a:buChar char="•"/>
                      </a:pPr>
                      <a:r>
                        <a:rPr lang="en-GB" sz="800" b="0" i="0" u="none" strike="noStrike" cap="none" dirty="0">
                          <a:solidFill>
                            <a:srgbClr val="000000"/>
                          </a:solidFill>
                          <a:effectLst/>
                          <a:latin typeface="Twinkl Cursive Looped Light" panose="02000000000000000000" pitchFamily="2" charset="0"/>
                          <a:ea typeface="Arial"/>
                          <a:cs typeface="Arial"/>
                          <a:sym typeface="Arial"/>
                        </a:rPr>
                        <a:t>Talk about staying safe from germs and learning about personal hygiene </a:t>
                      </a:r>
                    </a:p>
                    <a:p>
                      <a:pPr marL="171450" lvl="0" indent="-171450">
                        <a:buFont typeface="Arial" panose="020B0604020202020204" pitchFamily="34" charset="0"/>
                        <a:buChar char="•"/>
                      </a:pPr>
                      <a:r>
                        <a:rPr lang="en-GB" sz="800" b="0" i="0" u="none" strike="noStrike" cap="none" dirty="0">
                          <a:solidFill>
                            <a:srgbClr val="000000"/>
                          </a:solidFill>
                          <a:effectLst/>
                          <a:latin typeface="Twinkl Cursive Looped Light" panose="02000000000000000000" pitchFamily="2" charset="0"/>
                          <a:ea typeface="Arial"/>
                          <a:cs typeface="Arial"/>
                          <a:sym typeface="Arial"/>
                        </a:rPr>
                        <a:t>Create a recipe for a safe and happy learning environment. </a:t>
                      </a:r>
                    </a:p>
                    <a:p>
                      <a:pPr marL="171450" lvl="0" indent="-171450">
                        <a:buFont typeface="Arial" panose="020B0604020202020204" pitchFamily="34" charset="0"/>
                        <a:buChar char="•"/>
                      </a:pPr>
                      <a:r>
                        <a:rPr lang="en-GB" sz="800" b="0" i="0" u="none" strike="noStrike" cap="none" dirty="0">
                          <a:solidFill>
                            <a:srgbClr val="000000"/>
                          </a:solidFill>
                          <a:effectLst/>
                          <a:latin typeface="Twinkl Cursive Looped Light" panose="02000000000000000000" pitchFamily="2" charset="0"/>
                          <a:ea typeface="Arial"/>
                          <a:cs typeface="Arial"/>
                          <a:sym typeface="Arial"/>
                        </a:rPr>
                        <a:t>Select own resources and learn how to tidy up with support. </a:t>
                      </a:r>
                    </a:p>
                    <a:p>
                      <a:pPr marL="171450" lvl="0" indent="-171450">
                        <a:buFont typeface="Arial" panose="020B0604020202020204" pitchFamily="34" charset="0"/>
                        <a:buChar char="•"/>
                      </a:pPr>
                      <a:r>
                        <a:rPr lang="en-GB" sz="800" b="0" i="0" u="none" strike="noStrike" cap="none" dirty="0">
                          <a:solidFill>
                            <a:srgbClr val="000000"/>
                          </a:solidFill>
                          <a:effectLst/>
                          <a:latin typeface="Twinkl Cursive Looped Light" panose="02000000000000000000" pitchFamily="2" charset="0"/>
                          <a:ea typeface="Arial"/>
                          <a:cs typeface="Arial"/>
                          <a:sym typeface="Arial"/>
                        </a:rPr>
                        <a:t>Talk about ourselves, our name, what we look like, how old we are.</a:t>
                      </a:r>
                    </a:p>
                    <a:p>
                      <a:pPr marL="171450" lvl="0" indent="-171450">
                        <a:buFont typeface="Arial" panose="020B0604020202020204" pitchFamily="34" charset="0"/>
                        <a:buChar char="•"/>
                      </a:pPr>
                      <a:r>
                        <a:rPr lang="en-GB" sz="800" b="0" i="0" u="none" strike="noStrike" cap="none" dirty="0">
                          <a:solidFill>
                            <a:srgbClr val="000000"/>
                          </a:solidFill>
                          <a:effectLst/>
                          <a:latin typeface="Twinkl Cursive Looped Light" panose="02000000000000000000" pitchFamily="2" charset="0"/>
                          <a:ea typeface="Arial"/>
                          <a:cs typeface="Arial"/>
                          <a:sym typeface="Arial"/>
                        </a:rPr>
                        <a:t>Circle game to reinforce each other’s names</a:t>
                      </a:r>
                    </a:p>
                    <a:p>
                      <a:pPr marL="171450" lvl="0" indent="-171450">
                        <a:buFont typeface="Arial" panose="020B0604020202020204" pitchFamily="34" charset="0"/>
                        <a:buChar char="•"/>
                      </a:pPr>
                      <a:r>
                        <a:rPr lang="en-GB" sz="800" b="0" i="0" u="none" strike="noStrike" cap="none" dirty="0">
                          <a:solidFill>
                            <a:srgbClr val="000000"/>
                          </a:solidFill>
                          <a:effectLst/>
                          <a:latin typeface="Twinkl Cursive Looped Light" panose="02000000000000000000" pitchFamily="2" charset="0"/>
                          <a:ea typeface="Arial"/>
                          <a:cs typeface="Arial"/>
                          <a:sym typeface="Arial"/>
                        </a:rPr>
                        <a:t>Talk about our friends, how to be kind, helpful and follow rules and routines </a:t>
                      </a:r>
                      <a:r>
                        <a:rPr lang="en-GB" sz="800" b="0" i="0" u="none" strike="noStrike" cap="none">
                          <a:solidFill>
                            <a:srgbClr val="000000"/>
                          </a:solidFill>
                          <a:effectLst/>
                          <a:latin typeface="Twinkl Cursive Looped Light" panose="02000000000000000000" pitchFamily="2" charset="0"/>
                          <a:ea typeface="Arial"/>
                          <a:cs typeface="Arial"/>
                          <a:sym typeface="Arial"/>
                        </a:rPr>
                        <a:t>in nursery</a:t>
                      </a:r>
                      <a:r>
                        <a:rPr lang="en-GB" sz="800" b="0" i="0" u="none" strike="noStrike" cap="none" dirty="0">
                          <a:solidFill>
                            <a:srgbClr val="000000"/>
                          </a:solidFill>
                          <a:effectLst/>
                          <a:latin typeface="Twinkl Cursive Looped Light" panose="02000000000000000000" pitchFamily="2" charset="0"/>
                          <a:ea typeface="Arial"/>
                          <a:cs typeface="Arial"/>
                          <a:sym typeface="Arial"/>
                        </a:rPr>
                        <a:t>. </a:t>
                      </a:r>
                    </a:p>
                    <a:p>
                      <a:pPr marL="171450" lvl="0" indent="-171450">
                        <a:buFont typeface="Arial" panose="020B0604020202020204" pitchFamily="34" charset="0"/>
                        <a:buChar char="•"/>
                      </a:pPr>
                      <a:r>
                        <a:rPr lang="en-GB" sz="800" b="0" i="0" u="none" strike="noStrike" cap="none" dirty="0">
                          <a:solidFill>
                            <a:srgbClr val="000000"/>
                          </a:solidFill>
                          <a:effectLst/>
                          <a:latin typeface="Twinkl Cursive Looped Light" panose="02000000000000000000" pitchFamily="2" charset="0"/>
                          <a:ea typeface="Arial"/>
                          <a:cs typeface="Arial"/>
                          <a:sym typeface="Arial"/>
                        </a:rPr>
                        <a:t>Talk about families, where do we live? Who do we live with?</a:t>
                      </a:r>
                    </a:p>
                    <a:p>
                      <a:pPr marL="171450" lvl="0" indent="-171450">
                        <a:buFont typeface="Arial" panose="020B0604020202020204" pitchFamily="34" charset="0"/>
                        <a:buChar char="•"/>
                      </a:pPr>
                      <a:r>
                        <a:rPr lang="en-GB" sz="800" b="0" i="0" u="none" strike="noStrike" cap="none" dirty="0">
                          <a:solidFill>
                            <a:srgbClr val="000000"/>
                          </a:solidFill>
                          <a:effectLst/>
                          <a:latin typeface="Twinkl Cursive Looped Light" panose="02000000000000000000" pitchFamily="2" charset="0"/>
                          <a:ea typeface="Arial"/>
                          <a:cs typeface="Arial"/>
                          <a:sym typeface="Arial"/>
                        </a:rPr>
                        <a:t>Turn taking games. </a:t>
                      </a:r>
                    </a:p>
                    <a:p>
                      <a:pPr marL="171450" lvl="0" indent="-171450">
                        <a:buFont typeface="Arial" panose="020B0604020202020204" pitchFamily="34" charset="0"/>
                        <a:buChar char="•"/>
                      </a:pPr>
                      <a:r>
                        <a:rPr lang="en-GB" sz="800" b="0" i="0" u="none" strike="noStrike" cap="none" dirty="0">
                          <a:solidFill>
                            <a:srgbClr val="000000"/>
                          </a:solidFill>
                          <a:effectLst/>
                          <a:latin typeface="Twinkl Cursive Looped Light" panose="02000000000000000000" pitchFamily="2" charset="0"/>
                          <a:ea typeface="Arial"/>
                          <a:cs typeface="Arial"/>
                          <a:sym typeface="Arial"/>
                        </a:rPr>
                        <a:t>Explore feelings and emotions. what makes us feel happy, sad</a:t>
                      </a:r>
                    </a:p>
                    <a:p>
                      <a:pPr marL="171450" lvl="0" indent="-171450">
                        <a:buFont typeface="Arial" panose="020B0604020202020204" pitchFamily="34" charset="0"/>
                        <a:buChar char="•"/>
                      </a:pPr>
                      <a:r>
                        <a:rPr lang="en-GB" sz="800" b="0" i="0" u="none" strike="noStrike" cap="none" dirty="0">
                          <a:solidFill>
                            <a:srgbClr val="000000"/>
                          </a:solidFill>
                          <a:effectLst/>
                          <a:latin typeface="Twinkl Cursive Looped Light" panose="02000000000000000000" pitchFamily="2" charset="0"/>
                          <a:ea typeface="Arial"/>
                          <a:cs typeface="Arial"/>
                          <a:sym typeface="Arial"/>
                        </a:rPr>
                        <a:t>Create faces displaying different emotions using various materials </a:t>
                      </a:r>
                    </a:p>
                    <a:p>
                      <a:pPr marL="171450" lvl="0" indent="-171450">
                        <a:buFont typeface="Arial" panose="020B0604020202020204" pitchFamily="34" charset="0"/>
                        <a:buChar char="•"/>
                      </a:pPr>
                      <a:r>
                        <a:rPr lang="en-GB" sz="800" b="0" i="0" u="none" strike="noStrike" cap="none" dirty="0">
                          <a:solidFill>
                            <a:srgbClr val="000000"/>
                          </a:solidFill>
                          <a:effectLst/>
                          <a:latin typeface="Twinkl Cursive Looped Light" panose="02000000000000000000" pitchFamily="2" charset="0"/>
                          <a:ea typeface="Arial"/>
                          <a:cs typeface="Arial"/>
                          <a:sym typeface="Arial"/>
                        </a:rPr>
                        <a:t>Explore different emotions, introducing new vocabulary</a:t>
                      </a:r>
                    </a:p>
                    <a:p>
                      <a:pPr marL="171450" lvl="0" indent="-171450">
                        <a:buFont typeface="Arial" panose="020B0604020202020204" pitchFamily="34" charset="0"/>
                        <a:buChar char="•"/>
                      </a:pPr>
                      <a:r>
                        <a:rPr lang="en-GB" sz="800" b="0" i="0" u="none" strike="noStrike" cap="none" dirty="0">
                          <a:solidFill>
                            <a:srgbClr val="000000"/>
                          </a:solidFill>
                          <a:effectLst/>
                          <a:latin typeface="Twinkl Cursive Looped Light" panose="02000000000000000000" pitchFamily="2" charset="0"/>
                          <a:ea typeface="Arial"/>
                          <a:cs typeface="Arial"/>
                          <a:sym typeface="Arial"/>
                        </a:rPr>
                        <a:t>Likes and dislikes. It is okay to be different.</a:t>
                      </a:r>
                    </a:p>
                    <a:p>
                      <a:pPr marL="171450" lvl="0" indent="-171450">
                        <a:buFont typeface="Arial" panose="020B0604020202020204" pitchFamily="34" charset="0"/>
                        <a:buChar char="•"/>
                      </a:pPr>
                      <a:r>
                        <a:rPr lang="en-GB" sz="800" b="0" i="0" u="none" strike="noStrike" cap="none" dirty="0">
                          <a:solidFill>
                            <a:srgbClr val="000000"/>
                          </a:solidFill>
                          <a:effectLst/>
                          <a:latin typeface="Twinkl Cursive Looped Light" panose="02000000000000000000" pitchFamily="2" charset="0"/>
                          <a:ea typeface="Arial"/>
                          <a:cs typeface="Arial"/>
                          <a:sym typeface="Arial"/>
                        </a:rPr>
                        <a:t>Discuss ‘donation’ and why we help others </a:t>
                      </a:r>
                    </a:p>
                    <a:p>
                      <a:pPr marL="171450" lvl="0" indent="-171450">
                        <a:buFont typeface="Arial" panose="020B0604020202020204" pitchFamily="34" charset="0"/>
                        <a:buChar char="•"/>
                      </a:pPr>
                      <a:r>
                        <a:rPr lang="en-GB" sz="800" b="0" i="0" u="none" strike="noStrike" cap="none" dirty="0">
                          <a:solidFill>
                            <a:srgbClr val="000000"/>
                          </a:solidFill>
                          <a:effectLst/>
                          <a:latin typeface="Twinkl Cursive Looped Light" panose="02000000000000000000" pitchFamily="2" charset="0"/>
                          <a:ea typeface="Arial"/>
                          <a:cs typeface="Arial"/>
                          <a:sym typeface="Arial"/>
                        </a:rPr>
                        <a:t>‘I like’ dice game </a:t>
                      </a:r>
                    </a:p>
                    <a:p>
                      <a:pPr marL="171450" indent="-171450">
                        <a:buFont typeface="Arial" panose="020B0604020202020204" pitchFamily="34" charset="0"/>
                        <a:buChar char="•"/>
                      </a:pPr>
                      <a:r>
                        <a:rPr lang="en-GB" sz="800" b="0" i="0" u="none" strike="noStrike" cap="none" dirty="0">
                          <a:solidFill>
                            <a:srgbClr val="000000"/>
                          </a:solidFill>
                          <a:effectLst/>
                          <a:latin typeface="Twinkl Cursive Looped Light" panose="02000000000000000000" pitchFamily="2" charset="0"/>
                          <a:ea typeface="Arial"/>
                          <a:cs typeface="Arial"/>
                          <a:sym typeface="Arial"/>
                        </a:rPr>
                        <a:t>Farm workers and harvest to say thanks</a:t>
                      </a:r>
                    </a:p>
                    <a:p>
                      <a:pPr marL="171450" lvl="0" indent="-171450">
                        <a:buFont typeface="Arial" panose="020B0604020202020204" pitchFamily="34" charset="0"/>
                        <a:buChar char="•"/>
                      </a:pPr>
                      <a:r>
                        <a:rPr lang="en-GB" sz="800" b="0" i="0" u="none" strike="noStrike" cap="none" dirty="0">
                          <a:solidFill>
                            <a:srgbClr val="000000"/>
                          </a:solidFill>
                          <a:effectLst/>
                          <a:latin typeface="Twinkl Cursive Looped Light" panose="02000000000000000000" pitchFamily="2" charset="0"/>
                          <a:ea typeface="Arial"/>
                          <a:cs typeface="Arial"/>
                          <a:sym typeface="Arial"/>
                        </a:rPr>
                        <a:t>Discuss the little red hen and how she may have felt at different points of the story. </a:t>
                      </a:r>
                    </a:p>
                    <a:p>
                      <a:pPr marL="171450" lvl="0" indent="-171450">
                        <a:buFont typeface="Arial" panose="020B0604020202020204" pitchFamily="34" charset="0"/>
                        <a:buChar char="•"/>
                      </a:pPr>
                      <a:r>
                        <a:rPr lang="en-GB" sz="800" b="0" i="0" u="none" strike="noStrike" cap="none" dirty="0">
                          <a:solidFill>
                            <a:srgbClr val="000000"/>
                          </a:solidFill>
                          <a:effectLst/>
                          <a:latin typeface="Twinkl Cursive Looped Light" panose="02000000000000000000" pitchFamily="2" charset="0"/>
                          <a:ea typeface="Arial"/>
                          <a:cs typeface="Arial"/>
                          <a:sym typeface="Arial"/>
                        </a:rPr>
                        <a:t>How to be a good friend </a:t>
                      </a:r>
                    </a:p>
                    <a:p>
                      <a:pPr marL="171450" lvl="0" indent="-171450">
                        <a:buFont typeface="Arial" panose="020B0604020202020204" pitchFamily="34" charset="0"/>
                        <a:buChar char="•"/>
                      </a:pPr>
                      <a:r>
                        <a:rPr lang="en-GB" sz="800" b="0" i="0" u="none" strike="noStrike" cap="none" dirty="0">
                          <a:solidFill>
                            <a:srgbClr val="000000"/>
                          </a:solidFill>
                          <a:effectLst/>
                          <a:latin typeface="Twinkl Cursive Looped Light" panose="02000000000000000000" pitchFamily="2" charset="0"/>
                          <a:ea typeface="Arial"/>
                          <a:cs typeface="Arial"/>
                          <a:sym typeface="Arial"/>
                        </a:rPr>
                        <a:t>Talk to the children about animals that we often see in autumn and how they hibernate to keep themselves warm and safe during the colder months.</a:t>
                      </a:r>
                    </a:p>
                    <a:p>
                      <a:pPr marL="171450" indent="-171450">
                        <a:buFont typeface="Arial" panose="020B0604020202020204" pitchFamily="34" charset="0"/>
                        <a:buChar char="•"/>
                      </a:pPr>
                      <a:r>
                        <a:rPr lang="en-GB" sz="800" b="0" i="0" u="none" strike="noStrike" cap="none" dirty="0">
                          <a:solidFill>
                            <a:srgbClr val="000000"/>
                          </a:solidFill>
                          <a:effectLst/>
                          <a:latin typeface="Twinkl Cursive Looped Light" panose="02000000000000000000" pitchFamily="2" charset="0"/>
                          <a:ea typeface="Arial"/>
                          <a:cs typeface="Arial"/>
                          <a:sym typeface="Arial"/>
                        </a:rPr>
                        <a:t>Encourage the children to share their experiences of autumn activities and what they like to do/see during autumn.</a:t>
                      </a:r>
                    </a:p>
                  </a:txBody>
                  <a:tcPr/>
                </a:tc>
                <a:tc rowSpan="3" hMerge="1">
                  <a:txBody>
                    <a:bodyPr/>
                    <a:lstStyle/>
                    <a:p>
                      <a:endParaRPr lang="en-GB"/>
                    </a:p>
                  </a:txBody>
                  <a:tcPr/>
                </a:tc>
                <a:tc rowSpan="3" hMerge="1">
                  <a:txBody>
                    <a:bodyPr/>
                    <a:lstStyle/>
                    <a:p>
                      <a:endParaRPr lang="en-GB"/>
                    </a:p>
                  </a:txBody>
                  <a:tcPr/>
                </a:tc>
                <a:tc rowSpan="3" hMerge="1">
                  <a:txBody>
                    <a:bodyPr/>
                    <a:lstStyle/>
                    <a:p>
                      <a:endParaRPr lang="en-GB"/>
                    </a:p>
                  </a:txBody>
                  <a:tcPr/>
                </a:tc>
                <a:tc rowSpan="3" gridSpan="4">
                  <a:txBody>
                    <a:bodyPr/>
                    <a:lstStyle/>
                    <a:p>
                      <a:pPr marL="171450" indent="-171450">
                        <a:buFont typeface="Arial" panose="020B0604020202020204" pitchFamily="34" charset="0"/>
                        <a:buChar char="•"/>
                      </a:pPr>
                      <a:r>
                        <a:rPr lang="en-GB" sz="800" b="0" i="0" u="none" strike="noStrike" cap="none" dirty="0">
                          <a:solidFill>
                            <a:srgbClr val="000000"/>
                          </a:solidFill>
                          <a:effectLst/>
                          <a:latin typeface="Twinkl Cursive Looped Light" panose="02000000000000000000" pitchFamily="2" charset="0"/>
                          <a:ea typeface="Arial"/>
                          <a:cs typeface="Arial"/>
                          <a:sym typeface="Arial"/>
                        </a:rPr>
                        <a:t>About me Body awareness/senses – activities and songs </a:t>
                      </a:r>
                    </a:p>
                    <a:p>
                      <a:pPr marL="171450" indent="-171450">
                        <a:buFont typeface="Arial" panose="020B0604020202020204" pitchFamily="34" charset="0"/>
                        <a:buChar char="•"/>
                      </a:pPr>
                      <a:r>
                        <a:rPr lang="en-GB" sz="800" b="0" i="0" u="none" strike="noStrike" cap="none" dirty="0">
                          <a:solidFill>
                            <a:srgbClr val="000000"/>
                          </a:solidFill>
                          <a:effectLst/>
                          <a:latin typeface="Twinkl Cursive Looped Light" panose="02000000000000000000" pitchFamily="2" charset="0"/>
                          <a:ea typeface="Arial"/>
                          <a:cs typeface="Arial"/>
                          <a:sym typeface="Arial"/>
                        </a:rPr>
                        <a:t>The Colour Monster – to raise awareness of feelings and how these can be associated with different colours</a:t>
                      </a:r>
                    </a:p>
                    <a:p>
                      <a:pPr marL="171450" indent="-171450">
                        <a:buFont typeface="Arial" panose="020B0604020202020204" pitchFamily="34" charset="0"/>
                        <a:buChar char="•"/>
                      </a:pPr>
                      <a:r>
                        <a:rPr lang="en-GB" sz="800" b="0" i="0" u="none" strike="noStrike" cap="none" dirty="0">
                          <a:solidFill>
                            <a:srgbClr val="000000"/>
                          </a:solidFill>
                          <a:effectLst/>
                          <a:latin typeface="Twinkl Cursive Looped Light" panose="02000000000000000000" pitchFamily="2" charset="0"/>
                          <a:ea typeface="Arial"/>
                          <a:cs typeface="Arial"/>
                          <a:sym typeface="Arial"/>
                        </a:rPr>
                        <a:t>Activities linked to The Colour Monster – sorting</a:t>
                      </a:r>
                    </a:p>
                    <a:p>
                      <a:pPr marL="171450" indent="-171450">
                        <a:buFont typeface="Arial" panose="020B0604020202020204" pitchFamily="34" charset="0"/>
                        <a:buChar char="•"/>
                      </a:pPr>
                      <a:r>
                        <a:rPr lang="en-GB" sz="800" b="0" i="0" u="none" strike="noStrike" cap="none" dirty="0">
                          <a:solidFill>
                            <a:srgbClr val="000000"/>
                          </a:solidFill>
                          <a:effectLst/>
                          <a:latin typeface="Twinkl Cursive Looped Light" panose="02000000000000000000" pitchFamily="2" charset="0"/>
                          <a:ea typeface="Arial"/>
                          <a:cs typeface="Arial"/>
                          <a:sym typeface="Arial"/>
                        </a:rPr>
                        <a:t>Why do we use soap to wash our hands.</a:t>
                      </a:r>
                    </a:p>
                    <a:p>
                      <a:pPr marL="171450" indent="-171450">
                        <a:buFont typeface="Arial" panose="020B0604020202020204" pitchFamily="34" charset="0"/>
                        <a:buChar char="•"/>
                      </a:pPr>
                      <a:endParaRPr lang="en-GB" sz="800" b="0" i="0" u="none" strike="noStrike" cap="none" dirty="0">
                        <a:solidFill>
                          <a:srgbClr val="000000"/>
                        </a:solidFill>
                        <a:effectLst/>
                        <a:latin typeface="Twinkl Cursive Looped Light" panose="02000000000000000000" pitchFamily="2" charset="0"/>
                        <a:ea typeface="Arial"/>
                        <a:cs typeface="Arial"/>
                        <a:sym typeface="Arial"/>
                      </a:endParaRPr>
                    </a:p>
                    <a:p>
                      <a:pPr marL="171450" indent="-171450">
                        <a:buFont typeface="Arial" panose="020B0604020202020204" pitchFamily="34" charset="0"/>
                        <a:buChar char="•"/>
                      </a:pPr>
                      <a:endParaRPr lang="en-GB" sz="800" b="0" i="0" u="none" strike="noStrike" cap="none" dirty="0">
                        <a:solidFill>
                          <a:srgbClr val="000000"/>
                        </a:solidFill>
                        <a:effectLst/>
                        <a:latin typeface="Twinkl Cursive Looped Light" panose="02000000000000000000" pitchFamily="2" charset="0"/>
                        <a:ea typeface="Arial"/>
                        <a:cs typeface="Arial"/>
                        <a:sym typeface="Arial"/>
                      </a:endParaRPr>
                    </a:p>
                  </a:txBody>
                  <a:tcPr/>
                </a:tc>
                <a:tc rowSpan="3" hMerge="1">
                  <a:txBody>
                    <a:bodyPr/>
                    <a:lstStyle/>
                    <a:p>
                      <a:endParaRPr lang="en-GB"/>
                    </a:p>
                  </a:txBody>
                  <a:tcPr/>
                </a:tc>
                <a:tc rowSpan="3" hMerge="1">
                  <a:txBody>
                    <a:bodyPr/>
                    <a:lstStyle/>
                    <a:p>
                      <a:endParaRPr lang="en-GB"/>
                    </a:p>
                  </a:txBody>
                  <a:tcPr/>
                </a:tc>
                <a:tc rowSpan="3" hMerge="1">
                  <a:txBody>
                    <a:bodyPr/>
                    <a:lstStyle/>
                    <a:p>
                      <a:endParaRPr lang="en-GB"/>
                    </a:p>
                  </a:txBody>
                  <a:tcPr/>
                </a:tc>
                <a:extLst>
                  <a:ext uri="{0D108BD9-81ED-4DB2-BD59-A6C34878D82A}">
                    <a16:rowId xmlns:a16="http://schemas.microsoft.com/office/drawing/2014/main" val="126213105"/>
                  </a:ext>
                </a:extLst>
              </a:tr>
              <a:tr h="579184">
                <a:tc>
                  <a:txBody>
                    <a:bodyPr/>
                    <a:lstStyle/>
                    <a:p>
                      <a:pPr algn="ctr"/>
                      <a:r>
                        <a:rPr lang="en-US" sz="900" dirty="0">
                          <a:latin typeface="Twinkl Cursive Looped Semibold" panose="02000000000000000000" pitchFamily="2" charset="0"/>
                        </a:rPr>
                        <a:t>BUILDING RLEATIONSHIPS </a:t>
                      </a:r>
                    </a:p>
                  </a:txBody>
                  <a:tcPr/>
                </a:tc>
                <a:tc gridSpan="4" vMerge="1">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GB" sz="1200" b="0" u="sng" dirty="0">
                        <a:effectLst/>
                        <a:latin typeface="Twinkl Cursive Looped" panose="02000000000000000000" pitchFamily="2" charset="77"/>
                        <a:ea typeface="Calibri" panose="020F0502020204030204" pitchFamily="34" charset="0"/>
                        <a:cs typeface="Times New Roman" panose="02020603050405020304" pitchFamily="18" charset="0"/>
                      </a:endParaRPr>
                    </a:p>
                  </a:txBody>
                  <a:tcPr/>
                </a:tc>
                <a:tc hMerge="1" vMerge="1">
                  <a:txBody>
                    <a:bodyPr/>
                    <a:lstStyle/>
                    <a:p>
                      <a:endParaRPr lang="en-GB"/>
                    </a:p>
                  </a:txBody>
                  <a:tcPr/>
                </a:tc>
                <a:tc hMerge="1" vMerge="1">
                  <a:txBody>
                    <a:bodyPr/>
                    <a:lstStyle/>
                    <a:p>
                      <a:endParaRPr lang="en-GB"/>
                    </a:p>
                  </a:txBody>
                  <a:tcPr/>
                </a:tc>
                <a:tc hMerge="1" vMerge="1">
                  <a:txBody>
                    <a:bodyPr/>
                    <a:lstStyle/>
                    <a:p>
                      <a:endParaRPr lang="en-GB"/>
                    </a:p>
                  </a:txBody>
                  <a:tcPr/>
                </a:tc>
                <a:tc gridSpan="4" vMerge="1">
                  <a:txBody>
                    <a:bodyPr/>
                    <a:lstStyle/>
                    <a:p>
                      <a:endParaRPr lang="en-GB"/>
                    </a:p>
                  </a:txBody>
                  <a:tcPr/>
                </a:tc>
                <a:tc hMerge="1" vMerge="1">
                  <a:txBody>
                    <a:bodyPr/>
                    <a:lstStyle/>
                    <a:p>
                      <a:endParaRPr lang="en-GB"/>
                    </a:p>
                  </a:txBody>
                  <a:tcPr/>
                </a:tc>
                <a:tc hMerge="1" vMerge="1">
                  <a:txBody>
                    <a:bodyPr/>
                    <a:lstStyle/>
                    <a:p>
                      <a:endParaRPr lang="en-GB"/>
                    </a:p>
                  </a:txBody>
                  <a:tcPr/>
                </a:tc>
                <a:tc hMerge="1" vMerge="1">
                  <a:txBody>
                    <a:bodyPr/>
                    <a:lstStyle/>
                    <a:p>
                      <a:endParaRPr lang="en-GB"/>
                    </a:p>
                  </a:txBody>
                  <a:tcPr/>
                </a:tc>
                <a:extLst>
                  <a:ext uri="{0D108BD9-81ED-4DB2-BD59-A6C34878D82A}">
                    <a16:rowId xmlns:a16="http://schemas.microsoft.com/office/drawing/2014/main" val="1434430961"/>
                  </a:ext>
                </a:extLst>
              </a:tr>
              <a:tr h="2291536">
                <a:tc>
                  <a:txBody>
                    <a:bodyPr/>
                    <a:lstStyle/>
                    <a:p>
                      <a:pPr algn="ctr"/>
                      <a:r>
                        <a:rPr lang="en-US" sz="900" dirty="0">
                          <a:latin typeface="Twinkl Cursive Looped Semibold" panose="02000000000000000000" pitchFamily="2" charset="0"/>
                        </a:rPr>
                        <a:t>MANAGING SELF </a:t>
                      </a:r>
                    </a:p>
                  </a:txBody>
                  <a:tcPr/>
                </a:tc>
                <a:tc gridSpan="4" vMerge="1">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GB" sz="1200" b="0" u="sng" dirty="0">
                        <a:effectLst/>
                        <a:latin typeface="Twinkl Cursive Looped" panose="02000000000000000000" pitchFamily="2" charset="77"/>
                        <a:ea typeface="Calibri" panose="020F0502020204030204" pitchFamily="34" charset="0"/>
                        <a:cs typeface="Times New Roman" panose="02020603050405020304" pitchFamily="18" charset="0"/>
                      </a:endParaRPr>
                    </a:p>
                  </a:txBody>
                  <a:tcPr/>
                </a:tc>
                <a:tc hMerge="1" vMerge="1">
                  <a:txBody>
                    <a:bodyPr/>
                    <a:lstStyle/>
                    <a:p>
                      <a:endParaRPr lang="en-GB"/>
                    </a:p>
                  </a:txBody>
                  <a:tcPr/>
                </a:tc>
                <a:tc hMerge="1" vMerge="1">
                  <a:txBody>
                    <a:bodyPr/>
                    <a:lstStyle/>
                    <a:p>
                      <a:endParaRPr lang="en-GB"/>
                    </a:p>
                  </a:txBody>
                  <a:tcPr/>
                </a:tc>
                <a:tc hMerge="1" vMerge="1">
                  <a:txBody>
                    <a:bodyPr/>
                    <a:lstStyle/>
                    <a:p>
                      <a:endParaRPr lang="en-GB"/>
                    </a:p>
                  </a:txBody>
                  <a:tcPr/>
                </a:tc>
                <a:tc gridSpan="4" vMerge="1">
                  <a:txBody>
                    <a:bodyPr/>
                    <a:lstStyle/>
                    <a:p>
                      <a:endParaRPr lang="en-GB"/>
                    </a:p>
                  </a:txBody>
                  <a:tcPr/>
                </a:tc>
                <a:tc hMerge="1" vMerge="1">
                  <a:txBody>
                    <a:bodyPr/>
                    <a:lstStyle/>
                    <a:p>
                      <a:endParaRPr lang="en-GB"/>
                    </a:p>
                  </a:txBody>
                  <a:tcPr/>
                </a:tc>
                <a:tc hMerge="1" vMerge="1">
                  <a:txBody>
                    <a:bodyPr/>
                    <a:lstStyle/>
                    <a:p>
                      <a:endParaRPr lang="en-GB"/>
                    </a:p>
                  </a:txBody>
                  <a:tcPr/>
                </a:tc>
                <a:tc hMerge="1" vMerge="1">
                  <a:txBody>
                    <a:bodyPr/>
                    <a:lstStyle/>
                    <a:p>
                      <a:endParaRPr lang="en-GB"/>
                    </a:p>
                  </a:txBody>
                  <a:tcPr/>
                </a:tc>
                <a:extLst>
                  <a:ext uri="{0D108BD9-81ED-4DB2-BD59-A6C34878D82A}">
                    <a16:rowId xmlns:a16="http://schemas.microsoft.com/office/drawing/2014/main" val="2319646415"/>
                  </a:ext>
                </a:extLst>
              </a:tr>
              <a:tr h="394982">
                <a:tc>
                  <a:txBody>
                    <a:bodyPr/>
                    <a:lstStyle/>
                    <a:p>
                      <a:pPr algn="ctr"/>
                      <a:r>
                        <a:rPr lang="en-US" sz="1000" dirty="0">
                          <a:latin typeface="Twinkl Cursive Looped Semibold" panose="02000000000000000000" pitchFamily="2" charset="0"/>
                        </a:rPr>
                        <a:t>JIGSAW </a:t>
                      </a: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1000" b="0" u="sng" dirty="0">
                          <a:effectLst/>
                          <a:latin typeface="Twinkl Cursive Looped" panose="02000000000000000000" pitchFamily="2" charset="77"/>
                          <a:ea typeface="Calibri" panose="020F0502020204030204" pitchFamily="34" charset="0"/>
                          <a:cs typeface="Times New Roman" panose="02020603050405020304" pitchFamily="18" charset="0"/>
                        </a:rPr>
                        <a:t>Settling children into Nursery </a:t>
                      </a:r>
                    </a:p>
                  </a:txBody>
                  <a:tcPr/>
                </a:tc>
                <a:tc>
                  <a:txBody>
                    <a:bodyPr/>
                    <a:lstStyle/>
                    <a:p>
                      <a:pPr>
                        <a:spcAft>
                          <a:spcPts val="0"/>
                        </a:spcAft>
                      </a:pPr>
                      <a:r>
                        <a:rPr lang="en-US" sz="900" b="1" dirty="0">
                          <a:effectLst/>
                          <a:latin typeface="Twinkl Cursive Looped Semibold" panose="02000000000000000000" pitchFamily="2" charset="0"/>
                          <a:ea typeface="Times New Roman" panose="02020603050405020304" pitchFamily="18" charset="0"/>
                        </a:rPr>
                        <a:t>Who me?</a:t>
                      </a:r>
                      <a:endParaRPr lang="en-GB" sz="1200" dirty="0">
                        <a:effectLst/>
                        <a:latin typeface="Twinkl Cursive Looped Semibold" panose="02000000000000000000" pitchFamily="2" charset="0"/>
                        <a:ea typeface="Times New Roman" panose="02020603050405020304" pitchFamily="18" charset="0"/>
                      </a:endParaRPr>
                    </a:p>
                  </a:txBody>
                  <a:tcPr marL="68580" marR="68580" marT="0" marB="0"/>
                </a:tc>
                <a:tc>
                  <a:txBody>
                    <a:bodyPr/>
                    <a:lstStyle/>
                    <a:p>
                      <a:pPr>
                        <a:spcAft>
                          <a:spcPts val="0"/>
                        </a:spcAft>
                      </a:pPr>
                      <a:r>
                        <a:rPr lang="en-US" sz="900" b="1">
                          <a:effectLst/>
                          <a:latin typeface="Twinkl Cursive Looped Semibold" panose="02000000000000000000" pitchFamily="2" charset="0"/>
                          <a:ea typeface="Times New Roman" panose="02020603050405020304" pitchFamily="18" charset="0"/>
                        </a:rPr>
                        <a:t>How am I feeling today?</a:t>
                      </a:r>
                      <a:endParaRPr lang="en-GB" sz="1200">
                        <a:effectLst/>
                        <a:latin typeface="Twinkl Cursive Looped Semibold" panose="02000000000000000000" pitchFamily="2" charset="0"/>
                        <a:ea typeface="Times New Roman" panose="02020603050405020304" pitchFamily="18" charset="0"/>
                      </a:endParaRPr>
                    </a:p>
                  </a:txBody>
                  <a:tcPr marL="68580" marR="68580" marT="0" marB="0"/>
                </a:tc>
                <a:tc>
                  <a:txBody>
                    <a:bodyPr/>
                    <a:lstStyle/>
                    <a:p>
                      <a:pPr>
                        <a:spcAft>
                          <a:spcPts val="0"/>
                        </a:spcAft>
                      </a:pPr>
                      <a:r>
                        <a:rPr lang="en-US" sz="900" b="1" dirty="0">
                          <a:effectLst/>
                          <a:latin typeface="Twinkl Cursive Looped Semibold" panose="02000000000000000000" pitchFamily="2" charset="0"/>
                          <a:ea typeface="Times New Roman" panose="02020603050405020304" pitchFamily="18" charset="0"/>
                        </a:rPr>
                        <a:t>Being at Nursery</a:t>
                      </a:r>
                      <a:endParaRPr lang="en-GB" sz="1200" dirty="0">
                        <a:effectLst/>
                        <a:latin typeface="Twinkl Cursive Looped Semibold" panose="02000000000000000000" pitchFamily="2" charset="0"/>
                        <a:ea typeface="Times New Roman" panose="02020603050405020304" pitchFamily="18" charset="0"/>
                      </a:endParaRPr>
                    </a:p>
                  </a:txBody>
                  <a:tcPr marL="68580" marR="68580" marT="0" marB="0"/>
                </a:tc>
                <a:tc>
                  <a:txBody>
                    <a:bodyPr/>
                    <a:lstStyle/>
                    <a:p>
                      <a:pPr>
                        <a:spcAft>
                          <a:spcPts val="0"/>
                        </a:spcAft>
                      </a:pPr>
                      <a:r>
                        <a:rPr lang="en-US" sz="900" b="1">
                          <a:effectLst/>
                          <a:latin typeface="Twinkl Cursive Looped Semibold" panose="02000000000000000000" pitchFamily="2" charset="0"/>
                          <a:ea typeface="Times New Roman" panose="02020603050405020304" pitchFamily="18" charset="0"/>
                        </a:rPr>
                        <a:t>Gentle hands </a:t>
                      </a:r>
                      <a:endParaRPr lang="en-GB" sz="1200">
                        <a:effectLst/>
                        <a:latin typeface="Twinkl Cursive Looped Semibold" panose="02000000000000000000" pitchFamily="2" charset="0"/>
                        <a:ea typeface="Times New Roman" panose="02020603050405020304" pitchFamily="18" charset="0"/>
                      </a:endParaRPr>
                    </a:p>
                  </a:txBody>
                  <a:tcPr marL="68580" marR="68580" marT="0" marB="0"/>
                </a:tc>
                <a:tc>
                  <a:txBody>
                    <a:bodyPr/>
                    <a:lstStyle/>
                    <a:p>
                      <a:pPr>
                        <a:spcAft>
                          <a:spcPts val="0"/>
                        </a:spcAft>
                      </a:pPr>
                      <a:r>
                        <a:rPr lang="en-US" sz="900" b="1">
                          <a:effectLst/>
                          <a:latin typeface="Twinkl Cursive Looped Semibold" panose="02000000000000000000" pitchFamily="2" charset="0"/>
                          <a:ea typeface="Times New Roman" panose="02020603050405020304" pitchFamily="18" charset="0"/>
                        </a:rPr>
                        <a:t>Our rights </a:t>
                      </a:r>
                      <a:endParaRPr lang="en-GB" sz="1200">
                        <a:effectLst/>
                        <a:latin typeface="Twinkl Cursive Looped Semibold" panose="02000000000000000000" pitchFamily="2" charset="0"/>
                        <a:ea typeface="Times New Roman" panose="02020603050405020304" pitchFamily="18" charset="0"/>
                      </a:endParaRPr>
                    </a:p>
                  </a:txBody>
                  <a:tcPr marL="68580" marR="68580" marT="0" marB="0"/>
                </a:tc>
                <a:tc>
                  <a:txBody>
                    <a:bodyPr/>
                    <a:lstStyle/>
                    <a:p>
                      <a:pPr>
                        <a:spcAft>
                          <a:spcPts val="0"/>
                        </a:spcAft>
                      </a:pPr>
                      <a:r>
                        <a:rPr lang="en-US" sz="900" b="1" dirty="0">
                          <a:effectLst/>
                          <a:latin typeface="Twinkl Cursive Looped Semibold" panose="02000000000000000000" pitchFamily="2" charset="0"/>
                          <a:ea typeface="Times New Roman" panose="02020603050405020304" pitchFamily="18" charset="0"/>
                        </a:rPr>
                        <a:t>Our responsibilities </a:t>
                      </a:r>
                      <a:endParaRPr lang="en-GB" sz="1200" dirty="0">
                        <a:effectLst/>
                        <a:latin typeface="Twinkl Cursive Looped Semibold" panose="02000000000000000000" pitchFamily="2" charset="0"/>
                        <a:ea typeface="Times New Roman" panose="02020603050405020304" pitchFamily="18" charset="0"/>
                      </a:endParaRPr>
                    </a:p>
                  </a:txBody>
                  <a:tcPr marL="68580" marR="68580" marT="0" marB="0"/>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GB" sz="1200" b="0" u="sng" dirty="0">
                        <a:effectLst/>
                        <a:latin typeface="Twinkl Cursive Looped" panose="02000000000000000000" pitchFamily="2" charset="77"/>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805264607"/>
                  </a:ext>
                </a:extLst>
              </a:tr>
            </a:tbl>
          </a:graphicData>
        </a:graphic>
      </p:graphicFrame>
      <p:sp>
        <p:nvSpPr>
          <p:cNvPr id="7" name="TextBox 6">
            <a:extLst>
              <a:ext uri="{FF2B5EF4-FFF2-40B4-BE49-F238E27FC236}">
                <a16:creationId xmlns:a16="http://schemas.microsoft.com/office/drawing/2014/main" id="{83147773-544E-4790-8EDF-474ED1E53FC7}"/>
              </a:ext>
            </a:extLst>
          </p:cNvPr>
          <p:cNvSpPr txBox="1"/>
          <p:nvPr/>
        </p:nvSpPr>
        <p:spPr>
          <a:xfrm>
            <a:off x="2470355" y="109437"/>
            <a:ext cx="4026310" cy="347763"/>
          </a:xfrm>
          <a:prstGeom prst="rect">
            <a:avLst/>
          </a:prstGeom>
          <a:noFill/>
        </p:spPr>
        <p:txBody>
          <a:bodyPr wrap="square" rtlCol="0">
            <a:spAutoFit/>
          </a:bodyPr>
          <a:lstStyle/>
          <a:p>
            <a:endParaRPr lang="en-GB" dirty="0"/>
          </a:p>
        </p:txBody>
      </p:sp>
      <p:sp>
        <p:nvSpPr>
          <p:cNvPr id="9" name="Rectangle 2">
            <a:extLst>
              <a:ext uri="{FF2B5EF4-FFF2-40B4-BE49-F238E27FC236}">
                <a16:creationId xmlns:a16="http://schemas.microsoft.com/office/drawing/2014/main" id="{413904D9-6CE7-4F0C-8B52-85F02F0B92A1}"/>
              </a:ext>
            </a:extLst>
          </p:cNvPr>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2049" name="Picture 7">
            <a:extLst>
              <a:ext uri="{FF2B5EF4-FFF2-40B4-BE49-F238E27FC236}">
                <a16:creationId xmlns:a16="http://schemas.microsoft.com/office/drawing/2014/main" id="{69E5F082-122F-48DC-BAA7-2A21D2ADF7F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4206" y="99883"/>
            <a:ext cx="304800" cy="398463"/>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8A42B9C4-6687-4077-9CAE-27719E98BDA8}"/>
              </a:ext>
            </a:extLst>
          </p:cNvPr>
          <p:cNvSpPr txBox="1"/>
          <p:nvPr/>
        </p:nvSpPr>
        <p:spPr>
          <a:xfrm>
            <a:off x="1180788" y="190569"/>
            <a:ext cx="6953863" cy="307777"/>
          </a:xfrm>
          <a:prstGeom prst="rect">
            <a:avLst/>
          </a:prstGeom>
          <a:noFill/>
        </p:spPr>
        <p:txBody>
          <a:bodyPr wrap="square" rtlCol="0">
            <a:spAutoFit/>
          </a:bodyPr>
          <a:lstStyle/>
          <a:p>
            <a:r>
              <a:rPr lang="en-GB" dirty="0"/>
              <a:t>WELFORD ON AVON NURSERY MEDIUM TERM PLANNING AUTUMN 2025</a:t>
            </a:r>
          </a:p>
        </p:txBody>
      </p:sp>
    </p:spTree>
    <p:extLst>
      <p:ext uri="{BB962C8B-B14F-4D97-AF65-F5344CB8AC3E}">
        <p14:creationId xmlns:p14="http://schemas.microsoft.com/office/powerpoint/2010/main" val="36551132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FF21356E-25AA-4FF8-BE4A-CB07AC5D3C91}"/>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en" smtClean="0"/>
              <a:t>3</a:t>
            </a:fld>
            <a:endParaRPr lang="en"/>
          </a:p>
        </p:txBody>
      </p:sp>
      <p:graphicFrame>
        <p:nvGraphicFramePr>
          <p:cNvPr id="3" name="Table 2">
            <a:extLst>
              <a:ext uri="{FF2B5EF4-FFF2-40B4-BE49-F238E27FC236}">
                <a16:creationId xmlns:a16="http://schemas.microsoft.com/office/drawing/2014/main" id="{BA3C8A36-E245-4F07-8EB0-6329D6BD676B}"/>
              </a:ext>
            </a:extLst>
          </p:cNvPr>
          <p:cNvGraphicFramePr>
            <a:graphicFrameLocks noGrp="1"/>
          </p:cNvGraphicFramePr>
          <p:nvPr>
            <p:extLst>
              <p:ext uri="{D42A27DB-BD31-4B8C-83A1-F6EECF244321}">
                <p14:modId xmlns:p14="http://schemas.microsoft.com/office/powerpoint/2010/main" val="955556922"/>
              </p:ext>
            </p:extLst>
          </p:nvPr>
        </p:nvGraphicFramePr>
        <p:xfrm>
          <a:off x="183749" y="566637"/>
          <a:ext cx="8839181" cy="4557827"/>
        </p:xfrm>
        <a:graphic>
          <a:graphicData uri="http://schemas.openxmlformats.org/drawingml/2006/table">
            <a:tbl>
              <a:tblPr firstRow="1" bandRow="1">
                <a:tableStyleId>{2F9B4754-A883-40EA-AA17-CC1FA8374AAD}</a:tableStyleId>
              </a:tblPr>
              <a:tblGrid>
                <a:gridCol w="1114109">
                  <a:extLst>
                    <a:ext uri="{9D8B030D-6E8A-4147-A177-3AD203B41FA5}">
                      <a16:colId xmlns:a16="http://schemas.microsoft.com/office/drawing/2014/main" val="592850875"/>
                    </a:ext>
                  </a:extLst>
                </a:gridCol>
                <a:gridCol w="1290941">
                  <a:extLst>
                    <a:ext uri="{9D8B030D-6E8A-4147-A177-3AD203B41FA5}">
                      <a16:colId xmlns:a16="http://schemas.microsoft.com/office/drawing/2014/main" val="3087198024"/>
                    </a:ext>
                  </a:extLst>
                </a:gridCol>
                <a:gridCol w="919162">
                  <a:extLst>
                    <a:ext uri="{9D8B030D-6E8A-4147-A177-3AD203B41FA5}">
                      <a16:colId xmlns:a16="http://schemas.microsoft.com/office/drawing/2014/main" val="456731258"/>
                    </a:ext>
                  </a:extLst>
                </a:gridCol>
                <a:gridCol w="919161">
                  <a:extLst>
                    <a:ext uri="{9D8B030D-6E8A-4147-A177-3AD203B41FA5}">
                      <a16:colId xmlns:a16="http://schemas.microsoft.com/office/drawing/2014/main" val="135519263"/>
                    </a:ext>
                  </a:extLst>
                </a:gridCol>
                <a:gridCol w="919162">
                  <a:extLst>
                    <a:ext uri="{9D8B030D-6E8A-4147-A177-3AD203B41FA5}">
                      <a16:colId xmlns:a16="http://schemas.microsoft.com/office/drawing/2014/main" val="3356833165"/>
                    </a:ext>
                  </a:extLst>
                </a:gridCol>
                <a:gridCol w="919162">
                  <a:extLst>
                    <a:ext uri="{9D8B030D-6E8A-4147-A177-3AD203B41FA5}">
                      <a16:colId xmlns:a16="http://schemas.microsoft.com/office/drawing/2014/main" val="4000874788"/>
                    </a:ext>
                  </a:extLst>
                </a:gridCol>
                <a:gridCol w="919161">
                  <a:extLst>
                    <a:ext uri="{9D8B030D-6E8A-4147-A177-3AD203B41FA5}">
                      <a16:colId xmlns:a16="http://schemas.microsoft.com/office/drawing/2014/main" val="1595102914"/>
                    </a:ext>
                  </a:extLst>
                </a:gridCol>
                <a:gridCol w="919162">
                  <a:extLst>
                    <a:ext uri="{9D8B030D-6E8A-4147-A177-3AD203B41FA5}">
                      <a16:colId xmlns:a16="http://schemas.microsoft.com/office/drawing/2014/main" val="3274084245"/>
                    </a:ext>
                  </a:extLst>
                </a:gridCol>
                <a:gridCol w="919161">
                  <a:extLst>
                    <a:ext uri="{9D8B030D-6E8A-4147-A177-3AD203B41FA5}">
                      <a16:colId xmlns:a16="http://schemas.microsoft.com/office/drawing/2014/main" val="1608147129"/>
                    </a:ext>
                  </a:extLst>
                </a:gridCol>
              </a:tblGrid>
              <a:tr h="293649">
                <a:tc>
                  <a:txBody>
                    <a:bodyPr/>
                    <a:lstStyle/>
                    <a:p>
                      <a:pPr algn="ctr"/>
                      <a:r>
                        <a:rPr lang="en-GB" sz="1400" dirty="0">
                          <a:latin typeface="Twinkl Cursive Looped" panose="02000000000000000000" pitchFamily="2" charset="77"/>
                        </a:rPr>
                        <a:t>Autumn 1/2</a:t>
                      </a:r>
                    </a:p>
                  </a:txBody>
                  <a:tcPr>
                    <a:solidFill>
                      <a:srgbClr val="FFC000"/>
                    </a:solidFill>
                  </a:tcPr>
                </a:tc>
                <a:tc>
                  <a:txBody>
                    <a:bodyPr/>
                    <a:lstStyle/>
                    <a:p>
                      <a:pPr algn="ctr">
                        <a:spcAft>
                          <a:spcPts val="0"/>
                        </a:spcAft>
                      </a:pPr>
                      <a:r>
                        <a:rPr lang="en-GB" sz="1200" dirty="0">
                          <a:effectLst/>
                          <a:latin typeface="Twinkl Cursive Looped Semibold" panose="02000000000000000000" pitchFamily="2" charset="0"/>
                          <a:ea typeface="Times New Roman" panose="02020603050405020304" pitchFamily="18" charset="0"/>
                        </a:rPr>
                        <a:t>Week 1</a:t>
                      </a:r>
                    </a:p>
                  </a:txBody>
                  <a:tcPr marL="68580" marR="68580" marT="0" marB="0" anchor="ctr"/>
                </a:tc>
                <a:tc>
                  <a:txBody>
                    <a:bodyPr/>
                    <a:lstStyle/>
                    <a:p>
                      <a:pPr algn="ctr">
                        <a:spcAft>
                          <a:spcPts val="0"/>
                        </a:spcAft>
                      </a:pPr>
                      <a:r>
                        <a:rPr lang="en-GB" sz="1200" dirty="0">
                          <a:effectLst/>
                          <a:latin typeface="Twinkl Cursive Looped Semibold" panose="02000000000000000000" pitchFamily="2" charset="0"/>
                          <a:ea typeface="Times New Roman" panose="02020603050405020304" pitchFamily="18" charset="0"/>
                        </a:rPr>
                        <a:t>Week 2</a:t>
                      </a:r>
                    </a:p>
                  </a:txBody>
                  <a:tcPr marL="68580" marR="68580" marT="0" marB="0" anchor="ctr"/>
                </a:tc>
                <a:tc>
                  <a:txBody>
                    <a:bodyPr/>
                    <a:lstStyle/>
                    <a:p>
                      <a:pPr algn="ctr">
                        <a:spcAft>
                          <a:spcPts val="0"/>
                        </a:spcAft>
                      </a:pPr>
                      <a:r>
                        <a:rPr lang="en-GB" sz="1200" dirty="0">
                          <a:effectLst/>
                          <a:latin typeface="Twinkl Cursive Looped Semibold" panose="02000000000000000000" pitchFamily="2" charset="0"/>
                          <a:ea typeface="Times New Roman" panose="02020603050405020304" pitchFamily="18" charset="0"/>
                        </a:rPr>
                        <a:t>Week 3</a:t>
                      </a:r>
                    </a:p>
                  </a:txBody>
                  <a:tcPr marL="68580" marR="68580" marT="0" marB="0" anchor="ctr"/>
                </a:tc>
                <a:tc>
                  <a:txBody>
                    <a:bodyPr/>
                    <a:lstStyle/>
                    <a:p>
                      <a:pPr algn="ctr">
                        <a:spcAft>
                          <a:spcPts val="0"/>
                        </a:spcAft>
                      </a:pPr>
                      <a:r>
                        <a:rPr lang="en-GB" sz="1200" dirty="0">
                          <a:effectLst/>
                          <a:latin typeface="Twinkl Cursive Looped Semibold" panose="02000000000000000000" pitchFamily="2" charset="0"/>
                          <a:ea typeface="Times New Roman" panose="02020603050405020304" pitchFamily="18" charset="0"/>
                        </a:rPr>
                        <a:t>Week 4</a:t>
                      </a:r>
                    </a:p>
                  </a:txBody>
                  <a:tcPr marL="68580" marR="68580" marT="0" marB="0" anchor="ctr"/>
                </a:tc>
                <a:tc>
                  <a:txBody>
                    <a:bodyPr/>
                    <a:lstStyle/>
                    <a:p>
                      <a:pPr algn="ctr">
                        <a:spcAft>
                          <a:spcPts val="0"/>
                        </a:spcAft>
                      </a:pPr>
                      <a:r>
                        <a:rPr lang="en-GB" sz="1200" dirty="0">
                          <a:effectLst/>
                          <a:latin typeface="Twinkl Cursive Looped Semibold" panose="02000000000000000000" pitchFamily="2" charset="0"/>
                          <a:ea typeface="Times New Roman" panose="02020603050405020304" pitchFamily="18" charset="0"/>
                        </a:rPr>
                        <a:t>Week 5</a:t>
                      </a:r>
                    </a:p>
                  </a:txBody>
                  <a:tcPr marL="68580" marR="68580" marT="0" marB="0" anchor="ctr"/>
                </a:tc>
                <a:tc>
                  <a:txBody>
                    <a:bodyPr/>
                    <a:lstStyle/>
                    <a:p>
                      <a:pPr algn="ctr">
                        <a:spcAft>
                          <a:spcPts val="0"/>
                        </a:spcAft>
                      </a:pPr>
                      <a:r>
                        <a:rPr lang="en-GB" sz="1200" dirty="0">
                          <a:effectLst/>
                          <a:latin typeface="Twinkl Cursive Looped Semibold" panose="02000000000000000000" pitchFamily="2" charset="0"/>
                          <a:ea typeface="Times New Roman" panose="02020603050405020304" pitchFamily="18" charset="0"/>
                        </a:rPr>
                        <a:t>Week 6</a:t>
                      </a:r>
                    </a:p>
                  </a:txBody>
                  <a:tcPr marL="68580" marR="68580" marT="0" marB="0" anchor="ctr"/>
                </a:tc>
                <a:tc>
                  <a:txBody>
                    <a:bodyPr/>
                    <a:lstStyle/>
                    <a:p>
                      <a:pPr algn="ctr">
                        <a:spcAft>
                          <a:spcPts val="0"/>
                        </a:spcAft>
                      </a:pPr>
                      <a:r>
                        <a:rPr lang="en-GB" sz="1200" dirty="0">
                          <a:effectLst/>
                          <a:latin typeface="Twinkl Cursive Looped Semibold" panose="02000000000000000000" pitchFamily="2" charset="0"/>
                          <a:ea typeface="Times New Roman" panose="02020603050405020304" pitchFamily="18" charset="0"/>
                        </a:rPr>
                        <a:t>Week 7</a:t>
                      </a:r>
                    </a:p>
                  </a:txBody>
                  <a:tcPr marL="68580" marR="68580" marT="0" marB="0" anchor="ctr"/>
                </a:tc>
                <a:tc>
                  <a:txBody>
                    <a:bodyPr/>
                    <a:lstStyle/>
                    <a:p>
                      <a:pPr algn="ctr">
                        <a:spcAft>
                          <a:spcPts val="0"/>
                        </a:spcAft>
                      </a:pPr>
                      <a:r>
                        <a:rPr lang="en-GB" sz="1200" dirty="0">
                          <a:effectLst/>
                          <a:latin typeface="Twinkl Cursive Looped Semibold" panose="02000000000000000000" pitchFamily="2" charset="0"/>
                          <a:ea typeface="Times New Roman" panose="02020603050405020304" pitchFamily="18" charset="0"/>
                        </a:rPr>
                        <a:t>Week 8</a:t>
                      </a:r>
                    </a:p>
                  </a:txBody>
                  <a:tcPr marL="68580" marR="68580" marT="0" marB="0" anchor="ctr"/>
                </a:tc>
                <a:extLst>
                  <a:ext uri="{0D108BD9-81ED-4DB2-BD59-A6C34878D82A}">
                    <a16:rowId xmlns:a16="http://schemas.microsoft.com/office/drawing/2014/main" val="179689094"/>
                  </a:ext>
                </a:extLst>
              </a:tr>
              <a:tr h="293649">
                <a:tc>
                  <a:txBody>
                    <a:bodyPr/>
                    <a:lstStyle/>
                    <a:p>
                      <a:pPr algn="ctr"/>
                      <a:r>
                        <a:rPr lang="en-US" sz="1400" b="0" dirty="0">
                          <a:latin typeface="Twinkl Cursive Looped" panose="02000000000000000000" pitchFamily="2" charset="77"/>
                          <a:cs typeface="Amatic SC" panose="00000500000000000000" pitchFamily="2" charset="-79"/>
                        </a:rPr>
                        <a:t> CL</a:t>
                      </a:r>
                      <a:endParaRPr lang="en-GB" sz="1400" b="0" dirty="0">
                        <a:latin typeface="Twinkl Cursive Looped" panose="02000000000000000000" pitchFamily="2" charset="77"/>
                        <a:cs typeface="Amatic SC" panose="00000500000000000000" pitchFamily="2" charset="-79"/>
                      </a:endParaRPr>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01/09/25</a:t>
                      </a:r>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08/09/25</a:t>
                      </a:r>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15/09/25</a:t>
                      </a:r>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22/09/25</a:t>
                      </a:r>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29/09/25</a:t>
                      </a:r>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06/10/25</a:t>
                      </a:r>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13/10/25</a:t>
                      </a:r>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20/10/25</a:t>
                      </a:r>
                    </a:p>
                  </a:txBody>
                  <a:tcPr/>
                </a:tc>
                <a:extLst>
                  <a:ext uri="{0D108BD9-81ED-4DB2-BD59-A6C34878D82A}">
                    <a16:rowId xmlns:a16="http://schemas.microsoft.com/office/drawing/2014/main" val="3925890655"/>
                  </a:ext>
                </a:extLst>
              </a:tr>
              <a:tr h="136048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1" dirty="0">
                          <a:latin typeface="Twinkl Cursive Looped Semibold" panose="02000000000000000000" pitchFamily="2" charset="0"/>
                          <a:cs typeface="Amatic SC" panose="00000500000000000000" pitchFamily="2" charset="-79"/>
                        </a:rPr>
                        <a:t>LISTENING, ATTENTION AND UNDERSTANDING</a:t>
                      </a:r>
                    </a:p>
                  </a:txBody>
                  <a:tcPr/>
                </a:tc>
                <a:tc gridSpan="8">
                  <a:txBody>
                    <a:bodyPr/>
                    <a:lstStyle/>
                    <a:p>
                      <a:pPr marL="0" indent="0">
                        <a:buFont typeface="Arial" panose="020B0604020202020204" pitchFamily="34" charset="0"/>
                        <a:buNone/>
                      </a:pPr>
                      <a:r>
                        <a:rPr lang="en-US" sz="900" b="0" i="0" u="none" strike="noStrike" cap="none" dirty="0">
                          <a:solidFill>
                            <a:srgbClr val="000000"/>
                          </a:solidFill>
                          <a:effectLst/>
                          <a:latin typeface="Twinkl Cursive Looped Light" panose="02000000000000000000" pitchFamily="2" charset="0"/>
                          <a:ea typeface="Arial"/>
                          <a:cs typeface="Arial"/>
                          <a:sym typeface="Arial"/>
                        </a:rPr>
                        <a:t>Opportunities/ Provision:</a:t>
                      </a:r>
                    </a:p>
                    <a:p>
                      <a:pPr marL="171450" lvl="0" indent="-171450">
                        <a:buFont typeface="Arial" panose="020B0604020202020204" pitchFamily="34" charset="0"/>
                        <a:buChar char="•"/>
                      </a:pPr>
                      <a:r>
                        <a:rPr lang="en-US" sz="900" b="0" i="1" u="none" strike="noStrike" cap="none" dirty="0">
                          <a:solidFill>
                            <a:srgbClr val="000000"/>
                          </a:solidFill>
                          <a:effectLst/>
                          <a:latin typeface="Twinkl Cursive Looped Light" panose="02000000000000000000" pitchFamily="2" charset="0"/>
                          <a:ea typeface="Arial"/>
                          <a:cs typeface="Arial"/>
                          <a:sym typeface="Arial"/>
                        </a:rPr>
                        <a:t>Speaking, listening and thinking</a:t>
                      </a:r>
                      <a:r>
                        <a:rPr lang="en-US" sz="900" b="0" i="0" u="none" strike="noStrike" cap="none" dirty="0">
                          <a:solidFill>
                            <a:srgbClr val="000000"/>
                          </a:solidFill>
                          <a:effectLst/>
                          <a:latin typeface="Twinkl Cursive Looped Light" panose="02000000000000000000" pitchFamily="2" charset="0"/>
                          <a:ea typeface="Arial"/>
                          <a:cs typeface="Arial"/>
                          <a:sym typeface="Arial"/>
                        </a:rPr>
                        <a:t> </a:t>
                      </a:r>
                      <a:r>
                        <a:rPr lang="en-US" sz="900" b="0" i="1" u="none" strike="noStrike" cap="none" dirty="0">
                          <a:solidFill>
                            <a:srgbClr val="000000"/>
                          </a:solidFill>
                          <a:effectLst/>
                          <a:latin typeface="Twinkl Cursive Looped Light" panose="02000000000000000000" pitchFamily="2" charset="0"/>
                          <a:ea typeface="Arial"/>
                          <a:cs typeface="Arial"/>
                          <a:sym typeface="Arial"/>
                        </a:rPr>
                        <a:t>with </a:t>
                      </a:r>
                      <a:r>
                        <a:rPr lang="en-US" sz="900" b="0" i="1" u="none" strike="noStrike" cap="none" dirty="0" err="1">
                          <a:solidFill>
                            <a:srgbClr val="000000"/>
                          </a:solidFill>
                          <a:effectLst/>
                          <a:latin typeface="Twinkl Cursive Looped Light" panose="02000000000000000000" pitchFamily="2" charset="0"/>
                          <a:ea typeface="Arial"/>
                          <a:cs typeface="Arial"/>
                          <a:sym typeface="Arial"/>
                        </a:rPr>
                        <a:t>Dogum</a:t>
                      </a:r>
                      <a:r>
                        <a:rPr lang="en-US" sz="900" b="0" i="1" u="none" strike="noStrike" cap="none" dirty="0">
                          <a:solidFill>
                            <a:srgbClr val="000000"/>
                          </a:solidFill>
                          <a:effectLst/>
                          <a:latin typeface="Twinkl Cursive Looped Light" panose="02000000000000000000" pitchFamily="2" charset="0"/>
                          <a:ea typeface="Arial"/>
                          <a:cs typeface="Arial"/>
                          <a:sym typeface="Arial"/>
                        </a:rPr>
                        <a:t> </a:t>
                      </a:r>
                      <a:r>
                        <a:rPr lang="en-US" sz="900" b="0" i="0" u="none" strike="noStrike" cap="none" dirty="0">
                          <a:solidFill>
                            <a:srgbClr val="000000"/>
                          </a:solidFill>
                          <a:effectLst/>
                          <a:latin typeface="Twinkl Cursive Looped Light" panose="02000000000000000000" pitchFamily="2" charset="0"/>
                          <a:ea typeface="Arial"/>
                          <a:cs typeface="Arial"/>
                          <a:sym typeface="Arial"/>
                        </a:rPr>
                        <a:t>Ros Bailey.  (weekly) </a:t>
                      </a:r>
                    </a:p>
                    <a:p>
                      <a:pPr marL="171450" lvl="0" indent="-171450">
                        <a:buFont typeface="Arial" panose="020B0604020202020204" pitchFamily="34" charset="0"/>
                        <a:buChar char="•"/>
                      </a:pPr>
                      <a:r>
                        <a:rPr lang="en-US" sz="900" b="0" i="0" u="none" strike="noStrike" cap="none" dirty="0">
                          <a:solidFill>
                            <a:srgbClr val="000000"/>
                          </a:solidFill>
                          <a:effectLst/>
                          <a:latin typeface="Twinkl Cursive Looped Light" panose="02000000000000000000" pitchFamily="2" charset="0"/>
                          <a:ea typeface="Arial"/>
                          <a:cs typeface="Arial"/>
                          <a:sym typeface="Arial"/>
                        </a:rPr>
                        <a:t>Read a variety of stories related to ourselves, feelings, families, Harvest, autumn festivals. </a:t>
                      </a:r>
                    </a:p>
                    <a:p>
                      <a:pPr marL="171450" lvl="0" indent="-171450">
                        <a:buFont typeface="Arial" panose="020B0604020202020204" pitchFamily="34" charset="0"/>
                        <a:buChar char="•"/>
                      </a:pPr>
                      <a:r>
                        <a:rPr lang="en-US" sz="900" b="0" i="0" u="none" strike="noStrike" cap="none" dirty="0">
                          <a:solidFill>
                            <a:srgbClr val="000000"/>
                          </a:solidFill>
                          <a:effectLst/>
                          <a:latin typeface="Twinkl Cursive Looped Light" panose="02000000000000000000" pitchFamily="2" charset="0"/>
                          <a:ea typeface="Arial"/>
                          <a:cs typeface="Arial"/>
                          <a:sym typeface="Arial"/>
                        </a:rPr>
                        <a:t>Begin to answer simple questions about the story listened to. </a:t>
                      </a:r>
                      <a:endParaRPr lang="en-GB" sz="900" b="0" i="0" u="none" strike="noStrike" cap="none" dirty="0">
                        <a:solidFill>
                          <a:srgbClr val="000000"/>
                        </a:solidFill>
                        <a:effectLst/>
                        <a:latin typeface="Twinkl Cursive Looped Light" panose="02000000000000000000" pitchFamily="2" charset="0"/>
                        <a:ea typeface="Arial"/>
                        <a:cs typeface="Arial"/>
                        <a:sym typeface="Arial"/>
                      </a:endParaRPr>
                    </a:p>
                    <a:p>
                      <a:pPr marL="171450" lvl="0" indent="-171450">
                        <a:buFont typeface="Arial" panose="020B0604020202020204" pitchFamily="34" charset="0"/>
                        <a:buChar char="•"/>
                      </a:pPr>
                      <a:r>
                        <a:rPr lang="en-US" sz="900" b="0" i="0" u="none" strike="noStrike" cap="none" dirty="0">
                          <a:solidFill>
                            <a:srgbClr val="000000"/>
                          </a:solidFill>
                          <a:effectLst/>
                          <a:latin typeface="Twinkl Cursive Looped Light" panose="02000000000000000000" pitchFamily="2" charset="0"/>
                          <a:ea typeface="Arial"/>
                          <a:cs typeface="Arial"/>
                          <a:sym typeface="Arial"/>
                        </a:rPr>
                        <a:t>Learn a range of nursery rhymes, taking part in daily phonics, Fit for Play and the Nursery Rhyme Challenge 2025 (Nov)</a:t>
                      </a:r>
                      <a:endParaRPr lang="en-GB" sz="900" b="0" i="0" u="none" strike="noStrike" cap="none" dirty="0">
                        <a:solidFill>
                          <a:srgbClr val="000000"/>
                        </a:solidFill>
                        <a:effectLst/>
                        <a:latin typeface="Twinkl Cursive Looped Light" panose="02000000000000000000" pitchFamily="2" charset="0"/>
                        <a:ea typeface="Arial"/>
                        <a:cs typeface="Arial"/>
                        <a:sym typeface="Arial"/>
                      </a:endParaRPr>
                    </a:p>
                    <a:p>
                      <a:pPr marL="171450" lvl="0" indent="-171450">
                        <a:buFont typeface="Arial" panose="020B0604020202020204" pitchFamily="34" charset="0"/>
                        <a:buChar char="•"/>
                      </a:pPr>
                      <a:r>
                        <a:rPr lang="en-US" sz="900" b="0" i="0" u="none" strike="noStrike" cap="none" dirty="0">
                          <a:solidFill>
                            <a:srgbClr val="000000"/>
                          </a:solidFill>
                          <a:effectLst/>
                          <a:latin typeface="Twinkl Cursive Looped Light" panose="02000000000000000000" pitchFamily="2" charset="0"/>
                          <a:ea typeface="Arial"/>
                          <a:cs typeface="Arial"/>
                          <a:sym typeface="Arial"/>
                        </a:rPr>
                        <a:t>Talk about ourselves, what our likes and dislikes are. </a:t>
                      </a:r>
                      <a:endParaRPr lang="en-GB" sz="900" b="0" i="0" u="none" strike="noStrike" cap="none" dirty="0">
                        <a:solidFill>
                          <a:srgbClr val="000000"/>
                        </a:solidFill>
                        <a:effectLst/>
                        <a:latin typeface="Twinkl Cursive Looped Light" panose="02000000000000000000" pitchFamily="2" charset="0"/>
                        <a:ea typeface="Arial"/>
                        <a:cs typeface="Arial"/>
                        <a:sym typeface="Arial"/>
                      </a:endParaRPr>
                    </a:p>
                    <a:p>
                      <a:pPr marL="171450" lvl="0" indent="-171450">
                        <a:buFont typeface="Arial" panose="020B0604020202020204" pitchFamily="34" charset="0"/>
                        <a:buChar char="•"/>
                      </a:pPr>
                      <a:r>
                        <a:rPr lang="en-GB" sz="900" b="0" i="0" u="none" strike="noStrike" cap="none" dirty="0">
                          <a:solidFill>
                            <a:srgbClr val="000000"/>
                          </a:solidFill>
                          <a:effectLst/>
                          <a:latin typeface="Twinkl Cursive Looped Light" panose="02000000000000000000" pitchFamily="2" charset="0"/>
                          <a:ea typeface="Arial"/>
                          <a:cs typeface="Arial"/>
                          <a:sym typeface="Arial"/>
                        </a:rPr>
                        <a:t>Encourage children to answer questions about themselves by playing games such as the All about Me dice game and question cards.</a:t>
                      </a:r>
                    </a:p>
                    <a:p>
                      <a:pPr marL="171450" lvl="0" indent="-171450">
                        <a:buFont typeface="Arial" panose="020B0604020202020204" pitchFamily="34" charset="0"/>
                        <a:buChar char="•"/>
                      </a:pPr>
                      <a:r>
                        <a:rPr lang="en-GB" sz="900" b="0" i="0" u="none" strike="noStrike" cap="none" dirty="0">
                          <a:solidFill>
                            <a:srgbClr val="000000"/>
                          </a:solidFill>
                          <a:effectLst/>
                          <a:latin typeface="Twinkl Cursive Looped Light" panose="02000000000000000000" pitchFamily="2" charset="0"/>
                          <a:ea typeface="Arial"/>
                          <a:cs typeface="Arial"/>
                          <a:sym typeface="Arial"/>
                        </a:rPr>
                        <a:t>Provide the children with a mirror. Explain that it is a magic mirror. Encourage the children to look at themselves in the mirror and describe what they see in short sentences.</a:t>
                      </a:r>
                    </a:p>
                    <a:p>
                      <a:pPr marL="171450" lvl="0" indent="-171450">
                        <a:buFont typeface="Arial" panose="020B0604020202020204" pitchFamily="34" charset="0"/>
                        <a:buChar char="•"/>
                      </a:pPr>
                      <a:r>
                        <a:rPr lang="en-GB" sz="900" b="0" i="0" u="none" strike="noStrike" cap="none" dirty="0">
                          <a:solidFill>
                            <a:srgbClr val="000000"/>
                          </a:solidFill>
                          <a:effectLst/>
                          <a:latin typeface="Twinkl Cursive Looped Light" panose="02000000000000000000" pitchFamily="2" charset="0"/>
                          <a:ea typeface="Arial"/>
                          <a:cs typeface="Arial"/>
                          <a:sym typeface="Arial"/>
                        </a:rPr>
                        <a:t>Puppets and small world characters to retell/ create new narratives </a:t>
                      </a:r>
                      <a:r>
                        <a:rPr lang="en-GB" sz="900" b="0" i="0" u="none" strike="noStrike" cap="none" dirty="0" err="1">
                          <a:solidFill>
                            <a:srgbClr val="000000"/>
                          </a:solidFill>
                          <a:effectLst/>
                          <a:latin typeface="Twinkl Cursive Looped Light" panose="02000000000000000000" pitchFamily="2" charset="0"/>
                          <a:ea typeface="Arial"/>
                          <a:cs typeface="Arial"/>
                          <a:sym typeface="Arial"/>
                        </a:rPr>
                        <a:t>e.g</a:t>
                      </a:r>
                      <a:r>
                        <a:rPr lang="en-GB" sz="900" b="0" i="0" u="none" strike="noStrike" cap="none" dirty="0">
                          <a:solidFill>
                            <a:srgbClr val="000000"/>
                          </a:solidFill>
                          <a:effectLst/>
                          <a:latin typeface="Twinkl Cursive Looped Light" panose="02000000000000000000" pitchFamily="2" charset="0"/>
                          <a:ea typeface="Arial"/>
                          <a:cs typeface="Arial"/>
                          <a:sym typeface="Arial"/>
                        </a:rPr>
                        <a:t> The Little red Hen</a:t>
                      </a:r>
                    </a:p>
                    <a:p>
                      <a:pPr marL="171450" lvl="0" indent="-171450">
                        <a:buFont typeface="Arial" panose="020B0604020202020204" pitchFamily="34" charset="0"/>
                        <a:buChar char="•"/>
                      </a:pPr>
                      <a:r>
                        <a:rPr lang="en-GB" sz="900" b="0" i="0" u="none" strike="noStrike" cap="none" dirty="0">
                          <a:solidFill>
                            <a:srgbClr val="000000"/>
                          </a:solidFill>
                          <a:effectLst/>
                          <a:latin typeface="Twinkl Cursive Looped Light" panose="02000000000000000000" pitchFamily="2" charset="0"/>
                          <a:ea typeface="Arial"/>
                          <a:cs typeface="Arial"/>
                          <a:sym typeface="Arial"/>
                        </a:rPr>
                        <a:t>BBC Radio for Schools ‘Listening skills’ programme – to be linked with Phonics weekly.</a:t>
                      </a:r>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dirty="0"/>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26213105"/>
                  </a:ext>
                </a:extLst>
              </a:tr>
              <a:tr h="2348027">
                <a:tc>
                  <a:txBody>
                    <a:bodyPr/>
                    <a:lstStyle/>
                    <a:p>
                      <a:r>
                        <a:rPr lang="en-US" sz="900" dirty="0">
                          <a:latin typeface="Twinkl Cursive Looped Semibold" panose="02000000000000000000" pitchFamily="2" charset="0"/>
                        </a:rPr>
                        <a:t>SPEAKING </a:t>
                      </a:r>
                      <a:endParaRPr lang="en-GB" dirty="0"/>
                    </a:p>
                  </a:txBody>
                  <a:tcPr/>
                </a:tc>
                <a:tc gridSpan="8">
                  <a:txBody>
                    <a:bodyPr/>
                    <a:lstStyle/>
                    <a:p>
                      <a:pPr marL="171450" lvl="0" indent="-171450">
                        <a:buFont typeface="Arial" panose="020B0604020202020204" pitchFamily="34" charset="0"/>
                        <a:buChar char="•"/>
                      </a:pPr>
                      <a:r>
                        <a:rPr lang="en-US" sz="900" b="0" i="0" u="none" strike="noStrike" cap="none" dirty="0">
                          <a:solidFill>
                            <a:srgbClr val="000000"/>
                          </a:solidFill>
                          <a:effectLst/>
                          <a:latin typeface="Twinkl Cursive Looped Light" panose="02000000000000000000" pitchFamily="2" charset="0"/>
                          <a:ea typeface="Arial"/>
                          <a:cs typeface="Arial"/>
                          <a:sym typeface="Arial"/>
                        </a:rPr>
                        <a:t>Creating story props and characters – puppets, small world. </a:t>
                      </a:r>
                    </a:p>
                    <a:p>
                      <a:pPr marL="171450" lvl="0" indent="-171450">
                        <a:buFont typeface="Arial" panose="020B0604020202020204" pitchFamily="34" charset="0"/>
                        <a:buChar char="•"/>
                      </a:pPr>
                      <a:r>
                        <a:rPr lang="en-US" sz="900" b="0" i="0" u="none" strike="noStrike" cap="none" dirty="0">
                          <a:solidFill>
                            <a:srgbClr val="000000"/>
                          </a:solidFill>
                          <a:effectLst/>
                          <a:latin typeface="Twinkl Cursive Looped Light" panose="02000000000000000000" pitchFamily="2" charset="0"/>
                          <a:ea typeface="Arial"/>
                          <a:cs typeface="Arial"/>
                          <a:sym typeface="Arial"/>
                        </a:rPr>
                        <a:t>Songs and rhymes to explore the sounds and patterns in words.</a:t>
                      </a:r>
                      <a:endParaRPr lang="en-GB" sz="900" b="0" i="0" u="none" strike="noStrike" cap="none" dirty="0">
                        <a:solidFill>
                          <a:srgbClr val="000000"/>
                        </a:solidFill>
                        <a:effectLst/>
                        <a:latin typeface="Twinkl Cursive Looped Light" panose="02000000000000000000" pitchFamily="2" charset="0"/>
                        <a:ea typeface="Arial"/>
                        <a:cs typeface="Arial"/>
                        <a:sym typeface="Arial"/>
                      </a:endParaRPr>
                    </a:p>
                    <a:p>
                      <a:pPr marL="171450" lvl="0" indent="-171450">
                        <a:buFont typeface="Arial" panose="020B0604020202020204" pitchFamily="34" charset="0"/>
                        <a:buChar char="•"/>
                      </a:pPr>
                      <a:r>
                        <a:rPr lang="en-US" sz="900" b="0" i="0" u="none" strike="noStrike" cap="none" dirty="0">
                          <a:solidFill>
                            <a:srgbClr val="000000"/>
                          </a:solidFill>
                          <a:effectLst/>
                          <a:latin typeface="Twinkl Cursive Looped Light" panose="02000000000000000000" pitchFamily="2" charset="0"/>
                          <a:ea typeface="Arial"/>
                          <a:cs typeface="Arial"/>
                          <a:sym typeface="Arial"/>
                        </a:rPr>
                        <a:t>Role play area – starting with a Home corner where children can role play familiar roles observed in their own lives</a:t>
                      </a:r>
                      <a:endParaRPr lang="en-GB" sz="900" b="0" i="0" u="none" strike="noStrike" cap="none" dirty="0">
                        <a:solidFill>
                          <a:srgbClr val="000000"/>
                        </a:solidFill>
                        <a:effectLst/>
                        <a:latin typeface="Twinkl Cursive Looped Light" panose="02000000000000000000" pitchFamily="2" charset="0"/>
                        <a:ea typeface="Arial"/>
                        <a:cs typeface="Arial"/>
                        <a:sym typeface="Arial"/>
                      </a:endParaRPr>
                    </a:p>
                    <a:p>
                      <a:pPr marL="171450" lvl="0" indent="-171450">
                        <a:buFont typeface="Arial" panose="020B0604020202020204" pitchFamily="34" charset="0"/>
                        <a:buChar char="•"/>
                      </a:pPr>
                      <a:r>
                        <a:rPr lang="en-GB" sz="900" b="0" i="0" u="none" strike="noStrike" cap="none" dirty="0">
                          <a:solidFill>
                            <a:srgbClr val="000000"/>
                          </a:solidFill>
                          <a:effectLst/>
                          <a:latin typeface="Twinkl Cursive Looped Light" panose="02000000000000000000" pitchFamily="2" charset="0"/>
                          <a:ea typeface="Arial"/>
                          <a:cs typeface="Arial"/>
                          <a:sym typeface="Arial"/>
                        </a:rPr>
                        <a:t>Set up a senses station. Ask the children to close their eyes and encourage them to feel, smell, look at and listen to a range of objects. Can they use a wider range of vocabulary to talk about the objects?</a:t>
                      </a:r>
                    </a:p>
                    <a:p>
                      <a:pPr marL="171450" lvl="0" indent="-171450">
                        <a:buFont typeface="Arial" panose="020B0604020202020204" pitchFamily="34" charset="0"/>
                        <a:buChar char="•"/>
                      </a:pPr>
                      <a:r>
                        <a:rPr lang="en-GB" sz="900" b="0" i="0" u="none" strike="noStrike" cap="none" dirty="0">
                          <a:solidFill>
                            <a:srgbClr val="000000"/>
                          </a:solidFill>
                          <a:effectLst/>
                          <a:latin typeface="Twinkl Cursive Looped Light" panose="02000000000000000000" pitchFamily="2" charset="0"/>
                          <a:ea typeface="Arial"/>
                          <a:cs typeface="Arial"/>
                          <a:sym typeface="Arial"/>
                        </a:rPr>
                        <a:t>Provide a basket of fresh vegetables for the children to talk about. Take each vegetable out of the basket, name it and encourage children to talk about it. Discuss different ways to describe the vegetables, such as shape, size, texture and colour.</a:t>
                      </a:r>
                    </a:p>
                    <a:p>
                      <a:pPr marL="171450" lvl="0" indent="-171450">
                        <a:buFont typeface="Arial" panose="020B0604020202020204" pitchFamily="34" charset="0"/>
                        <a:buChar char="•"/>
                      </a:pPr>
                      <a:r>
                        <a:rPr lang="en-GB" sz="900" b="0" i="0" u="none" strike="noStrike" cap="none" dirty="0">
                          <a:solidFill>
                            <a:srgbClr val="000000"/>
                          </a:solidFill>
                          <a:effectLst/>
                          <a:latin typeface="Twinkl Cursive Looped Light" panose="02000000000000000000" pitchFamily="2" charset="0"/>
                          <a:ea typeface="Arial"/>
                          <a:cs typeface="Arial"/>
                          <a:sym typeface="Arial"/>
                        </a:rPr>
                        <a:t>Create a role-play farm shop for the children to explore. Talk about the names of the vegetables that are in the shop and invite children to take turns as the customers and shopkeepers. Encourage them to use longer sentences in each role.   </a:t>
                      </a:r>
                    </a:p>
                    <a:p>
                      <a:pPr marL="171450" lvl="0" indent="-171450">
                        <a:buFont typeface="Arial" panose="020B0604020202020204" pitchFamily="34" charset="0"/>
                        <a:buChar char="•"/>
                      </a:pPr>
                      <a:r>
                        <a:rPr lang="en-GB" sz="900" b="0" i="0" u="none" strike="noStrike" cap="none" dirty="0">
                          <a:solidFill>
                            <a:srgbClr val="000000"/>
                          </a:solidFill>
                          <a:effectLst/>
                          <a:latin typeface="Twinkl Cursive Looped Light" panose="02000000000000000000" pitchFamily="2" charset="0"/>
                          <a:ea typeface="Arial"/>
                          <a:cs typeface="Arial"/>
                          <a:sym typeface="Arial"/>
                        </a:rPr>
                        <a:t>Create a small world version of the story of ‘The Little Red Hen’. Invite children to use props to help tell the story. Encourage them to ask and answer simple questions about the story.</a:t>
                      </a:r>
                    </a:p>
                    <a:p>
                      <a:pPr marL="171450" lvl="0" indent="-171450">
                        <a:buFont typeface="Arial" panose="020B0604020202020204" pitchFamily="34" charset="0"/>
                        <a:buChar char="•"/>
                      </a:pPr>
                      <a:r>
                        <a:rPr lang="en-US" sz="900" b="0" i="0" u="none" strike="noStrike" cap="none" dirty="0">
                          <a:solidFill>
                            <a:srgbClr val="000000"/>
                          </a:solidFill>
                          <a:effectLst/>
                          <a:latin typeface="Twinkl Cursive Looped Light" panose="02000000000000000000" pitchFamily="2" charset="0"/>
                          <a:ea typeface="Arial"/>
                          <a:cs typeface="Arial"/>
                          <a:sym typeface="Arial"/>
                        </a:rPr>
                        <a:t>Discuss how some people in the world don’t always have enough food to eat and how harvest should be a time of plenty but some people don’t have a lot. Discuss ways of helping with the children, e.g. food collections and charities. How do we help each other?</a:t>
                      </a:r>
                      <a:endParaRPr lang="en-GB" sz="900" b="0" i="0" u="none" strike="noStrike" cap="none" dirty="0">
                        <a:solidFill>
                          <a:srgbClr val="000000"/>
                        </a:solidFill>
                        <a:effectLst/>
                        <a:latin typeface="Twinkl Cursive Looped Light" panose="02000000000000000000" pitchFamily="2" charset="0"/>
                        <a:ea typeface="Arial"/>
                        <a:cs typeface="Arial"/>
                        <a:sym typeface="Arial"/>
                      </a:endParaRPr>
                    </a:p>
                    <a:p>
                      <a:pPr marL="171450" lvl="0" indent="-171450">
                        <a:buFont typeface="Arial" panose="020B0604020202020204" pitchFamily="34" charset="0"/>
                        <a:buChar char="•"/>
                      </a:pPr>
                      <a:r>
                        <a:rPr lang="en-US" sz="900" b="0" i="0" u="none" strike="noStrike" cap="none" dirty="0">
                          <a:solidFill>
                            <a:srgbClr val="000000"/>
                          </a:solidFill>
                          <a:effectLst/>
                          <a:latin typeface="Twinkl Cursive Looped Light" panose="02000000000000000000" pitchFamily="2" charset="0"/>
                          <a:ea typeface="Arial"/>
                          <a:cs typeface="Arial"/>
                          <a:sym typeface="Arial"/>
                        </a:rPr>
                        <a:t>Discuss the children’s different likes and dislikes of different harvest foods.</a:t>
                      </a:r>
                      <a:endParaRPr lang="en-GB" sz="900" b="0" i="0" u="none" strike="noStrike" cap="none" dirty="0">
                        <a:solidFill>
                          <a:srgbClr val="000000"/>
                        </a:solidFill>
                        <a:effectLst/>
                        <a:latin typeface="Twinkl Cursive Looped Light" panose="02000000000000000000" pitchFamily="2" charset="0"/>
                        <a:ea typeface="Arial"/>
                        <a:cs typeface="Arial"/>
                        <a:sym typeface="Arial"/>
                      </a:endParaRPr>
                    </a:p>
                    <a:p>
                      <a:pPr marL="171450" lvl="0" indent="-171450">
                        <a:buFont typeface="Arial" panose="020B0604020202020204" pitchFamily="34" charset="0"/>
                        <a:buChar char="•"/>
                      </a:pPr>
                      <a:r>
                        <a:rPr lang="en-US" sz="900" b="0" i="0" u="none" strike="noStrike" cap="none" dirty="0">
                          <a:solidFill>
                            <a:srgbClr val="000000"/>
                          </a:solidFill>
                          <a:effectLst/>
                          <a:latin typeface="Twinkl Cursive Looped Light" panose="02000000000000000000" pitchFamily="2" charset="0"/>
                          <a:ea typeface="Arial"/>
                          <a:cs typeface="Arial"/>
                          <a:sym typeface="Arial"/>
                        </a:rPr>
                        <a:t>Play a listening and attention game with the children. Place a number of items from The Little Red Hen story on a tray and cover with a blanket. Ask the children to guess how many are there, then double check by counting. Remove one of the objects - can they say which one has been removed?</a:t>
                      </a:r>
                      <a:endParaRPr lang="en-GB" sz="900" b="0" i="0" u="none" strike="noStrike" cap="none" dirty="0">
                        <a:solidFill>
                          <a:srgbClr val="000000"/>
                        </a:solidFill>
                        <a:effectLst/>
                        <a:latin typeface="Twinkl Cursive Looped Light" panose="02000000000000000000" pitchFamily="2" charset="0"/>
                        <a:ea typeface="Arial"/>
                        <a:cs typeface="Arial"/>
                        <a:sym typeface="Arial"/>
                      </a:endParaRPr>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4156388741"/>
                  </a:ext>
                </a:extLst>
              </a:tr>
            </a:tbl>
          </a:graphicData>
        </a:graphic>
      </p:graphicFrame>
      <p:sp>
        <p:nvSpPr>
          <p:cNvPr id="7" name="TextBox 6">
            <a:extLst>
              <a:ext uri="{FF2B5EF4-FFF2-40B4-BE49-F238E27FC236}">
                <a16:creationId xmlns:a16="http://schemas.microsoft.com/office/drawing/2014/main" id="{83147773-544E-4790-8EDF-474ED1E53FC7}"/>
              </a:ext>
            </a:extLst>
          </p:cNvPr>
          <p:cNvSpPr txBox="1"/>
          <p:nvPr/>
        </p:nvSpPr>
        <p:spPr>
          <a:xfrm>
            <a:off x="2470355" y="109437"/>
            <a:ext cx="4026310" cy="347763"/>
          </a:xfrm>
          <a:prstGeom prst="rect">
            <a:avLst/>
          </a:prstGeom>
          <a:noFill/>
        </p:spPr>
        <p:txBody>
          <a:bodyPr wrap="square" rtlCol="0">
            <a:spAutoFit/>
          </a:bodyPr>
          <a:lstStyle/>
          <a:p>
            <a:endParaRPr lang="en-GB" dirty="0"/>
          </a:p>
        </p:txBody>
      </p:sp>
      <p:sp>
        <p:nvSpPr>
          <p:cNvPr id="9" name="Rectangle 2">
            <a:extLst>
              <a:ext uri="{FF2B5EF4-FFF2-40B4-BE49-F238E27FC236}">
                <a16:creationId xmlns:a16="http://schemas.microsoft.com/office/drawing/2014/main" id="{413904D9-6CE7-4F0C-8B52-85F02F0B92A1}"/>
              </a:ext>
            </a:extLst>
          </p:cNvPr>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2049" name="Picture 7">
            <a:extLst>
              <a:ext uri="{FF2B5EF4-FFF2-40B4-BE49-F238E27FC236}">
                <a16:creationId xmlns:a16="http://schemas.microsoft.com/office/drawing/2014/main" id="{69E5F082-122F-48DC-BAA7-2A21D2ADF7F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4206" y="99883"/>
            <a:ext cx="304800" cy="398463"/>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8A42B9C4-6687-4077-9CAE-27719E98BDA8}"/>
              </a:ext>
            </a:extLst>
          </p:cNvPr>
          <p:cNvSpPr txBox="1"/>
          <p:nvPr/>
        </p:nvSpPr>
        <p:spPr>
          <a:xfrm>
            <a:off x="1180788" y="190569"/>
            <a:ext cx="6953863" cy="307777"/>
          </a:xfrm>
          <a:prstGeom prst="rect">
            <a:avLst/>
          </a:prstGeom>
          <a:noFill/>
        </p:spPr>
        <p:txBody>
          <a:bodyPr wrap="square" rtlCol="0">
            <a:spAutoFit/>
          </a:bodyPr>
          <a:lstStyle/>
          <a:p>
            <a:r>
              <a:rPr lang="en-GB" dirty="0"/>
              <a:t>WELFORD ON AVON NURSERY MEDIUM TERM PLANNING AUTUMN 2025</a:t>
            </a:r>
          </a:p>
        </p:txBody>
      </p:sp>
    </p:spTree>
    <p:extLst>
      <p:ext uri="{BB962C8B-B14F-4D97-AF65-F5344CB8AC3E}">
        <p14:creationId xmlns:p14="http://schemas.microsoft.com/office/powerpoint/2010/main" val="36252404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FF21356E-25AA-4FF8-BE4A-CB07AC5D3C91}"/>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en" smtClean="0"/>
              <a:t>4</a:t>
            </a:fld>
            <a:endParaRPr lang="en"/>
          </a:p>
        </p:txBody>
      </p:sp>
      <p:graphicFrame>
        <p:nvGraphicFramePr>
          <p:cNvPr id="3" name="Table 2">
            <a:extLst>
              <a:ext uri="{FF2B5EF4-FFF2-40B4-BE49-F238E27FC236}">
                <a16:creationId xmlns:a16="http://schemas.microsoft.com/office/drawing/2014/main" id="{BA3C8A36-E245-4F07-8EB0-6329D6BD676B}"/>
              </a:ext>
            </a:extLst>
          </p:cNvPr>
          <p:cNvGraphicFramePr>
            <a:graphicFrameLocks noGrp="1"/>
          </p:cNvGraphicFramePr>
          <p:nvPr>
            <p:extLst>
              <p:ext uri="{D42A27DB-BD31-4B8C-83A1-F6EECF244321}">
                <p14:modId xmlns:p14="http://schemas.microsoft.com/office/powerpoint/2010/main" val="2896185732"/>
              </p:ext>
            </p:extLst>
          </p:nvPr>
        </p:nvGraphicFramePr>
        <p:xfrm>
          <a:off x="183749" y="566637"/>
          <a:ext cx="8865194" cy="4631386"/>
        </p:xfrm>
        <a:graphic>
          <a:graphicData uri="http://schemas.openxmlformats.org/drawingml/2006/table">
            <a:tbl>
              <a:tblPr firstRow="1" bandRow="1">
                <a:tableStyleId>{2F9B4754-A883-40EA-AA17-CC1FA8374AAD}</a:tableStyleId>
              </a:tblPr>
              <a:tblGrid>
                <a:gridCol w="1143606">
                  <a:extLst>
                    <a:ext uri="{9D8B030D-6E8A-4147-A177-3AD203B41FA5}">
                      <a16:colId xmlns:a16="http://schemas.microsoft.com/office/drawing/2014/main" val="592850875"/>
                    </a:ext>
                  </a:extLst>
                </a:gridCol>
                <a:gridCol w="871118">
                  <a:extLst>
                    <a:ext uri="{9D8B030D-6E8A-4147-A177-3AD203B41FA5}">
                      <a16:colId xmlns:a16="http://schemas.microsoft.com/office/drawing/2014/main" val="3087198024"/>
                    </a:ext>
                  </a:extLst>
                </a:gridCol>
                <a:gridCol w="116840">
                  <a:extLst>
                    <a:ext uri="{9D8B030D-6E8A-4147-A177-3AD203B41FA5}">
                      <a16:colId xmlns:a16="http://schemas.microsoft.com/office/drawing/2014/main" val="598079227"/>
                    </a:ext>
                  </a:extLst>
                </a:gridCol>
                <a:gridCol w="961947">
                  <a:extLst>
                    <a:ext uri="{9D8B030D-6E8A-4147-A177-3AD203B41FA5}">
                      <a16:colId xmlns:a16="http://schemas.microsoft.com/office/drawing/2014/main" val="456731258"/>
                    </a:ext>
                  </a:extLst>
                </a:gridCol>
                <a:gridCol w="961947">
                  <a:extLst>
                    <a:ext uri="{9D8B030D-6E8A-4147-A177-3AD203B41FA5}">
                      <a16:colId xmlns:a16="http://schemas.microsoft.com/office/drawing/2014/main" val="135519263"/>
                    </a:ext>
                  </a:extLst>
                </a:gridCol>
                <a:gridCol w="961947">
                  <a:extLst>
                    <a:ext uri="{9D8B030D-6E8A-4147-A177-3AD203B41FA5}">
                      <a16:colId xmlns:a16="http://schemas.microsoft.com/office/drawing/2014/main" val="3356833165"/>
                    </a:ext>
                  </a:extLst>
                </a:gridCol>
                <a:gridCol w="961947">
                  <a:extLst>
                    <a:ext uri="{9D8B030D-6E8A-4147-A177-3AD203B41FA5}">
                      <a16:colId xmlns:a16="http://schemas.microsoft.com/office/drawing/2014/main" val="4000874788"/>
                    </a:ext>
                  </a:extLst>
                </a:gridCol>
                <a:gridCol w="480974">
                  <a:extLst>
                    <a:ext uri="{9D8B030D-6E8A-4147-A177-3AD203B41FA5}">
                      <a16:colId xmlns:a16="http://schemas.microsoft.com/office/drawing/2014/main" val="1595102914"/>
                    </a:ext>
                  </a:extLst>
                </a:gridCol>
                <a:gridCol w="480974">
                  <a:extLst>
                    <a:ext uri="{9D8B030D-6E8A-4147-A177-3AD203B41FA5}">
                      <a16:colId xmlns:a16="http://schemas.microsoft.com/office/drawing/2014/main" val="2159831402"/>
                    </a:ext>
                  </a:extLst>
                </a:gridCol>
                <a:gridCol w="961947">
                  <a:extLst>
                    <a:ext uri="{9D8B030D-6E8A-4147-A177-3AD203B41FA5}">
                      <a16:colId xmlns:a16="http://schemas.microsoft.com/office/drawing/2014/main" val="3274084245"/>
                    </a:ext>
                  </a:extLst>
                </a:gridCol>
                <a:gridCol w="961947">
                  <a:extLst>
                    <a:ext uri="{9D8B030D-6E8A-4147-A177-3AD203B41FA5}">
                      <a16:colId xmlns:a16="http://schemas.microsoft.com/office/drawing/2014/main" val="1608147129"/>
                    </a:ext>
                  </a:extLst>
                </a:gridCol>
              </a:tblGrid>
              <a:tr h="291029">
                <a:tc>
                  <a:txBody>
                    <a:bodyPr/>
                    <a:lstStyle/>
                    <a:p>
                      <a:pPr algn="ctr"/>
                      <a:r>
                        <a:rPr lang="en-GB" sz="1400" dirty="0">
                          <a:latin typeface="Twinkl Cursive Looped" panose="02000000000000000000" pitchFamily="2" charset="77"/>
                        </a:rPr>
                        <a:t>Autumn 1</a:t>
                      </a:r>
                    </a:p>
                  </a:txBody>
                  <a:tcPr>
                    <a:solidFill>
                      <a:srgbClr val="FFC000"/>
                    </a:solidFill>
                  </a:tcPr>
                </a:tc>
                <a:tc gridSpan="2">
                  <a:txBody>
                    <a:bodyPr/>
                    <a:lstStyle/>
                    <a:p>
                      <a:pPr algn="ctr">
                        <a:spcAft>
                          <a:spcPts val="0"/>
                        </a:spcAft>
                      </a:pPr>
                      <a:r>
                        <a:rPr lang="en-GB" sz="1200" dirty="0">
                          <a:effectLst/>
                          <a:latin typeface="Twinkl Cursive Looped Semibold" panose="02000000000000000000" pitchFamily="2" charset="0"/>
                          <a:ea typeface="Times New Roman" panose="02020603050405020304" pitchFamily="18" charset="0"/>
                        </a:rPr>
                        <a:t>Week 1</a:t>
                      </a:r>
                    </a:p>
                  </a:txBody>
                  <a:tcPr marL="68580" marR="68580" marT="0" marB="0" anchor="ctr"/>
                </a:tc>
                <a:tc hMerge="1">
                  <a:txBody>
                    <a:bodyPr/>
                    <a:lstStyle/>
                    <a:p>
                      <a:endParaRPr lang="en-GB"/>
                    </a:p>
                  </a:txBody>
                  <a:tcPr/>
                </a:tc>
                <a:tc>
                  <a:txBody>
                    <a:bodyPr/>
                    <a:lstStyle/>
                    <a:p>
                      <a:pPr algn="ctr">
                        <a:spcAft>
                          <a:spcPts val="0"/>
                        </a:spcAft>
                      </a:pPr>
                      <a:r>
                        <a:rPr lang="en-GB" sz="1200" dirty="0">
                          <a:effectLst/>
                          <a:latin typeface="Twinkl Cursive Looped Semibold" panose="02000000000000000000" pitchFamily="2" charset="0"/>
                          <a:ea typeface="Times New Roman" panose="02020603050405020304" pitchFamily="18" charset="0"/>
                        </a:rPr>
                        <a:t>Week 2</a:t>
                      </a:r>
                    </a:p>
                  </a:txBody>
                  <a:tcPr marL="68580" marR="68580" marT="0" marB="0" anchor="ctr"/>
                </a:tc>
                <a:tc>
                  <a:txBody>
                    <a:bodyPr/>
                    <a:lstStyle/>
                    <a:p>
                      <a:pPr algn="ctr">
                        <a:spcAft>
                          <a:spcPts val="0"/>
                        </a:spcAft>
                      </a:pPr>
                      <a:r>
                        <a:rPr lang="en-GB" sz="1200" dirty="0">
                          <a:effectLst/>
                          <a:latin typeface="Twinkl Cursive Looped Semibold" panose="02000000000000000000" pitchFamily="2" charset="0"/>
                          <a:ea typeface="Times New Roman" panose="02020603050405020304" pitchFamily="18" charset="0"/>
                        </a:rPr>
                        <a:t>Week 3</a:t>
                      </a:r>
                    </a:p>
                  </a:txBody>
                  <a:tcPr marL="68580" marR="68580" marT="0" marB="0" anchor="ctr"/>
                </a:tc>
                <a:tc>
                  <a:txBody>
                    <a:bodyPr/>
                    <a:lstStyle/>
                    <a:p>
                      <a:pPr algn="ctr">
                        <a:spcAft>
                          <a:spcPts val="0"/>
                        </a:spcAft>
                      </a:pPr>
                      <a:r>
                        <a:rPr lang="en-GB" sz="1200" dirty="0">
                          <a:effectLst/>
                          <a:latin typeface="Twinkl Cursive Looped Semibold" panose="02000000000000000000" pitchFamily="2" charset="0"/>
                          <a:ea typeface="Times New Roman" panose="02020603050405020304" pitchFamily="18" charset="0"/>
                        </a:rPr>
                        <a:t>Week 4</a:t>
                      </a:r>
                    </a:p>
                  </a:txBody>
                  <a:tcPr marL="68580" marR="68580" marT="0" marB="0" anchor="ctr"/>
                </a:tc>
                <a:tc>
                  <a:txBody>
                    <a:bodyPr/>
                    <a:lstStyle/>
                    <a:p>
                      <a:pPr algn="ctr">
                        <a:spcAft>
                          <a:spcPts val="0"/>
                        </a:spcAft>
                      </a:pPr>
                      <a:r>
                        <a:rPr lang="en-GB" sz="1200" dirty="0">
                          <a:effectLst/>
                          <a:latin typeface="Twinkl Cursive Looped Semibold" panose="02000000000000000000" pitchFamily="2" charset="0"/>
                          <a:ea typeface="Times New Roman" panose="02020603050405020304" pitchFamily="18" charset="0"/>
                        </a:rPr>
                        <a:t>Week 5</a:t>
                      </a:r>
                    </a:p>
                  </a:txBody>
                  <a:tcPr marL="68580" marR="68580" marT="0" marB="0" anchor="ctr"/>
                </a:tc>
                <a:tc gridSpan="2">
                  <a:txBody>
                    <a:bodyPr/>
                    <a:lstStyle/>
                    <a:p>
                      <a:pPr algn="ctr">
                        <a:spcAft>
                          <a:spcPts val="0"/>
                        </a:spcAft>
                      </a:pPr>
                      <a:r>
                        <a:rPr lang="en-GB" sz="1200" dirty="0">
                          <a:effectLst/>
                          <a:latin typeface="Twinkl Cursive Looped Semibold" panose="02000000000000000000" pitchFamily="2" charset="0"/>
                          <a:ea typeface="Times New Roman" panose="02020603050405020304" pitchFamily="18" charset="0"/>
                        </a:rPr>
                        <a:t>Week 6</a:t>
                      </a:r>
                    </a:p>
                  </a:txBody>
                  <a:tcPr marL="68580" marR="68580" marT="0" marB="0" anchor="ctr"/>
                </a:tc>
                <a:tc hMerge="1">
                  <a:txBody>
                    <a:bodyPr/>
                    <a:lstStyle/>
                    <a:p>
                      <a:endParaRPr lang="en-GB"/>
                    </a:p>
                  </a:txBody>
                  <a:tcPr/>
                </a:tc>
                <a:tc>
                  <a:txBody>
                    <a:bodyPr/>
                    <a:lstStyle/>
                    <a:p>
                      <a:pPr algn="ctr">
                        <a:spcAft>
                          <a:spcPts val="0"/>
                        </a:spcAft>
                      </a:pPr>
                      <a:r>
                        <a:rPr lang="en-GB" sz="1200" dirty="0">
                          <a:effectLst/>
                          <a:latin typeface="Twinkl Cursive Looped Semibold" panose="02000000000000000000" pitchFamily="2" charset="0"/>
                          <a:ea typeface="Times New Roman" panose="02020603050405020304" pitchFamily="18" charset="0"/>
                        </a:rPr>
                        <a:t>Week 7</a:t>
                      </a:r>
                    </a:p>
                  </a:txBody>
                  <a:tcPr marL="68580" marR="68580" marT="0" marB="0" anchor="ctr"/>
                </a:tc>
                <a:tc>
                  <a:txBody>
                    <a:bodyPr/>
                    <a:lstStyle/>
                    <a:p>
                      <a:pPr algn="ctr">
                        <a:spcAft>
                          <a:spcPts val="0"/>
                        </a:spcAft>
                      </a:pPr>
                      <a:r>
                        <a:rPr lang="en-GB" sz="1200" dirty="0">
                          <a:effectLst/>
                          <a:latin typeface="Twinkl Cursive Looped Semibold" panose="02000000000000000000" pitchFamily="2" charset="0"/>
                          <a:ea typeface="Times New Roman" panose="02020603050405020304" pitchFamily="18" charset="0"/>
                        </a:rPr>
                        <a:t>Week 8</a:t>
                      </a:r>
                    </a:p>
                  </a:txBody>
                  <a:tcPr marL="68580" marR="68580" marT="0" marB="0" anchor="ctr"/>
                </a:tc>
                <a:extLst>
                  <a:ext uri="{0D108BD9-81ED-4DB2-BD59-A6C34878D82A}">
                    <a16:rowId xmlns:a16="http://schemas.microsoft.com/office/drawing/2014/main" val="179689094"/>
                  </a:ext>
                </a:extLst>
              </a:tr>
              <a:tr h="291029">
                <a:tc>
                  <a:txBody>
                    <a:bodyPr/>
                    <a:lstStyle/>
                    <a:p>
                      <a:pPr algn="ctr"/>
                      <a:r>
                        <a:rPr lang="en-US" sz="1400" b="0" dirty="0">
                          <a:latin typeface="Twinkl Cursive Looped" panose="02000000000000000000" pitchFamily="2" charset="77"/>
                          <a:cs typeface="Amatic SC" panose="00000500000000000000" pitchFamily="2" charset="-79"/>
                        </a:rPr>
                        <a:t> PHYS</a:t>
                      </a:r>
                      <a:endParaRPr lang="en-GB" sz="1400" b="0" dirty="0">
                        <a:latin typeface="Twinkl Cursive Looped" panose="02000000000000000000" pitchFamily="2" charset="77"/>
                        <a:cs typeface="Amatic SC" panose="00000500000000000000" pitchFamily="2" charset="-79"/>
                      </a:endParaRPr>
                    </a:p>
                  </a:txBody>
                  <a:tcPr/>
                </a:tc>
                <a:tc gridSpan="2">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01/09/25</a:t>
                      </a:r>
                    </a:p>
                  </a:txBody>
                  <a:tcPr/>
                </a:tc>
                <a:tc hMerge="1">
                  <a:txBody>
                    <a:bodyPr/>
                    <a:lstStyle/>
                    <a:p>
                      <a:endParaRPr lang="en-GB"/>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08/09/25</a:t>
                      </a:r>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15/09/25</a:t>
                      </a:r>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22/09/25</a:t>
                      </a:r>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29/09/25</a:t>
                      </a:r>
                    </a:p>
                  </a:txBody>
                  <a:tcPr/>
                </a:tc>
                <a:tc gridSpan="2">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06/10/25</a:t>
                      </a:r>
                    </a:p>
                  </a:txBody>
                  <a:tcPr/>
                </a:tc>
                <a:tc hMerge="1">
                  <a:txBody>
                    <a:bodyPr/>
                    <a:lstStyle/>
                    <a:p>
                      <a:endParaRPr lang="en-GB"/>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13/10/25</a:t>
                      </a:r>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20/10/25</a:t>
                      </a:r>
                    </a:p>
                  </a:txBody>
                  <a:tcPr/>
                </a:tc>
                <a:extLst>
                  <a:ext uri="{0D108BD9-81ED-4DB2-BD59-A6C34878D82A}">
                    <a16:rowId xmlns:a16="http://schemas.microsoft.com/office/drawing/2014/main" val="3925890655"/>
                  </a:ext>
                </a:extLst>
              </a:tr>
              <a:tr h="0">
                <a:tc gridSpan="5">
                  <a:txBody>
                    <a:bodyPr/>
                    <a:lstStyle/>
                    <a:p>
                      <a:pPr marL="0" lvl="0" indent="0" algn="ctr">
                        <a:buFont typeface="Arial" panose="020B0604020202020204" pitchFamily="34" charset="0"/>
                        <a:buNone/>
                      </a:pPr>
                      <a:r>
                        <a:rPr lang="en-GB" sz="900" b="1" i="0" u="none" strike="noStrike" cap="none" dirty="0">
                          <a:solidFill>
                            <a:srgbClr val="000000"/>
                          </a:solidFill>
                          <a:effectLst/>
                          <a:latin typeface="Twinkl Cursive Looped Semibold" panose="02000000000000000000" pitchFamily="2" charset="0"/>
                          <a:ea typeface="Arial"/>
                          <a:cs typeface="Arial"/>
                          <a:sym typeface="Arial"/>
                        </a:rPr>
                        <a:t>FINE MOTOR</a:t>
                      </a:r>
                    </a:p>
                  </a:txBody>
                  <a:tcPr/>
                </a:tc>
                <a:tc hMerge="1">
                  <a:txBody>
                    <a:bodyPr/>
                    <a:lstStyle/>
                    <a:p>
                      <a:pPr marL="171450" lvl="0" indent="-171450">
                        <a:buFont typeface="Arial" panose="020B0604020202020204" pitchFamily="34" charset="0"/>
                        <a:buChar char="•"/>
                      </a:pPr>
                      <a:endParaRPr lang="en-GB" sz="900" b="0" i="0" u="none" strike="noStrike" cap="none" dirty="0">
                        <a:solidFill>
                          <a:srgbClr val="000000"/>
                        </a:solidFill>
                        <a:effectLst/>
                        <a:latin typeface="Twinkl Cursive Looped Light" panose="02000000000000000000" pitchFamily="2" charset="0"/>
                        <a:ea typeface="Arial"/>
                        <a:cs typeface="Arial"/>
                        <a:sym typeface="Arial"/>
                      </a:endParaRPr>
                    </a:p>
                  </a:txBody>
                  <a:tcPr/>
                </a:tc>
                <a:tc hMerge="1">
                  <a:txBody>
                    <a:bodyPr/>
                    <a:lstStyle/>
                    <a:p>
                      <a:endParaRPr lang="en-GB"/>
                    </a:p>
                  </a:txBody>
                  <a:tcPr/>
                </a:tc>
                <a:tc hMerge="1">
                  <a:txBody>
                    <a:bodyPr/>
                    <a:lstStyle/>
                    <a:p>
                      <a:endParaRPr lang="en-GB"/>
                    </a:p>
                  </a:txBody>
                  <a:tcPr/>
                </a:tc>
                <a:tc hMerge="1">
                  <a:txBody>
                    <a:bodyPr/>
                    <a:lstStyle/>
                    <a:p>
                      <a:endParaRPr lang="en-GB"/>
                    </a:p>
                  </a:txBody>
                  <a:tcPr/>
                </a:tc>
                <a:tc gridSpan="6">
                  <a:txBody>
                    <a:bodyPr/>
                    <a:lstStyle/>
                    <a:p>
                      <a:pPr algn="ctr"/>
                      <a:r>
                        <a:rPr lang="en-GB" sz="900" dirty="0">
                          <a:latin typeface="Twinkl Cursive Looped Semibold" panose="02000000000000000000" pitchFamily="2" charset="0"/>
                        </a:rPr>
                        <a:t>GROSS MOTOR </a:t>
                      </a:r>
                    </a:p>
                  </a:txBody>
                  <a:tcPr/>
                </a:tc>
                <a:tc hMerge="1">
                  <a:txBody>
                    <a:bodyPr/>
                    <a:lstStyle/>
                    <a:p>
                      <a:endParaRPr lang="en-GB" dirty="0"/>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26213105"/>
                  </a:ext>
                </a:extLst>
              </a:tr>
              <a:tr h="447210">
                <a:tc gridSpan="5">
                  <a:txBody>
                    <a:bodyPr/>
                    <a:lstStyle/>
                    <a:p>
                      <a:pPr marL="0" indent="0" algn="l">
                        <a:buFont typeface="Arial" panose="020B0604020202020204" pitchFamily="34" charset="0"/>
                        <a:buNone/>
                      </a:pPr>
                      <a:r>
                        <a:rPr lang="en-US" sz="800" dirty="0">
                          <a:solidFill>
                            <a:schemeClr val="tx1"/>
                          </a:solidFill>
                          <a:latin typeface="Twinkl Cursive Looped Light" panose="02000000000000000000" pitchFamily="2" charset="0"/>
                          <a:cs typeface="Amatic SC" panose="00000500000000000000" pitchFamily="2" charset="-79"/>
                        </a:rPr>
                        <a:t>Opportunities to develop fine motor skills through </a:t>
                      </a:r>
                      <a:r>
                        <a:rPr lang="en-GB" sz="800" b="0" i="0" u="none" strike="noStrike" cap="none" dirty="0">
                          <a:solidFill>
                            <a:srgbClr val="000000"/>
                          </a:solidFill>
                          <a:effectLst/>
                          <a:latin typeface="Twinkl Cursive Looped Light" panose="02000000000000000000" pitchFamily="2" charset="0"/>
                          <a:ea typeface="Arial"/>
                          <a:cs typeface="Arial"/>
                          <a:sym typeface="Arial"/>
                        </a:rPr>
                        <a:t>squeezing, pinching and twisting, as well as hand-eye coordination – they need to train not only their bodies but the links between body and brain. </a:t>
                      </a:r>
                    </a:p>
                  </a:txBody>
                  <a:tcPr>
                    <a:lnB w="12700" cap="flat" cmpd="sng" algn="ctr">
                      <a:solidFill>
                        <a:schemeClr val="tx1"/>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gridSpan="6">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800" dirty="0">
                          <a:solidFill>
                            <a:schemeClr val="tx1"/>
                          </a:solidFill>
                          <a:latin typeface="Twinkl Cursive Looped Light" panose="02000000000000000000" pitchFamily="2" charset="0"/>
                          <a:cs typeface="Amatic SC" panose="00000500000000000000" pitchFamily="2" charset="-79"/>
                        </a:rPr>
                        <a:t>Opportunities to develop gross motor skills: </a:t>
                      </a:r>
                      <a:r>
                        <a:rPr lang="en-GB" sz="800" b="0" i="0" u="none" strike="noStrike" cap="none" dirty="0">
                          <a:solidFill>
                            <a:srgbClr val="000000"/>
                          </a:solidFill>
                          <a:effectLst/>
                          <a:latin typeface="Twinkl Cursive Looped Light" panose="02000000000000000000" pitchFamily="2" charset="0"/>
                          <a:ea typeface="Arial"/>
                          <a:cs typeface="Arial"/>
                          <a:sym typeface="Arial"/>
                        </a:rPr>
                        <a:t>provide the foundation for developing healthy bodies and social and emotional wellbeing.</a:t>
                      </a:r>
                      <a:endParaRPr lang="en-US" sz="800" dirty="0">
                        <a:solidFill>
                          <a:schemeClr val="tx1"/>
                        </a:solidFill>
                        <a:latin typeface="Twinkl Cursive Looped Light" panose="02000000000000000000" pitchFamily="2" charset="0"/>
                        <a:cs typeface="Amatic SC" panose="00000500000000000000" pitchFamily="2" charset="-79"/>
                      </a:endParaRPr>
                    </a:p>
                    <a:p>
                      <a:pPr marL="0" marR="0" lvl="0" indent="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None/>
                        <a:tabLst/>
                        <a:defRPr/>
                      </a:pPr>
                      <a:endParaRPr lang="en-US" sz="800" dirty="0">
                        <a:solidFill>
                          <a:schemeClr val="tx1"/>
                        </a:solidFill>
                        <a:latin typeface="Twinkl Cursive Looped Light" panose="02000000000000000000" pitchFamily="2" charset="0"/>
                        <a:cs typeface="Amatic SC" panose="00000500000000000000" pitchFamily="2" charset="-79"/>
                      </a:endParaRPr>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623330990"/>
                  </a:ext>
                </a:extLst>
              </a:tr>
              <a:tr h="1245373">
                <a:tc gridSpan="2">
                  <a:txBody>
                    <a:bodyPr/>
                    <a:lstStyle/>
                    <a:p>
                      <a:pPr marL="171450" indent="-171450" algn="l">
                        <a:buFont typeface="Arial" panose="020B0604020202020204" pitchFamily="34" charset="0"/>
                        <a:buChar char="•"/>
                      </a:pPr>
                      <a:r>
                        <a:rPr lang="en-GB" sz="800" b="0" i="0" u="none" strike="noStrike" cap="none" dirty="0">
                          <a:solidFill>
                            <a:schemeClr val="bg2"/>
                          </a:solidFill>
                          <a:effectLst/>
                          <a:latin typeface="Twinkl Cursive Looped Light" panose="02000000000000000000" pitchFamily="2" charset="0"/>
                          <a:cs typeface="Arial"/>
                          <a:sym typeface="Arial"/>
                        </a:rPr>
                        <a:t>Brain gym – crossing the midline </a:t>
                      </a:r>
                    </a:p>
                    <a:p>
                      <a:pPr marL="171450" indent="-171450" algn="l">
                        <a:buFont typeface="Arial" panose="020B0604020202020204" pitchFamily="34" charset="0"/>
                        <a:buChar char="•"/>
                      </a:pPr>
                      <a:r>
                        <a:rPr lang="en-US" sz="800" dirty="0">
                          <a:solidFill>
                            <a:schemeClr val="bg2"/>
                          </a:solidFill>
                          <a:latin typeface="Twinkl Cursive Looped Light" panose="02000000000000000000" pitchFamily="2" charset="0"/>
                          <a:cs typeface="Amatic SC" panose="00000500000000000000" pitchFamily="2" charset="-79"/>
                        </a:rPr>
                        <a:t>Mark making</a:t>
                      </a:r>
                    </a:p>
                    <a:p>
                      <a:pPr marL="171450" indent="-171450" algn="l">
                        <a:buFont typeface="Arial" panose="020B0604020202020204" pitchFamily="34" charset="0"/>
                        <a:buChar char="•"/>
                      </a:pPr>
                      <a:r>
                        <a:rPr lang="en-US" sz="800" dirty="0">
                          <a:solidFill>
                            <a:schemeClr val="bg2"/>
                          </a:solidFill>
                          <a:latin typeface="Twinkl Cursive Looped Light" panose="02000000000000000000" pitchFamily="2" charset="0"/>
                          <a:cs typeface="Amatic SC" panose="00000500000000000000" pitchFamily="2" charset="-79"/>
                        </a:rPr>
                        <a:t>Malleable materials</a:t>
                      </a:r>
                    </a:p>
                    <a:p>
                      <a:pPr marL="171450" indent="-171450" algn="l">
                        <a:buFont typeface="Arial" panose="020B0604020202020204" pitchFamily="34" charset="0"/>
                        <a:buChar char="•"/>
                      </a:pPr>
                      <a:r>
                        <a:rPr lang="en-US" sz="800" dirty="0">
                          <a:solidFill>
                            <a:schemeClr val="bg2"/>
                          </a:solidFill>
                          <a:latin typeface="Twinkl Cursive Looped Light" panose="02000000000000000000" pitchFamily="2" charset="0"/>
                          <a:cs typeface="Amatic SC" panose="00000500000000000000" pitchFamily="2" charset="-79"/>
                        </a:rPr>
                        <a:t>One handed tools and equipment</a:t>
                      </a:r>
                    </a:p>
                    <a:p>
                      <a:pPr marL="171450" indent="-171450" algn="l">
                        <a:buFont typeface="Arial" panose="020B0604020202020204" pitchFamily="34" charset="0"/>
                        <a:buChar char="•"/>
                      </a:pPr>
                      <a:r>
                        <a:rPr lang="en-US" sz="800" dirty="0">
                          <a:solidFill>
                            <a:schemeClr val="bg2"/>
                          </a:solidFill>
                          <a:latin typeface="Twinkl Cursive Looped Light" panose="02000000000000000000" pitchFamily="2" charset="0"/>
                          <a:cs typeface="Amatic SC" panose="00000500000000000000" pitchFamily="2" charset="-79"/>
                        </a:rPr>
                        <a:t>Weaving and threading </a:t>
                      </a:r>
                    </a:p>
                    <a:p>
                      <a:pPr marL="171450" indent="-171450" algn="l">
                        <a:buFont typeface="Arial" panose="020B0604020202020204" pitchFamily="34" charset="0"/>
                        <a:buChar char="•"/>
                      </a:pPr>
                      <a:r>
                        <a:rPr lang="en-US" sz="800" dirty="0">
                          <a:solidFill>
                            <a:schemeClr val="bg2"/>
                          </a:solidFill>
                          <a:latin typeface="Twinkl Cursive Looped Light" panose="02000000000000000000" pitchFamily="2" charset="0"/>
                          <a:cs typeface="Amatic SC" panose="00000500000000000000" pitchFamily="2" charset="-79"/>
                        </a:rPr>
                        <a:t>Sewing and lacing activities </a:t>
                      </a:r>
                    </a:p>
                    <a:p>
                      <a:pPr marL="171450" indent="-171450" algn="l">
                        <a:buFont typeface="Arial" panose="020B0604020202020204" pitchFamily="34" charset="0"/>
                        <a:buChar char="•"/>
                      </a:pPr>
                      <a:r>
                        <a:rPr lang="en-US" sz="800" dirty="0">
                          <a:solidFill>
                            <a:schemeClr val="bg2"/>
                          </a:solidFill>
                          <a:latin typeface="Twinkl Cursive Looped Light" panose="02000000000000000000" pitchFamily="2" charset="0"/>
                          <a:cs typeface="Amatic SC" panose="00000500000000000000" pitchFamily="2" charset="-79"/>
                        </a:rPr>
                        <a:t>Pouring sand and water </a:t>
                      </a:r>
                    </a:p>
                    <a:p>
                      <a:pPr marL="171450" indent="-171450" algn="l">
                        <a:buFont typeface="Arial" panose="020B0604020202020204" pitchFamily="34" charset="0"/>
                        <a:buChar char="•"/>
                      </a:pPr>
                      <a:r>
                        <a:rPr lang="en-US" sz="800" dirty="0">
                          <a:solidFill>
                            <a:schemeClr val="bg2"/>
                          </a:solidFill>
                          <a:latin typeface="Twinkl Cursive Looped Light" panose="02000000000000000000" pitchFamily="2" charset="0"/>
                          <a:cs typeface="Amatic SC" panose="00000500000000000000" pitchFamily="2" charset="-79"/>
                        </a:rPr>
                        <a:t>Sensory trays</a:t>
                      </a:r>
                    </a:p>
                    <a:p>
                      <a:pPr marL="171450" indent="-171450" algn="l">
                        <a:buFont typeface="Arial" panose="020B0604020202020204" pitchFamily="34" charset="0"/>
                        <a:buChar char="•"/>
                      </a:pPr>
                      <a:r>
                        <a:rPr lang="en-US" sz="800" dirty="0">
                          <a:solidFill>
                            <a:schemeClr val="bg2"/>
                          </a:solidFill>
                          <a:latin typeface="Twinkl Cursive Looped Light" panose="02000000000000000000" pitchFamily="2" charset="0"/>
                          <a:cs typeface="Amatic SC" panose="00000500000000000000" pitchFamily="2" charset="-79"/>
                        </a:rPr>
                        <a:t>Pegs </a:t>
                      </a:r>
                    </a:p>
                    <a:p>
                      <a:pPr marL="171450" indent="-171450" algn="l">
                        <a:buFont typeface="Arial" panose="020B0604020202020204" pitchFamily="34" charset="0"/>
                        <a:buChar char="•"/>
                      </a:pPr>
                      <a:r>
                        <a:rPr lang="en-US" sz="800" dirty="0">
                          <a:solidFill>
                            <a:schemeClr val="bg2"/>
                          </a:solidFill>
                          <a:latin typeface="Twinkl Cursive Looped Light" panose="02000000000000000000" pitchFamily="2" charset="0"/>
                          <a:cs typeface="Amatic SC" panose="00000500000000000000" pitchFamily="2" charset="-79"/>
                        </a:rPr>
                        <a:t>Tweezers </a:t>
                      </a: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gridSpan="3">
                  <a:txBody>
                    <a:bodyPr/>
                    <a:lstStyle/>
                    <a:p>
                      <a:pPr marL="171450" indent="-171450" algn="l">
                        <a:buFont typeface="Arial" panose="020B0604020202020204" pitchFamily="34" charset="0"/>
                        <a:buChar char="•"/>
                      </a:pPr>
                      <a:r>
                        <a:rPr lang="en-US" sz="800" dirty="0">
                          <a:solidFill>
                            <a:schemeClr val="bg2"/>
                          </a:solidFill>
                          <a:latin typeface="Twinkl Cursive Looped Light" panose="02000000000000000000" pitchFamily="2" charset="0"/>
                          <a:cs typeface="Amatic SC" panose="00000500000000000000" pitchFamily="2" charset="-79"/>
                        </a:rPr>
                        <a:t>Small construction kits </a:t>
                      </a:r>
                    </a:p>
                    <a:p>
                      <a:pPr marL="171450" indent="-171450" algn="l">
                        <a:buFont typeface="Arial" panose="020B0604020202020204" pitchFamily="34" charset="0"/>
                        <a:buChar char="•"/>
                      </a:pPr>
                      <a:r>
                        <a:rPr lang="en-US" sz="800" dirty="0">
                          <a:solidFill>
                            <a:schemeClr val="bg2"/>
                          </a:solidFill>
                          <a:latin typeface="Twinkl Cursive Looped Light" panose="02000000000000000000" pitchFamily="2" charset="0"/>
                          <a:cs typeface="Amatic SC" panose="00000500000000000000" pitchFamily="2" charset="-79"/>
                        </a:rPr>
                        <a:t>Small world </a:t>
                      </a:r>
                    </a:p>
                    <a:p>
                      <a:pPr marL="171450" indent="-171450" algn="l">
                        <a:buFont typeface="Arial" panose="020B0604020202020204" pitchFamily="34" charset="0"/>
                        <a:buChar char="•"/>
                      </a:pPr>
                      <a:r>
                        <a:rPr lang="en-US" sz="800" dirty="0">
                          <a:solidFill>
                            <a:schemeClr val="bg2"/>
                          </a:solidFill>
                          <a:latin typeface="Twinkl Cursive Looped Light" panose="02000000000000000000" pitchFamily="2" charset="0"/>
                          <a:cs typeface="Amatic SC" panose="00000500000000000000" pitchFamily="2" charset="-79"/>
                        </a:rPr>
                        <a:t>Scissors </a:t>
                      </a:r>
                    </a:p>
                    <a:p>
                      <a:pPr marL="171450" indent="-171450" algn="l">
                        <a:buFont typeface="Arial" panose="020B0604020202020204" pitchFamily="34" charset="0"/>
                        <a:buChar char="•"/>
                      </a:pPr>
                      <a:r>
                        <a:rPr lang="en-US" sz="800" dirty="0">
                          <a:solidFill>
                            <a:schemeClr val="bg2"/>
                          </a:solidFill>
                          <a:latin typeface="Twinkl Cursive Looped Light" panose="02000000000000000000" pitchFamily="2" charset="0"/>
                          <a:cs typeface="Amatic SC" panose="00000500000000000000" pitchFamily="2" charset="-79"/>
                        </a:rPr>
                        <a:t>Jigsaw</a:t>
                      </a:r>
                    </a:p>
                    <a:p>
                      <a:pPr marL="171450" indent="-171450" algn="l">
                        <a:buFont typeface="Arial" panose="020B0604020202020204" pitchFamily="34" charset="0"/>
                        <a:buChar char="•"/>
                      </a:pPr>
                      <a:r>
                        <a:rPr lang="en-US" sz="800" dirty="0">
                          <a:solidFill>
                            <a:schemeClr val="bg2"/>
                          </a:solidFill>
                          <a:latin typeface="Twinkl Cursive Looped Light" panose="02000000000000000000" pitchFamily="2" charset="0"/>
                          <a:cs typeface="Amatic SC" panose="00000500000000000000" pitchFamily="2" charset="-79"/>
                        </a:rPr>
                        <a:t>Finger rhymes</a:t>
                      </a:r>
                    </a:p>
                    <a:p>
                      <a:pPr marL="171450" indent="-171450" algn="l">
                        <a:buFont typeface="Arial" panose="020B0604020202020204" pitchFamily="34" charset="0"/>
                        <a:buChar char="•"/>
                      </a:pPr>
                      <a:r>
                        <a:rPr lang="en-US" sz="800" dirty="0">
                          <a:solidFill>
                            <a:schemeClr val="bg2"/>
                          </a:solidFill>
                          <a:latin typeface="Twinkl Cursive Looped Light" panose="02000000000000000000" pitchFamily="2" charset="0"/>
                          <a:cs typeface="Amatic SC" panose="00000500000000000000" pitchFamily="2" charset="-79"/>
                        </a:rPr>
                        <a:t>Small equipment; magnifying glasses, colour paddles </a:t>
                      </a:r>
                    </a:p>
                    <a:p>
                      <a:pPr marL="171450" indent="-171450" algn="l">
                        <a:buFont typeface="Arial" panose="020B0604020202020204" pitchFamily="34" charset="0"/>
                        <a:buChar char="•"/>
                      </a:pPr>
                      <a:r>
                        <a:rPr lang="en-US" sz="800" dirty="0">
                          <a:solidFill>
                            <a:schemeClr val="bg2"/>
                          </a:solidFill>
                          <a:latin typeface="Twinkl Cursive Looped Light" panose="02000000000000000000" pitchFamily="2" charset="0"/>
                          <a:cs typeface="Amatic SC" panose="00000500000000000000" pitchFamily="2" charset="-79"/>
                        </a:rPr>
                        <a:t>Musical instruments </a:t>
                      </a:r>
                    </a:p>
                    <a:p>
                      <a:pPr marL="171450" indent="-171450" algn="l">
                        <a:buFont typeface="Arial" panose="020B0604020202020204" pitchFamily="34" charset="0"/>
                        <a:buChar char="•"/>
                      </a:pPr>
                      <a:r>
                        <a:rPr lang="en-US" sz="800" dirty="0">
                          <a:solidFill>
                            <a:schemeClr val="bg2"/>
                          </a:solidFill>
                          <a:latin typeface="Twinkl Cursive Looped Light" panose="02000000000000000000" pitchFamily="2" charset="0"/>
                          <a:cs typeface="Amatic SC" panose="00000500000000000000" pitchFamily="2" charset="-79"/>
                        </a:rPr>
                        <a:t>Using a knife and fork </a:t>
                      </a:r>
                    </a:p>
                    <a:p>
                      <a:pPr marL="171450" indent="-171450" algn="l">
                        <a:buFont typeface="Arial" panose="020B0604020202020204" pitchFamily="34" charset="0"/>
                        <a:buChar char="•"/>
                      </a:pPr>
                      <a:endParaRPr lang="en-US" sz="800" dirty="0">
                        <a:solidFill>
                          <a:schemeClr val="bg2"/>
                        </a:solidFill>
                        <a:latin typeface="Twinkl Cursive Looped Light" panose="02000000000000000000" pitchFamily="2" charset="0"/>
                        <a:cs typeface="Amatic SC" panose="00000500000000000000" pitchFamily="2" charset="-79"/>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hMerge="1">
                  <a:txBody>
                    <a:bodyPr/>
                    <a:lstStyle/>
                    <a:p>
                      <a:endParaRPr lang="en-GB"/>
                    </a:p>
                  </a:txBody>
                  <a:tcPr/>
                </a:tc>
                <a:tc gridSpan="3">
                  <a:txBody>
                    <a:bodyPr/>
                    <a:lstStyle/>
                    <a:p>
                      <a:pPr marL="171450" marR="0" lvl="0" indent="-17145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lang="en-US" sz="800" dirty="0">
                          <a:solidFill>
                            <a:schemeClr val="bg2"/>
                          </a:solidFill>
                          <a:latin typeface="Twinkl Cursive Looped Light" panose="02000000000000000000" pitchFamily="2" charset="0"/>
                          <a:cs typeface="Amatic SC" panose="00000500000000000000" pitchFamily="2" charset="-79"/>
                        </a:rPr>
                        <a:t>Weekly PE</a:t>
                      </a:r>
                    </a:p>
                    <a:p>
                      <a:pPr marL="171450" marR="0" lvl="0" indent="-17145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lang="en-US" sz="800" dirty="0">
                          <a:solidFill>
                            <a:schemeClr val="bg2"/>
                          </a:solidFill>
                          <a:latin typeface="Twinkl Cursive Looped Light" panose="02000000000000000000" pitchFamily="2" charset="0"/>
                          <a:cs typeface="Amatic SC" panose="00000500000000000000" pitchFamily="2" charset="-79"/>
                        </a:rPr>
                        <a:t>Indoor and outdoor play</a:t>
                      </a:r>
                    </a:p>
                    <a:p>
                      <a:pPr marL="171450" marR="0" lvl="0" indent="-17145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lang="en-US" sz="800" dirty="0">
                          <a:solidFill>
                            <a:schemeClr val="bg2"/>
                          </a:solidFill>
                          <a:latin typeface="Twinkl Cursive Looped Light" panose="02000000000000000000" pitchFamily="2" charset="0"/>
                          <a:cs typeface="Amatic SC" panose="00000500000000000000" pitchFamily="2" charset="-79"/>
                        </a:rPr>
                        <a:t>Gardening</a:t>
                      </a:r>
                    </a:p>
                    <a:p>
                      <a:pPr marL="171450" marR="0" lvl="0" indent="-17145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lang="en-US" sz="800" dirty="0">
                          <a:solidFill>
                            <a:schemeClr val="bg2"/>
                          </a:solidFill>
                          <a:latin typeface="Twinkl Cursive Looped Light" panose="02000000000000000000" pitchFamily="2" charset="0"/>
                          <a:cs typeface="Amatic SC" panose="00000500000000000000" pitchFamily="2" charset="-79"/>
                        </a:rPr>
                        <a:t>Climbing </a:t>
                      </a:r>
                    </a:p>
                    <a:p>
                      <a:pPr marL="171450" marR="0" lvl="0" indent="-17145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lang="en-US" sz="800" dirty="0">
                          <a:solidFill>
                            <a:schemeClr val="bg2"/>
                          </a:solidFill>
                          <a:latin typeface="Twinkl Cursive Looped Light" panose="02000000000000000000" pitchFamily="2" charset="0"/>
                          <a:cs typeface="Amatic SC" panose="00000500000000000000" pitchFamily="2" charset="-79"/>
                        </a:rPr>
                        <a:t>Streamers, ribbons </a:t>
                      </a:r>
                    </a:p>
                    <a:p>
                      <a:pPr marL="171450" marR="0" lvl="0" indent="-17145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lang="en-US" sz="800" dirty="0">
                          <a:solidFill>
                            <a:schemeClr val="bg2"/>
                          </a:solidFill>
                          <a:latin typeface="Twinkl Cursive Looped Light" panose="02000000000000000000" pitchFamily="2" charset="0"/>
                          <a:cs typeface="Amatic SC" panose="00000500000000000000" pitchFamily="2" charset="-79"/>
                        </a:rPr>
                        <a:t>Balance bikes</a:t>
                      </a:r>
                    </a:p>
                    <a:p>
                      <a:pPr marL="171450" marR="0" lvl="0" indent="-17145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lang="en-US" sz="800" dirty="0">
                          <a:solidFill>
                            <a:schemeClr val="bg2"/>
                          </a:solidFill>
                          <a:latin typeface="Twinkl Cursive Looped Light" panose="02000000000000000000" pitchFamily="2" charset="0"/>
                          <a:cs typeface="Amatic SC" panose="00000500000000000000" pitchFamily="2" charset="-79"/>
                        </a:rPr>
                        <a:t>Balls, bean-baas, paddle bats </a:t>
                      </a:r>
                    </a:p>
                    <a:p>
                      <a:pPr marL="171450" marR="0" lvl="0" indent="-17145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lang="en-US" sz="800" dirty="0">
                          <a:solidFill>
                            <a:schemeClr val="bg2"/>
                          </a:solidFill>
                          <a:latin typeface="Twinkl Cursive Looped Light" panose="02000000000000000000" pitchFamily="2" charset="0"/>
                          <a:cs typeface="Amatic SC" panose="00000500000000000000" pitchFamily="2" charset="-79"/>
                        </a:rPr>
                        <a:t>Basketball nets</a:t>
                      </a:r>
                    </a:p>
                    <a:p>
                      <a:pPr marL="171450" marR="0" lvl="0" indent="-17145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lang="en-US" sz="800" dirty="0">
                          <a:solidFill>
                            <a:schemeClr val="bg2"/>
                          </a:solidFill>
                          <a:latin typeface="Twinkl Cursive Looped Light" panose="02000000000000000000" pitchFamily="2" charset="0"/>
                          <a:cs typeface="Amatic SC" panose="00000500000000000000" pitchFamily="2" charset="-79"/>
                        </a:rPr>
                        <a:t>Hoops</a:t>
                      </a:r>
                    </a:p>
                    <a:p>
                      <a:pPr marL="171450" marR="0" lvl="0" indent="-17145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lang="en-US" sz="800" dirty="0">
                          <a:solidFill>
                            <a:schemeClr val="bg2"/>
                          </a:solidFill>
                          <a:latin typeface="Twinkl Cursive Looped Light" panose="02000000000000000000" pitchFamily="2" charset="0"/>
                          <a:cs typeface="Amatic SC" panose="00000500000000000000" pitchFamily="2" charset="-79"/>
                        </a:rPr>
                        <a:t>Balance stepping stones</a:t>
                      </a:r>
                    </a:p>
                    <a:p>
                      <a:pPr marL="171450" marR="0" lvl="0" indent="-17145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lang="en-US" sz="800" dirty="0">
                          <a:solidFill>
                            <a:schemeClr val="bg2"/>
                          </a:solidFill>
                          <a:latin typeface="Twinkl Cursive Looped Light" panose="02000000000000000000" pitchFamily="2" charset="0"/>
                          <a:cs typeface="Amatic SC" panose="00000500000000000000" pitchFamily="2" charset="-79"/>
                        </a:rPr>
                        <a:t>Climbing steps, tunnels</a:t>
                      </a: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tcPr>
                </a:tc>
                <a:tc hMerge="1">
                  <a:txBody>
                    <a:bodyPr/>
                    <a:lstStyle/>
                    <a:p>
                      <a:endParaRPr lang="en-GB"/>
                    </a:p>
                  </a:txBody>
                  <a:tcPr/>
                </a:tc>
                <a:tc hMerge="1">
                  <a:txBody>
                    <a:bodyPr/>
                    <a:lstStyle/>
                    <a:p>
                      <a:endParaRPr lang="en-GB"/>
                    </a:p>
                  </a:txBody>
                  <a:tcPr/>
                </a:tc>
                <a:tc gridSpan="3">
                  <a:txBody>
                    <a:bodyPr/>
                    <a:lstStyle/>
                    <a:p>
                      <a:pPr marL="171450" marR="0" lvl="0" indent="-17145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lang="en-US" sz="800" dirty="0">
                          <a:solidFill>
                            <a:schemeClr val="bg2"/>
                          </a:solidFill>
                          <a:latin typeface="Twinkl Cursive Looped Light" panose="02000000000000000000" pitchFamily="2" charset="0"/>
                          <a:cs typeface="Amatic SC" panose="00000500000000000000" pitchFamily="2" charset="-79"/>
                        </a:rPr>
                        <a:t>Dolls prams</a:t>
                      </a:r>
                    </a:p>
                    <a:p>
                      <a:pPr marL="171450" marR="0" lvl="0" indent="-17145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lang="en-US" sz="800" dirty="0">
                          <a:solidFill>
                            <a:schemeClr val="bg2"/>
                          </a:solidFill>
                          <a:latin typeface="Twinkl Cursive Looped Light" panose="02000000000000000000" pitchFamily="2" charset="0"/>
                          <a:cs typeface="Amatic SC" panose="00000500000000000000" pitchFamily="2" charset="-79"/>
                        </a:rPr>
                        <a:t>Large construction – crates, wooden / foam blocks </a:t>
                      </a:r>
                    </a:p>
                    <a:p>
                      <a:pPr marL="171450" marR="0" lvl="0" indent="-17145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lang="en-US" sz="800" dirty="0">
                          <a:solidFill>
                            <a:schemeClr val="bg2"/>
                          </a:solidFill>
                          <a:latin typeface="Twinkl Cursive Looped Light" panose="02000000000000000000" pitchFamily="2" charset="0"/>
                          <a:cs typeface="Amatic SC" panose="00000500000000000000" pitchFamily="2" charset="-79"/>
                        </a:rPr>
                        <a:t>Imaginative play </a:t>
                      </a:r>
                    </a:p>
                    <a:p>
                      <a:pPr marL="171450" marR="0" lvl="0" indent="-17145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lang="en-US" sz="800" dirty="0">
                          <a:solidFill>
                            <a:schemeClr val="bg2"/>
                          </a:solidFill>
                          <a:latin typeface="Twinkl Cursive Looped Light" panose="02000000000000000000" pitchFamily="2" charset="0"/>
                          <a:cs typeface="Amatic SC" panose="00000500000000000000" pitchFamily="2" charset="-79"/>
                        </a:rPr>
                        <a:t>Learn how to take safe risks</a:t>
                      </a:r>
                    </a:p>
                    <a:p>
                      <a:pPr marL="171450" marR="0" lvl="0" indent="-17145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lang="en-GB" sz="800" b="0" i="0" u="none" strike="noStrike" cap="none" dirty="0">
                          <a:solidFill>
                            <a:schemeClr val="bg2"/>
                          </a:solidFill>
                          <a:effectLst/>
                          <a:latin typeface="Twinkl Cursive Looped Light" panose="02000000000000000000" pitchFamily="2" charset="0"/>
                          <a:ea typeface="Arial"/>
                          <a:cs typeface="Arial"/>
                          <a:sym typeface="Arial"/>
                        </a:rPr>
                        <a:t>Engage in weight bearing skills and develop upper arm strength, mobility, control and balance.</a:t>
                      </a:r>
                      <a:endParaRPr lang="en-US" sz="800" dirty="0">
                        <a:solidFill>
                          <a:schemeClr val="bg2"/>
                        </a:solidFill>
                        <a:latin typeface="Twinkl Cursive Looped Light" panose="02000000000000000000" pitchFamily="2" charset="0"/>
                        <a:cs typeface="Amatic SC" panose="00000500000000000000" pitchFamily="2" charset="-79"/>
                      </a:endParaRPr>
                    </a:p>
                    <a:p>
                      <a:pPr marL="171450" marR="0" lvl="0" indent="-17145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endParaRPr lang="en-US" sz="800" dirty="0">
                        <a:solidFill>
                          <a:schemeClr val="bg2"/>
                        </a:solidFill>
                        <a:latin typeface="Twinkl Cursive Looped Light" panose="02000000000000000000" pitchFamily="2" charset="0"/>
                        <a:cs typeface="Amatic SC" panose="00000500000000000000" pitchFamily="2" charset="-79"/>
                      </a:endParaRPr>
                    </a:p>
                    <a:p>
                      <a:pPr marL="171450" marR="0" lvl="0" indent="-17145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endParaRPr lang="en-GB" sz="800" dirty="0">
                        <a:solidFill>
                          <a:schemeClr val="bg2"/>
                        </a:solidFill>
                        <a:latin typeface="Twinkl Cursive Looped Light" panose="02000000000000000000" pitchFamily="2" charset="0"/>
                      </a:endParaRPr>
                    </a:p>
                    <a:p>
                      <a:pPr marL="171450" marR="0" lvl="0" indent="-17145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endParaRPr lang="en-GB" sz="800" dirty="0">
                        <a:solidFill>
                          <a:schemeClr val="bg2"/>
                        </a:solidFill>
                      </a:endParaRPr>
                    </a:p>
                  </a:txBody>
                  <a:tcPr>
                    <a:lnL w="12700" cap="flat" cmpd="sng" algn="ctr">
                      <a:noFill/>
                      <a:prstDash val="solid"/>
                      <a:round/>
                      <a:headEnd type="none" w="med" len="med"/>
                      <a:tailEnd type="none" w="med" len="med"/>
                    </a:ln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339538448"/>
                  </a:ext>
                </a:extLst>
              </a:tr>
              <a:tr h="785241">
                <a:tc>
                  <a:txBody>
                    <a:bodyPr/>
                    <a:lstStyle/>
                    <a:p>
                      <a:pPr algn="ctr"/>
                      <a:r>
                        <a:rPr lang="en-US" sz="1200" dirty="0">
                          <a:latin typeface="Twinkl Cursive Looped Semibold" panose="02000000000000000000" pitchFamily="2" charset="0"/>
                        </a:rPr>
                        <a:t>PE</a:t>
                      </a:r>
                    </a:p>
                    <a:p>
                      <a:pPr algn="ctr"/>
                      <a:r>
                        <a:rPr lang="en-US" sz="1000" dirty="0">
                          <a:latin typeface="Twinkl Cursive Looped Semibold" panose="02000000000000000000" pitchFamily="2" charset="0"/>
                        </a:rPr>
                        <a:t>Tuesday AM</a:t>
                      </a:r>
                    </a:p>
                  </a:txBody>
                  <a:tcPr>
                    <a:lnT w="12700" cap="flat" cmpd="sng" algn="ctr">
                      <a:solidFill>
                        <a:schemeClr val="tx1"/>
                      </a:solidFill>
                      <a:prstDash val="solid"/>
                      <a:round/>
                      <a:headEnd type="none" w="med" len="med"/>
                      <a:tailEnd type="none" w="med" len="med"/>
                    </a:lnT>
                  </a:tcPr>
                </a:tc>
                <a:tc gridSpan="2">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GB" sz="1000" b="0" u="none" dirty="0">
                          <a:effectLst/>
                          <a:latin typeface="Twinkl Cursive Looped Light" panose="02000000000000000000" pitchFamily="2" charset="0"/>
                          <a:ea typeface="Calibri" panose="020F0502020204030204" pitchFamily="34" charset="0"/>
                          <a:cs typeface="Times New Roman" panose="02020603050405020304" pitchFamily="18" charset="0"/>
                        </a:rPr>
                        <a:t> </a:t>
                      </a:r>
                      <a:r>
                        <a:rPr lang="en-GB" sz="1000" b="1" u="none" dirty="0">
                          <a:effectLst/>
                          <a:latin typeface="Twinkl Cursive Looped Light" panose="02000000000000000000" pitchFamily="2" charset="0"/>
                          <a:ea typeface="Calibri" panose="020F0502020204030204" pitchFamily="34" charset="0"/>
                          <a:cs typeface="Times New Roman" panose="02020603050405020304" pitchFamily="18" charset="0"/>
                        </a:rPr>
                        <a:t>No PE </a:t>
                      </a:r>
                    </a:p>
                  </a:txBody>
                  <a:tcPr>
                    <a:lnT w="12700" cap="flat" cmpd="sng" algn="ctr">
                      <a:solidFill>
                        <a:schemeClr val="tx1"/>
                      </a:solidFill>
                      <a:prstDash val="solid"/>
                      <a:round/>
                      <a:headEnd type="none" w="med" len="med"/>
                      <a:tailEnd type="none" w="med" len="med"/>
                    </a:lnT>
                  </a:tcPr>
                </a:tc>
                <a:tc hMerge="1">
                  <a:txBody>
                    <a:bodyPr/>
                    <a:lstStyle/>
                    <a:p>
                      <a:endParaRPr lang="en-GB"/>
                    </a:p>
                  </a:txBody>
                  <a:tcPr/>
                </a:tc>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GB" sz="1000" b="1" u="none" dirty="0">
                          <a:effectLst/>
                          <a:latin typeface="Twinkl Cursive Looped Light" panose="02000000000000000000" pitchFamily="2" charset="0"/>
                          <a:ea typeface="Calibri" panose="020F0502020204030204" pitchFamily="34" charset="0"/>
                          <a:cs typeface="Times New Roman" panose="02020603050405020304" pitchFamily="18" charset="0"/>
                        </a:rPr>
                        <a:t>Introduction to PE </a:t>
                      </a:r>
                      <a:endParaRPr lang="en-GB" sz="1000" b="0" u="none" dirty="0">
                        <a:effectLst/>
                        <a:latin typeface="Twinkl Cursive Looped Light" panose="02000000000000000000" pitchFamily="2" charset="0"/>
                        <a:ea typeface="Calibri" panose="020F0502020204030204" pitchFamily="34" charset="0"/>
                        <a:cs typeface="Times New Roman" panose="02020603050405020304" pitchFamily="18" charset="0"/>
                      </a:endParaRPr>
                    </a:p>
                    <a:p>
                      <a:pPr marL="0" marR="0" lvl="0" indent="0" algn="ctr" defTabSz="914400" rtl="0" eaLnBrk="1" fontAlgn="auto" latinLnBrk="0" hangingPunct="1">
                        <a:lnSpc>
                          <a:spcPct val="115000"/>
                        </a:lnSpc>
                        <a:spcBef>
                          <a:spcPts val="0"/>
                        </a:spcBef>
                        <a:spcAft>
                          <a:spcPts val="0"/>
                        </a:spcAft>
                        <a:buClrTx/>
                        <a:buSzTx/>
                        <a:buFontTx/>
                        <a:buNone/>
                        <a:tabLst/>
                        <a:defRPr/>
                      </a:pPr>
                      <a:r>
                        <a:rPr lang="en-GB" sz="1000" b="0" u="none" dirty="0">
                          <a:effectLst/>
                          <a:latin typeface="Twinkl Cursive Looped Light" panose="02000000000000000000" pitchFamily="2" charset="0"/>
                          <a:ea typeface="Calibri" panose="020F0502020204030204" pitchFamily="34" charset="0"/>
                          <a:cs typeface="Times New Roman" panose="02020603050405020304" pitchFamily="18" charset="0"/>
                        </a:rPr>
                        <a:t>Witches and wizards</a:t>
                      </a:r>
                    </a:p>
                  </a:txBody>
                  <a:tcPr>
                    <a:lnT w="12700" cap="flat" cmpd="sng" algn="ctr">
                      <a:solidFill>
                        <a:schemeClr val="tx1"/>
                      </a:solidFill>
                      <a:prstDash val="solid"/>
                      <a:round/>
                      <a:headEnd type="none" w="med" len="med"/>
                      <a:tailEnd type="none" w="med" len="med"/>
                    </a:lnT>
                  </a:tcPr>
                </a:tc>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GB" sz="1000" b="1" u="none" dirty="0">
                          <a:effectLst/>
                          <a:latin typeface="Twinkl Cursive Looped Light" panose="02000000000000000000" pitchFamily="2" charset="0"/>
                          <a:ea typeface="Calibri" panose="020F0502020204030204" pitchFamily="34" charset="0"/>
                          <a:cs typeface="Times New Roman" panose="02020603050405020304" pitchFamily="18" charset="0"/>
                        </a:rPr>
                        <a:t>Introduction to PE </a:t>
                      </a:r>
                    </a:p>
                    <a:p>
                      <a:pPr marL="0" marR="0" lvl="0" indent="0" algn="ctr" defTabSz="914400" rtl="0" eaLnBrk="1" fontAlgn="auto" latinLnBrk="0" hangingPunct="1">
                        <a:lnSpc>
                          <a:spcPct val="115000"/>
                        </a:lnSpc>
                        <a:spcBef>
                          <a:spcPts val="0"/>
                        </a:spcBef>
                        <a:spcAft>
                          <a:spcPts val="0"/>
                        </a:spcAft>
                        <a:buClrTx/>
                        <a:buSzTx/>
                        <a:buFontTx/>
                        <a:buNone/>
                        <a:tabLst/>
                        <a:defRPr/>
                      </a:pPr>
                      <a:r>
                        <a:rPr lang="en-GB" sz="1000" b="0" u="none" dirty="0">
                          <a:effectLst/>
                          <a:latin typeface="Twinkl Cursive Looped Light" panose="02000000000000000000" pitchFamily="2" charset="0"/>
                          <a:ea typeface="Calibri" panose="020F0502020204030204" pitchFamily="34" charset="0"/>
                          <a:cs typeface="Times New Roman" panose="02020603050405020304" pitchFamily="18" charset="0"/>
                        </a:rPr>
                        <a:t>Pirates </a:t>
                      </a:r>
                    </a:p>
                  </a:txBody>
                  <a:tcPr>
                    <a:lnT w="12700" cap="flat" cmpd="sng" algn="ctr">
                      <a:solidFill>
                        <a:schemeClr val="tx1"/>
                      </a:solidFill>
                      <a:prstDash val="solid"/>
                      <a:round/>
                      <a:headEnd type="none" w="med" len="med"/>
                      <a:tailEnd type="none" w="med" len="med"/>
                    </a:lnT>
                  </a:tcPr>
                </a:tc>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GB" sz="1000" b="1" u="none" dirty="0">
                          <a:effectLst/>
                          <a:latin typeface="Twinkl Cursive Looped Light" panose="02000000000000000000" pitchFamily="2" charset="0"/>
                          <a:ea typeface="Calibri" panose="020F0502020204030204" pitchFamily="34" charset="0"/>
                          <a:cs typeface="Times New Roman" panose="02020603050405020304" pitchFamily="18" charset="0"/>
                        </a:rPr>
                        <a:t>Introduction to PE </a:t>
                      </a:r>
                      <a:r>
                        <a:rPr lang="en-GB" sz="1000" b="0" u="none" dirty="0">
                          <a:effectLst/>
                          <a:latin typeface="Twinkl Cursive Looped Light" panose="02000000000000000000" pitchFamily="2" charset="0"/>
                          <a:ea typeface="Calibri" panose="020F0502020204030204" pitchFamily="34" charset="0"/>
                          <a:cs typeface="Times New Roman" panose="02020603050405020304" pitchFamily="18" charset="0"/>
                        </a:rPr>
                        <a:t>Mythical creatures </a:t>
                      </a:r>
                    </a:p>
                  </a:txBody>
                  <a:tcPr/>
                </a:tc>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GB" sz="1000" b="1" u="none" dirty="0">
                          <a:effectLst/>
                          <a:latin typeface="Twinkl Cursive Looped Light" panose="02000000000000000000" pitchFamily="2" charset="0"/>
                          <a:ea typeface="Calibri" panose="020F0502020204030204" pitchFamily="34" charset="0"/>
                          <a:cs typeface="Times New Roman" panose="02020603050405020304" pitchFamily="18" charset="0"/>
                        </a:rPr>
                        <a:t>Introduction to PE </a:t>
                      </a:r>
                    </a:p>
                    <a:p>
                      <a:pPr marL="0" marR="0" lvl="0" indent="0" algn="ctr" defTabSz="914400" rtl="0" eaLnBrk="1" fontAlgn="auto" latinLnBrk="0" hangingPunct="1">
                        <a:lnSpc>
                          <a:spcPct val="115000"/>
                        </a:lnSpc>
                        <a:spcBef>
                          <a:spcPts val="0"/>
                        </a:spcBef>
                        <a:spcAft>
                          <a:spcPts val="0"/>
                        </a:spcAft>
                        <a:buClrTx/>
                        <a:buSzTx/>
                        <a:buFontTx/>
                        <a:buNone/>
                        <a:tabLst/>
                        <a:defRPr/>
                      </a:pPr>
                      <a:r>
                        <a:rPr lang="en-GB" sz="1000" b="0" u="none" dirty="0">
                          <a:effectLst/>
                          <a:latin typeface="Twinkl Cursive Looped Light" panose="02000000000000000000" pitchFamily="2" charset="0"/>
                          <a:ea typeface="Calibri" panose="020F0502020204030204" pitchFamily="34" charset="0"/>
                          <a:cs typeface="Times New Roman" panose="02020603050405020304" pitchFamily="18" charset="0"/>
                        </a:rPr>
                        <a:t>To the castle </a:t>
                      </a:r>
                    </a:p>
                  </a:txBody>
                  <a:tcPr/>
                </a:tc>
                <a:tc gridSpan="2">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GB" sz="1000" b="1" u="none" dirty="0">
                          <a:effectLst/>
                          <a:latin typeface="Twinkl Cursive Looped Light" panose="02000000000000000000" pitchFamily="2" charset="0"/>
                          <a:ea typeface="Calibri" panose="020F0502020204030204" pitchFamily="34" charset="0"/>
                          <a:cs typeface="Times New Roman" panose="02020603050405020304" pitchFamily="18" charset="0"/>
                        </a:rPr>
                        <a:t>Introduction to PE </a:t>
                      </a:r>
                      <a:r>
                        <a:rPr lang="en-GB" sz="1000" b="0" u="none" dirty="0">
                          <a:effectLst/>
                          <a:latin typeface="Twinkl Cursive Looped Light" panose="02000000000000000000" pitchFamily="2" charset="0"/>
                          <a:ea typeface="Calibri" panose="020F0502020204030204" pitchFamily="34" charset="0"/>
                          <a:cs typeface="Times New Roman" panose="02020603050405020304" pitchFamily="18" charset="0"/>
                        </a:rPr>
                        <a:t>Superheroes </a:t>
                      </a:r>
                    </a:p>
                  </a:txBody>
                  <a:tcPr/>
                </a:tc>
                <a:tc hMerge="1">
                  <a:txBody>
                    <a:bodyPr/>
                    <a:lstStyle/>
                    <a:p>
                      <a:endParaRPr lang="en-GB"/>
                    </a:p>
                  </a:txBody>
                  <a:tcPr/>
                </a:tc>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GB" sz="1000" b="1" u="none" dirty="0">
                          <a:effectLst/>
                          <a:latin typeface="Twinkl Cursive Looped Light" panose="02000000000000000000" pitchFamily="2" charset="0"/>
                          <a:ea typeface="Calibri" panose="020F0502020204030204" pitchFamily="34" charset="0"/>
                          <a:cs typeface="Times New Roman" panose="02020603050405020304" pitchFamily="18" charset="0"/>
                        </a:rPr>
                        <a:t>Introduction to PE </a:t>
                      </a:r>
                      <a:r>
                        <a:rPr lang="en-GB" sz="1000" b="0" u="none" dirty="0">
                          <a:effectLst/>
                          <a:latin typeface="Twinkl Cursive Looped Light" panose="02000000000000000000" pitchFamily="2" charset="0"/>
                          <a:ea typeface="Calibri" panose="020F0502020204030204" pitchFamily="34" charset="0"/>
                          <a:cs typeface="Times New Roman" panose="02020603050405020304" pitchFamily="18" charset="0"/>
                        </a:rPr>
                        <a:t>Monsters </a:t>
                      </a:r>
                    </a:p>
                  </a:txBody>
                  <a:tcPr/>
                </a:tc>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GB" sz="1000" b="1" u="none" dirty="0">
                          <a:effectLst/>
                          <a:latin typeface="Twinkl Cursive Looped Light" panose="02000000000000000000" pitchFamily="2" charset="0"/>
                          <a:ea typeface="Calibri" panose="020F0502020204030204" pitchFamily="34" charset="0"/>
                          <a:cs typeface="Times New Roman" panose="02020603050405020304" pitchFamily="18" charset="0"/>
                        </a:rPr>
                        <a:t>Consolidation</a:t>
                      </a:r>
                      <a:r>
                        <a:rPr lang="en-GB" sz="1000" b="0" u="none" dirty="0">
                          <a:effectLst/>
                          <a:latin typeface="Twinkl Cursive Looped Light" panose="02000000000000000000" pitchFamily="2" charset="0"/>
                          <a:ea typeface="Calibri" panose="020F0502020204030204" pitchFamily="34" charset="0"/>
                          <a:cs typeface="Times New Roman" panose="02020603050405020304" pitchFamily="18" charset="0"/>
                        </a:rPr>
                        <a:t> </a:t>
                      </a:r>
                    </a:p>
                  </a:txBody>
                  <a:tcPr/>
                </a:tc>
                <a:extLst>
                  <a:ext uri="{0D108BD9-81ED-4DB2-BD59-A6C34878D82A}">
                    <a16:rowId xmlns:a16="http://schemas.microsoft.com/office/drawing/2014/main" val="1324649135"/>
                  </a:ext>
                </a:extLst>
              </a:tr>
              <a:tr h="280223">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GB" sz="1400" dirty="0">
                          <a:latin typeface="Twinkl Cursive Looped" panose="02000000000000000000" pitchFamily="2" charset="77"/>
                        </a:rPr>
                        <a:t>Autumn 2</a:t>
                      </a:r>
                    </a:p>
                  </a:txBody>
                  <a:tcPr>
                    <a:solidFill>
                      <a:srgbClr val="FFC000"/>
                    </a:solidFill>
                  </a:tcPr>
                </a:tc>
                <a:tc gridSpan="2">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03/11/25</a:t>
                      </a:r>
                    </a:p>
                  </a:txBody>
                  <a:tcPr/>
                </a:tc>
                <a:tc hMerge="1">
                  <a:txBody>
                    <a:bodyPr/>
                    <a:lstStyle/>
                    <a:p>
                      <a:endParaRPr lang="en-GB"/>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10/11/25</a:t>
                      </a:r>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17/11/25</a:t>
                      </a:r>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24/11/25</a:t>
                      </a:r>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01/12/25</a:t>
                      </a:r>
                    </a:p>
                  </a:txBody>
                  <a:tcPr/>
                </a:tc>
                <a:tc gridSpan="2">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08/12/25</a:t>
                      </a:r>
                    </a:p>
                  </a:txBody>
                  <a:tcPr/>
                </a:tc>
                <a:tc hMerge="1">
                  <a:txBody>
                    <a:bodyPr/>
                    <a:lstStyle/>
                    <a:p>
                      <a:endParaRPr lang="en-GB"/>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15/12/25</a:t>
                      </a:r>
                    </a:p>
                  </a:txBody>
                  <a:tcPr/>
                </a:tc>
                <a:tc>
                  <a:txBody>
                    <a:bodyPr/>
                    <a:lstStyle/>
                    <a:p>
                      <a:pPr algn="ctr"/>
                      <a:endParaRPr lang="en-US" sz="1100" b="1" dirty="0">
                        <a:solidFill>
                          <a:srgbClr val="00B0F0"/>
                        </a:solidFill>
                        <a:latin typeface="Twinkl Cursive Looped" panose="02000000000000000000" pitchFamily="2" charset="77"/>
                        <a:cs typeface="Amatic SC" panose="00000500000000000000" pitchFamily="2" charset="-79"/>
                      </a:endParaRPr>
                    </a:p>
                  </a:txBody>
                  <a:tcPr>
                    <a:solidFill>
                      <a:schemeClr val="accent2"/>
                    </a:solidFill>
                  </a:tcPr>
                </a:tc>
                <a:extLst>
                  <a:ext uri="{0D108BD9-81ED-4DB2-BD59-A6C34878D82A}">
                    <a16:rowId xmlns:a16="http://schemas.microsoft.com/office/drawing/2014/main" val="2996277846"/>
                  </a:ext>
                </a:extLst>
              </a:tr>
              <a:tr h="813385">
                <a:tc>
                  <a:txBody>
                    <a:bodyPr/>
                    <a:lstStyle/>
                    <a:p>
                      <a:endParaRPr lang="en-GB" dirty="0"/>
                    </a:p>
                  </a:txBody>
                  <a:tcPr/>
                </a:tc>
                <a:tc gridSpan="2">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GB" sz="1000" b="0" u="none" dirty="0">
                          <a:effectLst/>
                          <a:latin typeface="Twinkl Cursive Looped Light" panose="02000000000000000000" pitchFamily="2" charset="0"/>
                          <a:ea typeface="Calibri" panose="020F0502020204030204" pitchFamily="34" charset="0"/>
                          <a:cs typeface="Times New Roman" panose="02020603050405020304" pitchFamily="18" charset="0"/>
                        </a:rPr>
                        <a:t>People who help us</a:t>
                      </a:r>
                    </a:p>
                  </a:txBody>
                  <a:tcPr/>
                </a:tc>
                <a:tc hMerge="1">
                  <a:txBody>
                    <a:bodyPr/>
                    <a:lstStyle/>
                    <a:p>
                      <a:endParaRPr lang="en-GB"/>
                    </a:p>
                  </a:txBody>
                  <a:tcPr/>
                </a:tc>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GB" sz="1000" b="0" u="none" dirty="0">
                          <a:effectLst/>
                          <a:latin typeface="Twinkl Cursive Looped Light" panose="02000000000000000000" pitchFamily="2" charset="0"/>
                          <a:ea typeface="Calibri" panose="020F0502020204030204" pitchFamily="34" charset="0"/>
                          <a:cs typeface="Times New Roman" panose="02020603050405020304" pitchFamily="18" charset="0"/>
                        </a:rPr>
                        <a:t>Friends and family </a:t>
                      </a:r>
                    </a:p>
                  </a:txBody>
                  <a:tcPr/>
                </a:tc>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GB" sz="1000" b="0" u="none" dirty="0">
                          <a:effectLst/>
                          <a:latin typeface="Twinkl Cursive Looped Light" panose="02000000000000000000" pitchFamily="2" charset="0"/>
                          <a:ea typeface="Calibri" panose="020F0502020204030204" pitchFamily="34" charset="0"/>
                          <a:cs typeface="Times New Roman" panose="02020603050405020304" pitchFamily="18" charset="0"/>
                        </a:rPr>
                        <a:t>Houses and homes </a:t>
                      </a:r>
                    </a:p>
                  </a:txBody>
                  <a:tcPr/>
                </a:tc>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GB" sz="1000" b="0" u="none" dirty="0">
                          <a:effectLst/>
                          <a:latin typeface="Twinkl Cursive Looped Light" panose="02000000000000000000" pitchFamily="2" charset="0"/>
                          <a:ea typeface="Calibri" panose="020F0502020204030204" pitchFamily="34" charset="0"/>
                          <a:cs typeface="Times New Roman" panose="02020603050405020304" pitchFamily="18" charset="0"/>
                        </a:rPr>
                        <a:t>Morning time</a:t>
                      </a:r>
                    </a:p>
                  </a:txBody>
                  <a:tcPr/>
                </a:tc>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GB" sz="1000" b="0" u="none" dirty="0">
                          <a:effectLst/>
                          <a:latin typeface="Twinkl Cursive Looped Light" panose="02000000000000000000" pitchFamily="2" charset="0"/>
                          <a:ea typeface="Calibri" panose="020F0502020204030204" pitchFamily="34" charset="0"/>
                          <a:cs typeface="Times New Roman" panose="02020603050405020304" pitchFamily="18" charset="0"/>
                        </a:rPr>
                        <a:t>At the shops </a:t>
                      </a:r>
                    </a:p>
                  </a:txBody>
                  <a:tcPr/>
                </a:tc>
                <a:tc gridSpan="2">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1000" b="0" u="none" dirty="0">
                          <a:effectLst/>
                          <a:latin typeface="Twinkl Cursive Looped Light" panose="02000000000000000000" pitchFamily="2" charset="0"/>
                          <a:ea typeface="Calibri" panose="020F0502020204030204" pitchFamily="34" charset="0"/>
                          <a:cs typeface="Times New Roman" panose="02020603050405020304" pitchFamily="18" charset="0"/>
                        </a:rPr>
                        <a:t>Dinnertime </a:t>
                      </a:r>
                    </a:p>
                  </a:txBody>
                  <a:tcPr/>
                </a:tc>
                <a:tc hMerge="1">
                  <a:txBody>
                    <a:bodyPr/>
                    <a:lstStyle/>
                    <a:p>
                      <a:endParaRPr lang="en-GB"/>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1000" b="0" u="none" dirty="0">
                          <a:effectLst/>
                          <a:latin typeface="Twinkl Cursive Looped Light" panose="02000000000000000000" pitchFamily="2" charset="0"/>
                          <a:ea typeface="Calibri" panose="020F0502020204030204" pitchFamily="34" charset="0"/>
                          <a:cs typeface="Times New Roman" panose="02020603050405020304" pitchFamily="18" charset="0"/>
                        </a:rPr>
                        <a:t>Christmas performances</a:t>
                      </a: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GB" sz="1000" b="0" u="none" dirty="0">
                        <a:effectLst/>
                        <a:latin typeface="Twinkl Cursive Looped Light" panose="02000000000000000000" pitchFamily="2" charset="0"/>
                        <a:ea typeface="Calibri" panose="020F0502020204030204" pitchFamily="34" charset="0"/>
                        <a:cs typeface="Times New Roman" panose="02020603050405020304" pitchFamily="18" charset="0"/>
                      </a:endParaRPr>
                    </a:p>
                  </a:txBody>
                  <a:tcPr>
                    <a:solidFill>
                      <a:schemeClr val="accent2"/>
                    </a:solidFill>
                  </a:tcPr>
                </a:tc>
                <a:extLst>
                  <a:ext uri="{0D108BD9-81ED-4DB2-BD59-A6C34878D82A}">
                    <a16:rowId xmlns:a16="http://schemas.microsoft.com/office/drawing/2014/main" val="2837388723"/>
                  </a:ext>
                </a:extLst>
              </a:tr>
            </a:tbl>
          </a:graphicData>
        </a:graphic>
      </p:graphicFrame>
      <p:sp>
        <p:nvSpPr>
          <p:cNvPr id="7" name="TextBox 6">
            <a:extLst>
              <a:ext uri="{FF2B5EF4-FFF2-40B4-BE49-F238E27FC236}">
                <a16:creationId xmlns:a16="http://schemas.microsoft.com/office/drawing/2014/main" id="{83147773-544E-4790-8EDF-474ED1E53FC7}"/>
              </a:ext>
            </a:extLst>
          </p:cNvPr>
          <p:cNvSpPr txBox="1"/>
          <p:nvPr/>
        </p:nvSpPr>
        <p:spPr>
          <a:xfrm>
            <a:off x="2470355" y="109437"/>
            <a:ext cx="4026310" cy="347763"/>
          </a:xfrm>
          <a:prstGeom prst="rect">
            <a:avLst/>
          </a:prstGeom>
          <a:noFill/>
        </p:spPr>
        <p:txBody>
          <a:bodyPr wrap="square" rtlCol="0">
            <a:spAutoFit/>
          </a:bodyPr>
          <a:lstStyle/>
          <a:p>
            <a:endParaRPr lang="en-GB" dirty="0"/>
          </a:p>
        </p:txBody>
      </p:sp>
      <p:sp>
        <p:nvSpPr>
          <p:cNvPr id="9" name="Rectangle 2">
            <a:extLst>
              <a:ext uri="{FF2B5EF4-FFF2-40B4-BE49-F238E27FC236}">
                <a16:creationId xmlns:a16="http://schemas.microsoft.com/office/drawing/2014/main" id="{413904D9-6CE7-4F0C-8B52-85F02F0B92A1}"/>
              </a:ext>
            </a:extLst>
          </p:cNvPr>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2049" name="Picture 7">
            <a:extLst>
              <a:ext uri="{FF2B5EF4-FFF2-40B4-BE49-F238E27FC236}">
                <a16:creationId xmlns:a16="http://schemas.microsoft.com/office/drawing/2014/main" id="{69E5F082-122F-48DC-BAA7-2A21D2ADF7F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4206" y="99883"/>
            <a:ext cx="304800" cy="398463"/>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8A42B9C4-6687-4077-9CAE-27719E98BDA8}"/>
              </a:ext>
            </a:extLst>
          </p:cNvPr>
          <p:cNvSpPr txBox="1"/>
          <p:nvPr/>
        </p:nvSpPr>
        <p:spPr>
          <a:xfrm>
            <a:off x="1180788" y="190569"/>
            <a:ext cx="6953863" cy="307777"/>
          </a:xfrm>
          <a:prstGeom prst="rect">
            <a:avLst/>
          </a:prstGeom>
          <a:noFill/>
        </p:spPr>
        <p:txBody>
          <a:bodyPr wrap="square" rtlCol="0">
            <a:spAutoFit/>
          </a:bodyPr>
          <a:lstStyle/>
          <a:p>
            <a:r>
              <a:rPr lang="en-GB" dirty="0"/>
              <a:t>WELFORD ON AVON NURSERY MEDIUM TERM PLANNING AUTUMN 2025</a:t>
            </a:r>
          </a:p>
        </p:txBody>
      </p:sp>
    </p:spTree>
    <p:extLst>
      <p:ext uri="{BB962C8B-B14F-4D97-AF65-F5344CB8AC3E}">
        <p14:creationId xmlns:p14="http://schemas.microsoft.com/office/powerpoint/2010/main" val="23191456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FF21356E-25AA-4FF8-BE4A-CB07AC5D3C91}"/>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en" smtClean="0"/>
              <a:t>5</a:t>
            </a:fld>
            <a:endParaRPr lang="en"/>
          </a:p>
        </p:txBody>
      </p:sp>
      <p:graphicFrame>
        <p:nvGraphicFramePr>
          <p:cNvPr id="3" name="Table 2">
            <a:extLst>
              <a:ext uri="{FF2B5EF4-FFF2-40B4-BE49-F238E27FC236}">
                <a16:creationId xmlns:a16="http://schemas.microsoft.com/office/drawing/2014/main" id="{BA3C8A36-E245-4F07-8EB0-6329D6BD676B}"/>
              </a:ext>
            </a:extLst>
          </p:cNvPr>
          <p:cNvGraphicFramePr>
            <a:graphicFrameLocks noGrp="1"/>
          </p:cNvGraphicFramePr>
          <p:nvPr>
            <p:extLst>
              <p:ext uri="{D42A27DB-BD31-4B8C-83A1-F6EECF244321}">
                <p14:modId xmlns:p14="http://schemas.microsoft.com/office/powerpoint/2010/main" val="142735385"/>
              </p:ext>
            </p:extLst>
          </p:nvPr>
        </p:nvGraphicFramePr>
        <p:xfrm>
          <a:off x="152410" y="538334"/>
          <a:ext cx="8839181" cy="4326167"/>
        </p:xfrm>
        <a:graphic>
          <a:graphicData uri="http://schemas.openxmlformats.org/drawingml/2006/table">
            <a:tbl>
              <a:tblPr firstRow="1" bandRow="1">
                <a:tableStyleId>{2F9B4754-A883-40EA-AA17-CC1FA8374AAD}</a:tableStyleId>
              </a:tblPr>
              <a:tblGrid>
                <a:gridCol w="1189693">
                  <a:extLst>
                    <a:ext uri="{9D8B030D-6E8A-4147-A177-3AD203B41FA5}">
                      <a16:colId xmlns:a16="http://schemas.microsoft.com/office/drawing/2014/main" val="592850875"/>
                    </a:ext>
                  </a:extLst>
                </a:gridCol>
                <a:gridCol w="956186">
                  <a:extLst>
                    <a:ext uri="{9D8B030D-6E8A-4147-A177-3AD203B41FA5}">
                      <a16:colId xmlns:a16="http://schemas.microsoft.com/office/drawing/2014/main" val="3087198024"/>
                    </a:ext>
                  </a:extLst>
                </a:gridCol>
                <a:gridCol w="956186">
                  <a:extLst>
                    <a:ext uri="{9D8B030D-6E8A-4147-A177-3AD203B41FA5}">
                      <a16:colId xmlns:a16="http://schemas.microsoft.com/office/drawing/2014/main" val="456731258"/>
                    </a:ext>
                  </a:extLst>
                </a:gridCol>
                <a:gridCol w="956186">
                  <a:extLst>
                    <a:ext uri="{9D8B030D-6E8A-4147-A177-3AD203B41FA5}">
                      <a16:colId xmlns:a16="http://schemas.microsoft.com/office/drawing/2014/main" val="135519263"/>
                    </a:ext>
                  </a:extLst>
                </a:gridCol>
                <a:gridCol w="956186">
                  <a:extLst>
                    <a:ext uri="{9D8B030D-6E8A-4147-A177-3AD203B41FA5}">
                      <a16:colId xmlns:a16="http://schemas.microsoft.com/office/drawing/2014/main" val="3356833165"/>
                    </a:ext>
                  </a:extLst>
                </a:gridCol>
                <a:gridCol w="956186">
                  <a:extLst>
                    <a:ext uri="{9D8B030D-6E8A-4147-A177-3AD203B41FA5}">
                      <a16:colId xmlns:a16="http://schemas.microsoft.com/office/drawing/2014/main" val="4000874788"/>
                    </a:ext>
                  </a:extLst>
                </a:gridCol>
                <a:gridCol w="956186">
                  <a:extLst>
                    <a:ext uri="{9D8B030D-6E8A-4147-A177-3AD203B41FA5}">
                      <a16:colId xmlns:a16="http://schemas.microsoft.com/office/drawing/2014/main" val="1595102914"/>
                    </a:ext>
                  </a:extLst>
                </a:gridCol>
                <a:gridCol w="956186">
                  <a:extLst>
                    <a:ext uri="{9D8B030D-6E8A-4147-A177-3AD203B41FA5}">
                      <a16:colId xmlns:a16="http://schemas.microsoft.com/office/drawing/2014/main" val="3274084245"/>
                    </a:ext>
                  </a:extLst>
                </a:gridCol>
                <a:gridCol w="956186">
                  <a:extLst>
                    <a:ext uri="{9D8B030D-6E8A-4147-A177-3AD203B41FA5}">
                      <a16:colId xmlns:a16="http://schemas.microsoft.com/office/drawing/2014/main" val="1608147129"/>
                    </a:ext>
                  </a:extLst>
                </a:gridCol>
              </a:tblGrid>
              <a:tr h="293996">
                <a:tc>
                  <a:txBody>
                    <a:bodyPr/>
                    <a:lstStyle/>
                    <a:p>
                      <a:pPr algn="ctr"/>
                      <a:r>
                        <a:rPr lang="en-GB" sz="1400" dirty="0">
                          <a:latin typeface="Twinkl Cursive Looped" panose="02000000000000000000" pitchFamily="2" charset="77"/>
                        </a:rPr>
                        <a:t>Autumn 1</a:t>
                      </a:r>
                    </a:p>
                  </a:txBody>
                  <a:tcPr>
                    <a:solidFill>
                      <a:srgbClr val="FFC000"/>
                    </a:solidFill>
                  </a:tcPr>
                </a:tc>
                <a:tc>
                  <a:txBody>
                    <a:bodyPr/>
                    <a:lstStyle/>
                    <a:p>
                      <a:pPr algn="ctr">
                        <a:spcAft>
                          <a:spcPts val="0"/>
                        </a:spcAft>
                      </a:pPr>
                      <a:r>
                        <a:rPr lang="en-GB" sz="1200" dirty="0">
                          <a:effectLst/>
                          <a:latin typeface="Twinkl Cursive Looped Semibold" panose="02000000000000000000" pitchFamily="2" charset="0"/>
                          <a:ea typeface="Times New Roman" panose="02020603050405020304" pitchFamily="18" charset="0"/>
                        </a:rPr>
                        <a:t>Week 1</a:t>
                      </a:r>
                    </a:p>
                  </a:txBody>
                  <a:tcPr marL="68580" marR="68580" marT="0" marB="0" anchor="ctr"/>
                </a:tc>
                <a:tc>
                  <a:txBody>
                    <a:bodyPr/>
                    <a:lstStyle/>
                    <a:p>
                      <a:pPr algn="ctr">
                        <a:spcAft>
                          <a:spcPts val="0"/>
                        </a:spcAft>
                      </a:pPr>
                      <a:r>
                        <a:rPr lang="en-GB" sz="1200" dirty="0">
                          <a:effectLst/>
                          <a:latin typeface="Twinkl Cursive Looped Semibold" panose="02000000000000000000" pitchFamily="2" charset="0"/>
                          <a:ea typeface="Times New Roman" panose="02020603050405020304" pitchFamily="18" charset="0"/>
                        </a:rPr>
                        <a:t>Week 2</a:t>
                      </a:r>
                    </a:p>
                  </a:txBody>
                  <a:tcPr marL="68580" marR="68580" marT="0" marB="0" anchor="ctr"/>
                </a:tc>
                <a:tc>
                  <a:txBody>
                    <a:bodyPr/>
                    <a:lstStyle/>
                    <a:p>
                      <a:pPr algn="ctr">
                        <a:spcAft>
                          <a:spcPts val="0"/>
                        </a:spcAft>
                      </a:pPr>
                      <a:r>
                        <a:rPr lang="en-GB" sz="1200" dirty="0">
                          <a:effectLst/>
                          <a:latin typeface="Twinkl Cursive Looped Semibold" panose="02000000000000000000" pitchFamily="2" charset="0"/>
                          <a:ea typeface="Times New Roman" panose="02020603050405020304" pitchFamily="18" charset="0"/>
                        </a:rPr>
                        <a:t>Week 3</a:t>
                      </a:r>
                    </a:p>
                  </a:txBody>
                  <a:tcPr marL="68580" marR="68580" marT="0" marB="0" anchor="ctr"/>
                </a:tc>
                <a:tc>
                  <a:txBody>
                    <a:bodyPr/>
                    <a:lstStyle/>
                    <a:p>
                      <a:pPr algn="ctr">
                        <a:spcAft>
                          <a:spcPts val="0"/>
                        </a:spcAft>
                      </a:pPr>
                      <a:r>
                        <a:rPr lang="en-GB" sz="1200" dirty="0">
                          <a:effectLst/>
                          <a:latin typeface="Twinkl Cursive Looped Semibold" panose="02000000000000000000" pitchFamily="2" charset="0"/>
                          <a:ea typeface="Times New Roman" panose="02020603050405020304" pitchFamily="18" charset="0"/>
                        </a:rPr>
                        <a:t>Week 4</a:t>
                      </a:r>
                    </a:p>
                  </a:txBody>
                  <a:tcPr marL="68580" marR="68580" marT="0" marB="0" anchor="ctr"/>
                </a:tc>
                <a:tc>
                  <a:txBody>
                    <a:bodyPr/>
                    <a:lstStyle/>
                    <a:p>
                      <a:pPr algn="ctr">
                        <a:spcAft>
                          <a:spcPts val="0"/>
                        </a:spcAft>
                      </a:pPr>
                      <a:r>
                        <a:rPr lang="en-GB" sz="1200" dirty="0">
                          <a:effectLst/>
                          <a:latin typeface="Twinkl Cursive Looped Semibold" panose="02000000000000000000" pitchFamily="2" charset="0"/>
                          <a:ea typeface="Times New Roman" panose="02020603050405020304" pitchFamily="18" charset="0"/>
                        </a:rPr>
                        <a:t>Week 5</a:t>
                      </a:r>
                    </a:p>
                  </a:txBody>
                  <a:tcPr marL="68580" marR="68580" marT="0" marB="0" anchor="ctr"/>
                </a:tc>
                <a:tc>
                  <a:txBody>
                    <a:bodyPr/>
                    <a:lstStyle/>
                    <a:p>
                      <a:pPr algn="ctr">
                        <a:spcAft>
                          <a:spcPts val="0"/>
                        </a:spcAft>
                      </a:pPr>
                      <a:r>
                        <a:rPr lang="en-GB" sz="1200" dirty="0">
                          <a:effectLst/>
                          <a:latin typeface="Twinkl Cursive Looped Semibold" panose="02000000000000000000" pitchFamily="2" charset="0"/>
                          <a:ea typeface="Times New Roman" panose="02020603050405020304" pitchFamily="18" charset="0"/>
                        </a:rPr>
                        <a:t>Week 6</a:t>
                      </a:r>
                    </a:p>
                  </a:txBody>
                  <a:tcPr marL="68580" marR="68580" marT="0" marB="0" anchor="ctr"/>
                </a:tc>
                <a:tc>
                  <a:txBody>
                    <a:bodyPr/>
                    <a:lstStyle/>
                    <a:p>
                      <a:pPr algn="ctr">
                        <a:spcAft>
                          <a:spcPts val="0"/>
                        </a:spcAft>
                      </a:pPr>
                      <a:r>
                        <a:rPr lang="en-GB" sz="1200" dirty="0">
                          <a:effectLst/>
                          <a:latin typeface="Twinkl Cursive Looped Semibold" panose="02000000000000000000" pitchFamily="2" charset="0"/>
                          <a:ea typeface="Times New Roman" panose="02020603050405020304" pitchFamily="18" charset="0"/>
                        </a:rPr>
                        <a:t>Week 7</a:t>
                      </a:r>
                    </a:p>
                  </a:txBody>
                  <a:tcPr marL="68580" marR="68580" marT="0" marB="0" anchor="ctr"/>
                </a:tc>
                <a:tc>
                  <a:txBody>
                    <a:bodyPr/>
                    <a:lstStyle/>
                    <a:p>
                      <a:pPr algn="ctr">
                        <a:spcAft>
                          <a:spcPts val="0"/>
                        </a:spcAft>
                      </a:pPr>
                      <a:r>
                        <a:rPr lang="en-GB" sz="1200" dirty="0">
                          <a:effectLst/>
                          <a:latin typeface="Twinkl Cursive Looped Semibold" panose="02000000000000000000" pitchFamily="2" charset="0"/>
                          <a:ea typeface="Times New Roman" panose="02020603050405020304" pitchFamily="18" charset="0"/>
                        </a:rPr>
                        <a:t>Week 8</a:t>
                      </a:r>
                    </a:p>
                  </a:txBody>
                  <a:tcPr marL="68580" marR="68580" marT="0" marB="0" anchor="ctr"/>
                </a:tc>
                <a:extLst>
                  <a:ext uri="{0D108BD9-81ED-4DB2-BD59-A6C34878D82A}">
                    <a16:rowId xmlns:a16="http://schemas.microsoft.com/office/drawing/2014/main" val="179689094"/>
                  </a:ext>
                </a:extLst>
              </a:tr>
              <a:tr h="293996">
                <a:tc>
                  <a:txBody>
                    <a:bodyPr/>
                    <a:lstStyle/>
                    <a:p>
                      <a:pPr algn="ctr"/>
                      <a:r>
                        <a:rPr lang="en-US" sz="1400" b="0" dirty="0">
                          <a:latin typeface="Twinkl Cursive Looped" panose="02000000000000000000" pitchFamily="2" charset="77"/>
                          <a:cs typeface="Amatic SC" panose="00000500000000000000" pitchFamily="2" charset="-79"/>
                        </a:rPr>
                        <a:t>LITERACY </a:t>
                      </a:r>
                      <a:endParaRPr lang="en-GB" sz="1400" b="0" dirty="0">
                        <a:latin typeface="Twinkl Cursive Looped" panose="02000000000000000000" pitchFamily="2" charset="77"/>
                        <a:cs typeface="Amatic SC" panose="00000500000000000000" pitchFamily="2" charset="-79"/>
                      </a:endParaRPr>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01/09/25</a:t>
                      </a:r>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08/09/25</a:t>
                      </a:r>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15/09/25</a:t>
                      </a:r>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22/09/25</a:t>
                      </a:r>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29/09/25</a:t>
                      </a:r>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06/10/25</a:t>
                      </a:r>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13/10/25</a:t>
                      </a:r>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20/10/25</a:t>
                      </a:r>
                    </a:p>
                  </a:txBody>
                  <a:tcPr/>
                </a:tc>
                <a:extLst>
                  <a:ext uri="{0D108BD9-81ED-4DB2-BD59-A6C34878D82A}">
                    <a16:rowId xmlns:a16="http://schemas.microsoft.com/office/drawing/2014/main" val="3925890655"/>
                  </a:ext>
                </a:extLst>
              </a:tr>
              <a:tr h="471639">
                <a:tc rowSpan="2">
                  <a:txBody>
                    <a:bodyPr/>
                    <a:lstStyle/>
                    <a:p>
                      <a:pPr algn="ctr"/>
                      <a:r>
                        <a:rPr lang="en-US" sz="1000" dirty="0">
                          <a:latin typeface="Twinkl Cursive Looped Semibold" panose="02000000000000000000" pitchFamily="2" charset="0"/>
                        </a:rPr>
                        <a:t>READING </a:t>
                      </a:r>
                    </a:p>
                    <a:p>
                      <a:pPr algn="ctr"/>
                      <a:endParaRPr lang="en-US" sz="1000" dirty="0">
                        <a:latin typeface="Twinkl Cursive Looped Semibold" panose="02000000000000000000" pitchFamily="2" charset="0"/>
                      </a:endParaRPr>
                    </a:p>
                    <a:p>
                      <a:pPr algn="ctr"/>
                      <a:r>
                        <a:rPr lang="en-US" sz="1000" b="1" i="1" dirty="0">
                          <a:latin typeface="Twinkl Cursive Looped Semibold" panose="02000000000000000000" pitchFamily="2" charset="0"/>
                          <a:cs typeface="Amatic SC" panose="00000500000000000000" pitchFamily="2" charset="-79"/>
                        </a:rPr>
                        <a:t>Other texts will be shared in PSED, Math’s and UW</a:t>
                      </a:r>
                      <a:endParaRPr lang="en-US" sz="1000" b="1" i="1" dirty="0">
                        <a:latin typeface="SassoonPrimaryType" pitchFamily="2" charset="0"/>
                        <a:cs typeface="Amatic SC" panose="00000500000000000000" pitchFamily="2" charset="-79"/>
                      </a:endParaRPr>
                    </a:p>
                  </a:txBody>
                  <a:tcPr/>
                </a:tc>
                <a:tc>
                  <a:txBody>
                    <a:bodyPr/>
                    <a:lstStyle/>
                    <a:p>
                      <a:pPr marL="0" marR="0" lvl="0" indent="0" algn="l" defTabSz="914400" rtl="0" eaLnBrk="1" fontAlgn="auto" latinLnBrk="0" hangingPunct="1">
                        <a:lnSpc>
                          <a:spcPct val="115000"/>
                        </a:lnSpc>
                        <a:spcBef>
                          <a:spcPts val="0"/>
                        </a:spcBef>
                        <a:spcAft>
                          <a:spcPts val="0"/>
                        </a:spcAft>
                        <a:buClrTx/>
                        <a:buSzTx/>
                        <a:buFont typeface="Arial" panose="020B0604020202020204" pitchFamily="34" charset="0"/>
                        <a:buNone/>
                        <a:tabLst/>
                        <a:defRPr/>
                      </a:pPr>
                      <a:r>
                        <a:rPr lang="en-GB" sz="800" b="0" u="none" dirty="0">
                          <a:effectLst/>
                          <a:latin typeface="Twinkl Cursive Looped Light" panose="02000000000000000000" pitchFamily="2" charset="0"/>
                          <a:ea typeface="Calibri" panose="020F0502020204030204" pitchFamily="34" charset="0"/>
                          <a:cs typeface="Times New Roman" panose="02020603050405020304" pitchFamily="18" charset="0"/>
                        </a:rPr>
                        <a:t>Starting school themed stories </a:t>
                      </a:r>
                    </a:p>
                    <a:p>
                      <a:pPr marL="0" marR="0" lvl="0" indent="0" algn="l" defTabSz="914400" rtl="0" eaLnBrk="1" fontAlgn="auto" latinLnBrk="0" hangingPunct="1">
                        <a:lnSpc>
                          <a:spcPct val="115000"/>
                        </a:lnSpc>
                        <a:spcBef>
                          <a:spcPts val="0"/>
                        </a:spcBef>
                        <a:spcAft>
                          <a:spcPts val="0"/>
                        </a:spcAft>
                        <a:buClrTx/>
                        <a:buSzTx/>
                        <a:buFont typeface="Arial" panose="020B0604020202020204" pitchFamily="34" charset="0"/>
                        <a:buNone/>
                        <a:tabLst/>
                        <a:defRPr/>
                      </a:pPr>
                      <a:endParaRPr lang="en-GB" sz="800" b="0" u="none" dirty="0">
                        <a:effectLst/>
                        <a:latin typeface="Twinkl Cursive Looped" panose="02000000000000000000" pitchFamily="2" charset="77"/>
                        <a:ea typeface="Calibri" panose="020F0502020204030204" pitchFamily="34" charset="0"/>
                        <a:cs typeface="Times New Roman" panose="02020603050405020304" pitchFamily="18" charset="0"/>
                      </a:endParaRP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endParaRPr lang="en-GB" sz="800" b="0" u="none" dirty="0">
                        <a:effectLst/>
                        <a:latin typeface="Twinkl Cursive Looped" panose="02000000000000000000" pitchFamily="2" charset="77"/>
                        <a:ea typeface="Calibri" panose="020F0502020204030204" pitchFamily="34" charset="0"/>
                        <a:cs typeface="Times New Roman" panose="02020603050405020304" pitchFamily="18" charset="0"/>
                      </a:endParaRP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800" b="0" u="none" dirty="0">
                          <a:effectLst/>
                          <a:latin typeface="Twinkl Cursive Looped Light" panose="02000000000000000000" pitchFamily="2" charset="0"/>
                          <a:ea typeface="Calibri" panose="020F0502020204030204" pitchFamily="34" charset="0"/>
                          <a:cs typeface="Times New Roman" panose="02020603050405020304" pitchFamily="18" charset="0"/>
                        </a:rPr>
                        <a:t>We are all different </a:t>
                      </a:r>
                    </a:p>
                    <a:p>
                      <a:pPr marL="0" marR="0" lvl="0" indent="0" algn="l" defTabSz="914400" rtl="0" eaLnBrk="1" fontAlgn="auto" latinLnBrk="0" hangingPunct="1">
                        <a:lnSpc>
                          <a:spcPct val="115000"/>
                        </a:lnSpc>
                        <a:spcBef>
                          <a:spcPts val="0"/>
                        </a:spcBef>
                        <a:spcAft>
                          <a:spcPts val="0"/>
                        </a:spcAft>
                        <a:buClrTx/>
                        <a:buSzTx/>
                        <a:buFontTx/>
                        <a:buNone/>
                        <a:tabLst/>
                        <a:defRPr/>
                      </a:pPr>
                      <a:r>
                        <a:rPr lang="en-GB" sz="800" b="0" u="none" dirty="0">
                          <a:effectLst/>
                          <a:latin typeface="Twinkl Cursive Looped Light" panose="02000000000000000000" pitchFamily="2" charset="0"/>
                          <a:ea typeface="Calibri" panose="020F0502020204030204" pitchFamily="34" charset="0"/>
                          <a:cs typeface="Times New Roman" panose="02020603050405020304" pitchFamily="18" charset="0"/>
                        </a:rPr>
                        <a:t>All are welcome </a:t>
                      </a:r>
                    </a:p>
                    <a:p>
                      <a:pPr marL="0" marR="0" lvl="0" indent="0" algn="l" defTabSz="914400" rtl="0" eaLnBrk="1" fontAlgn="auto" latinLnBrk="0" hangingPunct="1">
                        <a:lnSpc>
                          <a:spcPct val="115000"/>
                        </a:lnSpc>
                        <a:spcBef>
                          <a:spcPts val="0"/>
                        </a:spcBef>
                        <a:spcAft>
                          <a:spcPts val="0"/>
                        </a:spcAft>
                        <a:buClrTx/>
                        <a:buSzTx/>
                        <a:buFontTx/>
                        <a:buNone/>
                        <a:tabLst/>
                        <a:defRPr/>
                      </a:pPr>
                      <a:r>
                        <a:rPr lang="en-GB" sz="800" b="0" u="none" dirty="0">
                          <a:effectLst/>
                          <a:latin typeface="Twinkl Cursive Looped Light" panose="02000000000000000000" pitchFamily="2" charset="0"/>
                          <a:ea typeface="Calibri" panose="020F0502020204030204" pitchFamily="34" charset="0"/>
                          <a:cs typeface="Times New Roman" panose="02020603050405020304" pitchFamily="18" charset="0"/>
                        </a:rPr>
                        <a:t>The Colour Monster </a:t>
                      </a: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800" b="0" u="none" dirty="0">
                          <a:effectLst/>
                          <a:latin typeface="Twinkl Cursive Looped Light" panose="02000000000000000000" pitchFamily="2" charset="0"/>
                          <a:ea typeface="Calibri" panose="020F0502020204030204" pitchFamily="34" charset="0"/>
                          <a:cs typeface="Times New Roman" panose="02020603050405020304" pitchFamily="18" charset="0"/>
                        </a:rPr>
                        <a:t>This I our house</a:t>
                      </a:r>
                    </a:p>
                    <a:p>
                      <a:pPr marL="0" marR="0" lvl="0" indent="0" algn="l" defTabSz="914400" rtl="0" eaLnBrk="1" fontAlgn="auto" latinLnBrk="0" hangingPunct="1">
                        <a:lnSpc>
                          <a:spcPct val="115000"/>
                        </a:lnSpc>
                        <a:spcBef>
                          <a:spcPts val="0"/>
                        </a:spcBef>
                        <a:spcAft>
                          <a:spcPts val="0"/>
                        </a:spcAft>
                        <a:buClrTx/>
                        <a:buSzTx/>
                        <a:buFontTx/>
                        <a:buNone/>
                        <a:tabLst/>
                        <a:defRPr/>
                      </a:pPr>
                      <a:r>
                        <a:rPr lang="en-GB" sz="800" b="0" u="none" dirty="0">
                          <a:effectLst/>
                          <a:latin typeface="Twinkl Cursive Looped Light" panose="02000000000000000000" pitchFamily="2" charset="0"/>
                          <a:ea typeface="Calibri" panose="020F0502020204030204" pitchFamily="34" charset="0"/>
                          <a:cs typeface="Times New Roman" panose="02020603050405020304" pitchFamily="18" charset="0"/>
                        </a:rPr>
                        <a:t>What is a home?</a:t>
                      </a:r>
                    </a:p>
                    <a:p>
                      <a:pPr marL="0" marR="0" lvl="0" indent="0" algn="l" defTabSz="914400" rtl="0" eaLnBrk="1" fontAlgn="auto" latinLnBrk="0" hangingPunct="1">
                        <a:lnSpc>
                          <a:spcPct val="115000"/>
                        </a:lnSpc>
                        <a:spcBef>
                          <a:spcPts val="0"/>
                        </a:spcBef>
                        <a:spcAft>
                          <a:spcPts val="0"/>
                        </a:spcAft>
                        <a:buClrTx/>
                        <a:buSzTx/>
                        <a:buFont typeface="Arial" panose="020B0604020202020204" pitchFamily="34" charset="0"/>
                        <a:buNone/>
                        <a:tabLst/>
                        <a:defRPr/>
                      </a:pPr>
                      <a:r>
                        <a:rPr lang="en-GB" sz="800" b="0" u="none" dirty="0">
                          <a:effectLst/>
                          <a:latin typeface="Twinkl Cursive Looped Light" panose="02000000000000000000" pitchFamily="2" charset="0"/>
                          <a:ea typeface="Calibri" panose="020F0502020204030204" pitchFamily="34" charset="0"/>
                          <a:cs typeface="Times New Roman" panose="02020603050405020304" pitchFamily="18" charset="0"/>
                        </a:rPr>
                        <a:t>Paper Chase </a:t>
                      </a:r>
                    </a:p>
                  </a:txBody>
                  <a:tcPr/>
                </a:tc>
                <a:tc>
                  <a:txBody>
                    <a:bodyPr/>
                    <a:lstStyle/>
                    <a:p>
                      <a:pPr marL="0" marR="0" lvl="0" indent="0" algn="l" defTabSz="914400" rtl="0" eaLnBrk="1" fontAlgn="auto" latinLnBrk="0" hangingPunct="1">
                        <a:lnSpc>
                          <a:spcPct val="115000"/>
                        </a:lnSpc>
                        <a:spcBef>
                          <a:spcPts val="0"/>
                        </a:spcBef>
                        <a:spcAft>
                          <a:spcPts val="0"/>
                        </a:spcAft>
                        <a:buClrTx/>
                        <a:buSzTx/>
                        <a:buFont typeface="Arial" panose="020B0604020202020204" pitchFamily="34" charset="0"/>
                        <a:buNone/>
                        <a:tabLst/>
                        <a:defRPr/>
                      </a:pPr>
                      <a:r>
                        <a:rPr lang="en-GB" sz="800" b="0" u="none" dirty="0">
                          <a:effectLst/>
                          <a:latin typeface="Twinkl Cursive Looped Light" panose="02000000000000000000" pitchFamily="2" charset="0"/>
                          <a:ea typeface="Calibri" panose="020F0502020204030204" pitchFamily="34" charset="0"/>
                          <a:cs typeface="Times New Roman" panose="02020603050405020304" pitchFamily="18" charset="0"/>
                        </a:rPr>
                        <a:t>The Little Red Hen </a:t>
                      </a:r>
                    </a:p>
                    <a:p>
                      <a:pPr marL="0" marR="0" lvl="0" indent="0" algn="l" defTabSz="914400" rtl="0" eaLnBrk="1" fontAlgn="auto" latinLnBrk="0" hangingPunct="1">
                        <a:lnSpc>
                          <a:spcPct val="115000"/>
                        </a:lnSpc>
                        <a:spcBef>
                          <a:spcPts val="0"/>
                        </a:spcBef>
                        <a:spcAft>
                          <a:spcPts val="0"/>
                        </a:spcAft>
                        <a:buClrTx/>
                        <a:buSzTx/>
                        <a:buFont typeface="Arial" panose="020B0604020202020204" pitchFamily="34" charset="0"/>
                        <a:buNone/>
                        <a:tabLst/>
                        <a:defRPr/>
                      </a:pPr>
                      <a:r>
                        <a:rPr lang="en-GB" sz="800" b="0" u="none" dirty="0">
                          <a:effectLst/>
                          <a:latin typeface="Twinkl Cursive Looped Light" panose="02000000000000000000" pitchFamily="2" charset="0"/>
                          <a:ea typeface="Calibri" panose="020F0502020204030204" pitchFamily="34" charset="0"/>
                          <a:cs typeface="Times New Roman" panose="02020603050405020304" pitchFamily="18" charset="0"/>
                        </a:rPr>
                        <a:t>Harvest </a:t>
                      </a:r>
                      <a:r>
                        <a:rPr lang="en-GB" sz="800" b="0" u="none">
                          <a:effectLst/>
                          <a:latin typeface="Twinkl Cursive Looped Light" panose="02000000000000000000" pitchFamily="2" charset="0"/>
                          <a:ea typeface="Calibri" panose="020F0502020204030204" pitchFamily="34" charset="0"/>
                          <a:cs typeface="Times New Roman" panose="02020603050405020304" pitchFamily="18" charset="0"/>
                        </a:rPr>
                        <a:t>themed stories</a:t>
                      </a:r>
                      <a:endParaRPr lang="en-GB" sz="800" b="0" u="none" dirty="0">
                        <a:effectLst/>
                        <a:latin typeface="Twinkl Cursive Looped Light" panose="02000000000000000000" pitchFamily="2" charset="0"/>
                        <a:ea typeface="Calibri" panose="020F0502020204030204" pitchFamily="34" charset="0"/>
                        <a:cs typeface="Times New Roman" panose="02020603050405020304" pitchFamily="18" charset="0"/>
                      </a:endParaRP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endParaRPr lang="en-GB" sz="800" b="0" u="none" dirty="0">
                        <a:effectLst/>
                        <a:latin typeface="Twinkl Cursive Looped" panose="02000000000000000000" pitchFamily="2" charset="77"/>
                        <a:ea typeface="Calibri" panose="020F0502020204030204" pitchFamily="34" charset="0"/>
                        <a:cs typeface="Times New Roman" panose="02020603050405020304" pitchFamily="18" charset="0"/>
                      </a:endParaRPr>
                    </a:p>
                  </a:txBody>
                  <a:tcPr/>
                </a:tc>
                <a:tc>
                  <a:txBody>
                    <a:bodyPr/>
                    <a:lstStyle/>
                    <a:p>
                      <a:pPr marL="0" marR="0" lvl="0" indent="0" algn="l" defTabSz="914400" rtl="0" eaLnBrk="1" fontAlgn="auto" latinLnBrk="0" hangingPunct="1">
                        <a:lnSpc>
                          <a:spcPct val="115000"/>
                        </a:lnSpc>
                        <a:spcBef>
                          <a:spcPts val="0"/>
                        </a:spcBef>
                        <a:spcAft>
                          <a:spcPts val="0"/>
                        </a:spcAft>
                        <a:buClrTx/>
                        <a:buSzTx/>
                        <a:buFont typeface="Arial" panose="020B0604020202020204" pitchFamily="34" charset="0"/>
                        <a:buNone/>
                        <a:tabLst/>
                        <a:defRPr/>
                      </a:pPr>
                      <a:r>
                        <a:rPr lang="en-GB" sz="800" b="0" u="none" dirty="0">
                          <a:effectLst/>
                          <a:latin typeface="Twinkl Cursive Looped Light" panose="02000000000000000000" pitchFamily="2" charset="0"/>
                          <a:ea typeface="Calibri" panose="020F0502020204030204" pitchFamily="34" charset="0"/>
                          <a:cs typeface="Times New Roman" panose="02020603050405020304" pitchFamily="18" charset="0"/>
                        </a:rPr>
                        <a:t>The Little Red Hen </a:t>
                      </a:r>
                    </a:p>
                    <a:p>
                      <a:pPr marL="0" marR="0" lvl="0" indent="0" algn="l" defTabSz="914400" rtl="0" eaLnBrk="1" fontAlgn="auto" latinLnBrk="0" hangingPunct="1">
                        <a:lnSpc>
                          <a:spcPct val="115000"/>
                        </a:lnSpc>
                        <a:spcBef>
                          <a:spcPts val="0"/>
                        </a:spcBef>
                        <a:spcAft>
                          <a:spcPts val="0"/>
                        </a:spcAft>
                        <a:buClrTx/>
                        <a:buSzTx/>
                        <a:buFont typeface="Arial" panose="020B0604020202020204" pitchFamily="34" charset="0"/>
                        <a:buNone/>
                        <a:tabLst/>
                        <a:defRPr/>
                      </a:pPr>
                      <a:endParaRPr lang="en-GB" sz="800" b="0" u="none" dirty="0">
                        <a:effectLst/>
                        <a:latin typeface="Twinkl Cursive Looped Light" panose="02000000000000000000" pitchFamily="2"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15000"/>
                        </a:lnSpc>
                        <a:spcBef>
                          <a:spcPts val="0"/>
                        </a:spcBef>
                        <a:spcAft>
                          <a:spcPts val="0"/>
                        </a:spcAft>
                        <a:buClrTx/>
                        <a:buSzTx/>
                        <a:buFont typeface="Arial" panose="020B0604020202020204" pitchFamily="34" charset="0"/>
                        <a:buNone/>
                        <a:tabLst/>
                        <a:defRPr/>
                      </a:pPr>
                      <a:endParaRPr lang="en-GB" sz="800" b="0" u="none" dirty="0">
                        <a:effectLst/>
                        <a:latin typeface="Twinkl Cursive Looped" panose="02000000000000000000" pitchFamily="2" charset="77"/>
                        <a:ea typeface="Calibri" panose="020F0502020204030204" pitchFamily="34" charset="0"/>
                        <a:cs typeface="Times New Roman" panose="02020603050405020304" pitchFamily="18" charset="0"/>
                      </a:endParaRPr>
                    </a:p>
                  </a:txBody>
                  <a:tcPr/>
                </a:tc>
                <a:tc>
                  <a:txBody>
                    <a:bodyPr/>
                    <a:lstStyle/>
                    <a:p>
                      <a:pPr marL="0" marR="0" lvl="0" indent="0" algn="l" defTabSz="914400" rtl="0" eaLnBrk="1" fontAlgn="auto" latinLnBrk="0" hangingPunct="1">
                        <a:lnSpc>
                          <a:spcPct val="115000"/>
                        </a:lnSpc>
                        <a:spcBef>
                          <a:spcPts val="0"/>
                        </a:spcBef>
                        <a:spcAft>
                          <a:spcPts val="0"/>
                        </a:spcAft>
                        <a:buClrTx/>
                        <a:buSzTx/>
                        <a:buFont typeface="Arial" panose="020B0604020202020204" pitchFamily="34" charset="0"/>
                        <a:buNone/>
                        <a:tabLst/>
                        <a:defRPr/>
                      </a:pPr>
                      <a:r>
                        <a:rPr lang="en-GB" sz="800" b="0" u="none" dirty="0">
                          <a:effectLst/>
                          <a:latin typeface="Twinkl Cursive Looped Light" panose="02000000000000000000" pitchFamily="2" charset="0"/>
                          <a:ea typeface="Calibri" panose="020F0502020204030204" pitchFamily="34" charset="0"/>
                          <a:cs typeface="Times New Roman" panose="02020603050405020304" pitchFamily="18" charset="0"/>
                        </a:rPr>
                        <a:t>Sammy spider’s first Sukkot </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endParaRPr lang="en-GB" sz="800" b="0" u="none" dirty="0">
                        <a:effectLst/>
                        <a:latin typeface="Twinkl Cursive Looped" panose="02000000000000000000" pitchFamily="2" charset="77"/>
                        <a:ea typeface="Calibri" panose="020F0502020204030204" pitchFamily="34" charset="0"/>
                        <a:cs typeface="Times New Roman" panose="02020603050405020304" pitchFamily="18" charset="0"/>
                      </a:endParaRPr>
                    </a:p>
                  </a:txBody>
                  <a:tcPr/>
                </a:tc>
                <a:tc>
                  <a:txBody>
                    <a:bodyPr/>
                    <a:lstStyle/>
                    <a:p>
                      <a:pPr marL="0" marR="0" lvl="0" indent="0" algn="l" defTabSz="914400" rtl="0" eaLnBrk="1" fontAlgn="auto" latinLnBrk="0" hangingPunct="1">
                        <a:lnSpc>
                          <a:spcPct val="115000"/>
                        </a:lnSpc>
                        <a:spcBef>
                          <a:spcPts val="0"/>
                        </a:spcBef>
                        <a:spcAft>
                          <a:spcPts val="0"/>
                        </a:spcAft>
                        <a:buClrTx/>
                        <a:buSzTx/>
                        <a:buFont typeface="Arial" panose="020B0604020202020204" pitchFamily="34" charset="0"/>
                        <a:buNone/>
                        <a:tabLst/>
                        <a:defRPr/>
                      </a:pPr>
                      <a:r>
                        <a:rPr lang="en-GB" sz="800" b="0" u="none" dirty="0">
                          <a:effectLst/>
                          <a:latin typeface="Twinkl Cursive Looped" panose="02000000000000000000" pitchFamily="2" charset="77"/>
                          <a:ea typeface="Calibri" panose="020F0502020204030204" pitchFamily="34" charset="0"/>
                          <a:cs typeface="Times New Roman" panose="02020603050405020304" pitchFamily="18" charset="0"/>
                        </a:rPr>
                        <a:t>The Owl Babies </a:t>
                      </a:r>
                    </a:p>
                    <a:p>
                      <a:pPr marL="0" marR="0" lvl="0" indent="0" algn="l" defTabSz="914400" rtl="0" eaLnBrk="1" fontAlgn="auto" latinLnBrk="0" hangingPunct="1">
                        <a:lnSpc>
                          <a:spcPct val="115000"/>
                        </a:lnSpc>
                        <a:spcBef>
                          <a:spcPts val="0"/>
                        </a:spcBef>
                        <a:spcAft>
                          <a:spcPts val="0"/>
                        </a:spcAft>
                        <a:buClrTx/>
                        <a:buSzTx/>
                        <a:buFont typeface="Arial" panose="020B0604020202020204" pitchFamily="34" charset="0"/>
                        <a:buNone/>
                        <a:tabLst/>
                        <a:defRPr/>
                      </a:pPr>
                      <a:endParaRPr lang="en-GB" sz="800" b="0" u="none" dirty="0">
                        <a:effectLst/>
                        <a:latin typeface="Twinkl Cursive Looped" panose="02000000000000000000" pitchFamily="2" charset="77"/>
                        <a:ea typeface="Calibri" panose="020F0502020204030204" pitchFamily="34" charset="0"/>
                        <a:cs typeface="Times New Roman" panose="02020603050405020304" pitchFamily="18" charset="0"/>
                      </a:endParaRPr>
                    </a:p>
                  </a:txBody>
                  <a:tcPr/>
                </a:tc>
                <a:tc>
                  <a:txBody>
                    <a:bodyPr/>
                    <a:lstStyle/>
                    <a:p>
                      <a:pPr marL="0" marR="0" lvl="0" indent="0" algn="l" defTabSz="914400" rtl="0" eaLnBrk="1" fontAlgn="auto" latinLnBrk="0" hangingPunct="1">
                        <a:lnSpc>
                          <a:spcPct val="115000"/>
                        </a:lnSpc>
                        <a:spcBef>
                          <a:spcPts val="0"/>
                        </a:spcBef>
                        <a:spcAft>
                          <a:spcPts val="0"/>
                        </a:spcAft>
                        <a:buClrTx/>
                        <a:buSzTx/>
                        <a:buFont typeface="Arial" panose="020B0604020202020204" pitchFamily="34" charset="0"/>
                        <a:buNone/>
                        <a:tabLst/>
                        <a:defRPr/>
                      </a:pPr>
                      <a:r>
                        <a:rPr lang="en-GB" sz="800" b="0" u="none" dirty="0">
                          <a:effectLst/>
                          <a:latin typeface="Twinkl Cursive Looped" panose="02000000000000000000" pitchFamily="2" charset="77"/>
                          <a:ea typeface="Calibri" panose="020F0502020204030204" pitchFamily="34" charset="0"/>
                          <a:cs typeface="Times New Roman" panose="02020603050405020304" pitchFamily="18" charset="0"/>
                        </a:rPr>
                        <a:t>The Leaf Man </a:t>
                      </a:r>
                    </a:p>
                  </a:txBody>
                  <a:tcPr/>
                </a:tc>
                <a:extLst>
                  <a:ext uri="{0D108BD9-81ED-4DB2-BD59-A6C34878D82A}">
                    <a16:rowId xmlns:a16="http://schemas.microsoft.com/office/drawing/2014/main" val="126213105"/>
                  </a:ext>
                </a:extLst>
              </a:tr>
              <a:tr h="189122">
                <a:tc vMerge="1">
                  <a:txBody>
                    <a:bodyPr/>
                    <a:lstStyle/>
                    <a:p>
                      <a:endParaRPr lang="en-GB"/>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800" b="0" u="none" dirty="0">
                          <a:effectLst/>
                          <a:latin typeface="Twinkl Cursive Looped" panose="02000000000000000000" pitchFamily="2" charset="77"/>
                          <a:ea typeface="Calibri" panose="020F0502020204030204" pitchFamily="34" charset="0"/>
                          <a:cs typeface="Times New Roman" panose="02020603050405020304" pitchFamily="18" charset="0"/>
                        </a:rPr>
                        <a:t>Logos and signs in the environment </a:t>
                      </a: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800" b="0" u="none" dirty="0">
                          <a:effectLst/>
                          <a:latin typeface="Twinkl Cursive Looped" panose="02000000000000000000" pitchFamily="2" charset="77"/>
                          <a:ea typeface="Calibri" panose="020F0502020204030204" pitchFamily="34" charset="0"/>
                          <a:cs typeface="Times New Roman" panose="02020603050405020304" pitchFamily="18" charset="0"/>
                        </a:rPr>
                        <a:t>Logos and signs in the environment </a:t>
                      </a: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kumimoji="0" lang="en-GB" sz="800" b="0" i="0" u="none" strike="noStrike" kern="0" cap="none" spc="0" normalizeH="0" baseline="0" noProof="0" dirty="0">
                          <a:ln>
                            <a:noFill/>
                          </a:ln>
                          <a:solidFill>
                            <a:srgbClr val="000000"/>
                          </a:solidFill>
                          <a:effectLst/>
                          <a:uLnTx/>
                          <a:uFillTx/>
                          <a:latin typeface="Twinkl Cursive Looped" panose="02000000000000000000" pitchFamily="2" charset="77"/>
                          <a:ea typeface="Calibri" panose="020F0502020204030204" pitchFamily="34" charset="0"/>
                          <a:cs typeface="Times New Roman" panose="02020603050405020304" pitchFamily="18" charset="0"/>
                          <a:sym typeface="Arial"/>
                        </a:rPr>
                        <a:t>Logos and signs in the environment </a:t>
                      </a: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kumimoji="0" lang="en-GB" sz="800" b="0" i="0" u="none" strike="noStrike" kern="0" cap="none" spc="0" normalizeH="0" baseline="0" noProof="0" dirty="0">
                          <a:ln>
                            <a:noFill/>
                          </a:ln>
                          <a:solidFill>
                            <a:srgbClr val="000000"/>
                          </a:solidFill>
                          <a:effectLst/>
                          <a:uLnTx/>
                          <a:uFillTx/>
                          <a:latin typeface="Twinkl Cursive Looped" panose="02000000000000000000" pitchFamily="2" charset="77"/>
                          <a:ea typeface="Calibri" panose="020F0502020204030204" pitchFamily="34" charset="0"/>
                          <a:cs typeface="Times New Roman" panose="02020603050405020304" pitchFamily="18" charset="0"/>
                          <a:sym typeface="Arial"/>
                        </a:rPr>
                        <a:t>Logos and signs in the environment </a:t>
                      </a: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kumimoji="0" lang="en-GB" sz="800" b="0" i="0" u="none" strike="noStrike" kern="0" cap="none" spc="0" normalizeH="0" baseline="0" noProof="0" dirty="0">
                          <a:ln>
                            <a:noFill/>
                          </a:ln>
                          <a:solidFill>
                            <a:srgbClr val="000000"/>
                          </a:solidFill>
                          <a:effectLst/>
                          <a:uLnTx/>
                          <a:uFillTx/>
                          <a:latin typeface="Twinkl Cursive Looped" panose="02000000000000000000" pitchFamily="2" charset="77"/>
                          <a:ea typeface="Calibri" panose="020F0502020204030204" pitchFamily="34" charset="0"/>
                          <a:cs typeface="Times New Roman" panose="02020603050405020304" pitchFamily="18" charset="0"/>
                          <a:sym typeface="Arial"/>
                        </a:rPr>
                        <a:t>Name recognition </a:t>
                      </a: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kumimoji="0" lang="en-GB" sz="800" b="0" i="0" u="none" strike="noStrike" kern="0" cap="none" spc="0" normalizeH="0" baseline="0" noProof="0">
                          <a:ln>
                            <a:noFill/>
                          </a:ln>
                          <a:solidFill>
                            <a:srgbClr val="000000"/>
                          </a:solidFill>
                          <a:effectLst/>
                          <a:uLnTx/>
                          <a:uFillTx/>
                          <a:latin typeface="Twinkl Cursive Looped" panose="02000000000000000000" pitchFamily="2" charset="77"/>
                          <a:ea typeface="Calibri" panose="020F0502020204030204" pitchFamily="34" charset="0"/>
                          <a:cs typeface="Times New Roman" panose="02020603050405020304" pitchFamily="18" charset="0"/>
                          <a:sym typeface="Arial"/>
                        </a:rPr>
                        <a:t>Name recognition </a:t>
                      </a:r>
                      <a:endParaRPr kumimoji="0" lang="en-GB" sz="800" b="0" i="0" u="none" strike="noStrike" kern="0" cap="none" spc="0" normalizeH="0" baseline="0" noProof="0" dirty="0">
                        <a:ln>
                          <a:noFill/>
                        </a:ln>
                        <a:solidFill>
                          <a:srgbClr val="000000"/>
                        </a:solidFill>
                        <a:effectLst/>
                        <a:uLnTx/>
                        <a:uFillTx/>
                        <a:latin typeface="Twinkl Cursive Looped" panose="02000000000000000000" pitchFamily="2" charset="77"/>
                        <a:ea typeface="Calibri" panose="020F0502020204030204" pitchFamily="34" charset="0"/>
                        <a:cs typeface="Times New Roman" panose="02020603050405020304" pitchFamily="18" charset="0"/>
                        <a:sym typeface="Arial"/>
                      </a:endParaRP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kumimoji="0" lang="en-GB" sz="800" b="0" i="0" u="none" strike="noStrike" kern="0" cap="none" spc="0" normalizeH="0" baseline="0" noProof="0" dirty="0">
                          <a:ln>
                            <a:noFill/>
                          </a:ln>
                          <a:solidFill>
                            <a:srgbClr val="000000"/>
                          </a:solidFill>
                          <a:effectLst/>
                          <a:uLnTx/>
                          <a:uFillTx/>
                          <a:latin typeface="Twinkl Cursive Looped" panose="02000000000000000000" pitchFamily="2" charset="77"/>
                          <a:ea typeface="Calibri" panose="020F0502020204030204" pitchFamily="34" charset="0"/>
                          <a:cs typeface="Times New Roman" panose="02020603050405020304" pitchFamily="18" charset="0"/>
                          <a:sym typeface="Arial"/>
                        </a:rPr>
                        <a:t>Name recognition </a:t>
                      </a: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kumimoji="0" lang="en-GB" sz="800" b="0" i="0" u="none" strike="noStrike" kern="0" cap="none" spc="0" normalizeH="0" baseline="0" noProof="0" dirty="0">
                          <a:ln>
                            <a:noFill/>
                          </a:ln>
                          <a:solidFill>
                            <a:srgbClr val="000000"/>
                          </a:solidFill>
                          <a:effectLst/>
                          <a:uLnTx/>
                          <a:uFillTx/>
                          <a:latin typeface="Twinkl Cursive Looped" panose="02000000000000000000" pitchFamily="2" charset="77"/>
                          <a:ea typeface="Calibri" panose="020F0502020204030204" pitchFamily="34" charset="0"/>
                          <a:cs typeface="Times New Roman" panose="02020603050405020304" pitchFamily="18" charset="0"/>
                          <a:sym typeface="Arial"/>
                        </a:rPr>
                        <a:t>Name recognition </a:t>
                      </a:r>
                    </a:p>
                  </a:txBody>
                  <a:tcPr/>
                </a:tc>
                <a:extLst>
                  <a:ext uri="{0D108BD9-81ED-4DB2-BD59-A6C34878D82A}">
                    <a16:rowId xmlns:a16="http://schemas.microsoft.com/office/drawing/2014/main" val="3301754602"/>
                  </a:ext>
                </a:extLst>
              </a:tr>
              <a:tr h="475187">
                <a:tc rowSpan="2">
                  <a:txBody>
                    <a:bodyPr/>
                    <a:lstStyle/>
                    <a:p>
                      <a:pPr marL="0" indent="0" algn="ctr">
                        <a:buFont typeface="Arial" panose="020B0604020202020204" pitchFamily="34" charset="0"/>
                        <a:buNone/>
                      </a:pPr>
                      <a:r>
                        <a:rPr lang="en-US" sz="1000" dirty="0">
                          <a:latin typeface="Twinkl Cursive Looped Semibold" panose="02000000000000000000" pitchFamily="2" charset="0"/>
                        </a:rPr>
                        <a:t>WRITING </a:t>
                      </a:r>
                    </a:p>
                    <a:p>
                      <a:pPr marL="0" indent="0" algn="ctr">
                        <a:buFont typeface="Arial" panose="020B0604020202020204" pitchFamily="34" charset="0"/>
                        <a:buNone/>
                      </a:pPr>
                      <a:endParaRPr lang="en-US" sz="1000" dirty="0">
                        <a:latin typeface="Twinkl Cursive Looped Semibold" panose="02000000000000000000" pitchFamily="2" charset="0"/>
                      </a:endParaRPr>
                    </a:p>
                    <a:p>
                      <a:pPr marL="0" indent="0" algn="ctr">
                        <a:buFont typeface="Arial" panose="020B0604020202020204" pitchFamily="34" charset="0"/>
                        <a:buNone/>
                      </a:pPr>
                      <a:r>
                        <a:rPr lang="en-US" sz="1000" dirty="0">
                          <a:latin typeface="Twinkl Cursive Looped Semibold" panose="02000000000000000000" pitchFamily="2" charset="0"/>
                        </a:rPr>
                        <a:t>Handwriting is PE on paper! </a:t>
                      </a:r>
                    </a:p>
                    <a:p>
                      <a:pPr marL="0" indent="0" algn="ctr">
                        <a:buFont typeface="Arial" panose="020B0604020202020204" pitchFamily="34" charset="0"/>
                        <a:buNone/>
                      </a:pPr>
                      <a:endParaRPr lang="en-US" sz="1000" dirty="0">
                        <a:latin typeface="Twinkl Cursive Looped Semibold" panose="02000000000000000000" pitchFamily="2" charset="0"/>
                      </a:endParaRPr>
                    </a:p>
                  </a:txBody>
                  <a:tcPr/>
                </a:tc>
                <a:tc>
                  <a:txBody>
                    <a:bodyPr/>
                    <a:lstStyle/>
                    <a:p>
                      <a:pPr marL="171450" lvl="0" indent="-171450">
                        <a:spcBef>
                          <a:spcPts val="525"/>
                        </a:spcBef>
                        <a:spcAft>
                          <a:spcPts val="0"/>
                        </a:spcAft>
                        <a:buFont typeface="Arial" panose="020B0604020202020204" pitchFamily="34" charset="0"/>
                        <a:buChar char="•"/>
                        <a:tabLst>
                          <a:tab pos="431800" algn="l"/>
                        </a:tabLst>
                      </a:pPr>
                      <a:r>
                        <a:rPr lang="en-GB" sz="800" dirty="0">
                          <a:effectLst/>
                          <a:latin typeface="Twinkl Cursive Looped Light" panose="02000000000000000000" pitchFamily="2" charset="0"/>
                          <a:ea typeface="Arial" panose="020B0604020202020204" pitchFamily="34" charset="0"/>
                        </a:rPr>
                        <a:t>Wiggle me into squiggle </a:t>
                      </a:r>
                    </a:p>
                  </a:txBody>
                  <a:tcPr/>
                </a:tc>
                <a:tc>
                  <a:txBody>
                    <a:bodyPr/>
                    <a:lstStyle/>
                    <a:p>
                      <a:pPr marL="171450" marR="0" lvl="0" indent="-171450" algn="l" defTabSz="914400" rtl="0" eaLnBrk="1" fontAlgn="auto" latinLnBrk="0" hangingPunct="1">
                        <a:lnSpc>
                          <a:spcPct val="100000"/>
                        </a:lnSpc>
                        <a:spcBef>
                          <a:spcPts val="525"/>
                        </a:spcBef>
                        <a:spcAft>
                          <a:spcPts val="0"/>
                        </a:spcAft>
                        <a:buClr>
                          <a:srgbClr val="000000"/>
                        </a:buClr>
                        <a:buSzTx/>
                        <a:buFont typeface="Arial" panose="020B0604020202020204" pitchFamily="34" charset="0"/>
                        <a:buChar char="•"/>
                        <a:tabLst>
                          <a:tab pos="431800" algn="l"/>
                        </a:tabLst>
                        <a:defRPr/>
                      </a:pPr>
                      <a:r>
                        <a:rPr kumimoji="0" lang="en-GB" sz="800" b="0" i="0" u="none" strike="noStrike" kern="0" cap="none" spc="0" normalizeH="0" baseline="0" noProof="0" dirty="0">
                          <a:ln>
                            <a:noFill/>
                          </a:ln>
                          <a:solidFill>
                            <a:srgbClr val="000000"/>
                          </a:solidFill>
                          <a:effectLst/>
                          <a:uLnTx/>
                          <a:uFillTx/>
                          <a:latin typeface="Twinkl Cursive Looped Light" panose="02000000000000000000" pitchFamily="2" charset="0"/>
                          <a:ea typeface="Arial" panose="020B0604020202020204" pitchFamily="34" charset="0"/>
                          <a:cs typeface="Arial"/>
                          <a:sym typeface="Arial"/>
                        </a:rPr>
                        <a:t>Wiggle me into squiggle </a:t>
                      </a:r>
                    </a:p>
                  </a:txBody>
                  <a:tcPr/>
                </a:tc>
                <a:tc>
                  <a:txBody>
                    <a:bodyPr/>
                    <a:lstStyle/>
                    <a:p>
                      <a:pPr marL="171450" marR="0" lvl="0" indent="-171450" algn="l" defTabSz="914400" rtl="0" eaLnBrk="1" fontAlgn="auto" latinLnBrk="0" hangingPunct="1">
                        <a:lnSpc>
                          <a:spcPct val="100000"/>
                        </a:lnSpc>
                        <a:spcBef>
                          <a:spcPts val="525"/>
                        </a:spcBef>
                        <a:spcAft>
                          <a:spcPts val="0"/>
                        </a:spcAft>
                        <a:buClr>
                          <a:srgbClr val="000000"/>
                        </a:buClr>
                        <a:buSzTx/>
                        <a:buFont typeface="Arial" panose="020B0604020202020204" pitchFamily="34" charset="0"/>
                        <a:buChar char="•"/>
                        <a:tabLst>
                          <a:tab pos="431800" algn="l"/>
                        </a:tabLst>
                        <a:defRPr/>
                      </a:pPr>
                      <a:r>
                        <a:rPr kumimoji="0" lang="en-GB" sz="800" b="0" i="0" u="none" strike="noStrike" kern="0" cap="none" spc="0" normalizeH="0" baseline="0" noProof="0" dirty="0">
                          <a:ln>
                            <a:noFill/>
                          </a:ln>
                          <a:solidFill>
                            <a:srgbClr val="000000"/>
                          </a:solidFill>
                          <a:effectLst/>
                          <a:uLnTx/>
                          <a:uFillTx/>
                          <a:latin typeface="Twinkl Cursive Looped Light" panose="02000000000000000000" pitchFamily="2" charset="0"/>
                          <a:ea typeface="Arial" panose="020B0604020202020204" pitchFamily="34" charset="0"/>
                          <a:cs typeface="Arial"/>
                          <a:sym typeface="Arial"/>
                        </a:rPr>
                        <a:t>Wiggle me into squiggle </a:t>
                      </a:r>
                    </a:p>
                  </a:txBody>
                  <a:tcPr/>
                </a:tc>
                <a:tc>
                  <a:txBody>
                    <a:bodyPr/>
                    <a:lstStyle/>
                    <a:p>
                      <a:pPr marL="171450" marR="0" lvl="0" indent="-171450" algn="l" defTabSz="914400" rtl="0" eaLnBrk="1" fontAlgn="auto" latinLnBrk="0" hangingPunct="1">
                        <a:lnSpc>
                          <a:spcPct val="100000"/>
                        </a:lnSpc>
                        <a:spcBef>
                          <a:spcPts val="525"/>
                        </a:spcBef>
                        <a:spcAft>
                          <a:spcPts val="0"/>
                        </a:spcAft>
                        <a:buClr>
                          <a:srgbClr val="000000"/>
                        </a:buClr>
                        <a:buSzTx/>
                        <a:buFont typeface="Arial" panose="020B0604020202020204" pitchFamily="34" charset="0"/>
                        <a:buChar char="•"/>
                        <a:tabLst>
                          <a:tab pos="431800" algn="l"/>
                        </a:tabLst>
                        <a:defRPr/>
                      </a:pPr>
                      <a:r>
                        <a:rPr kumimoji="0" lang="en-GB" sz="800" b="0" i="0" u="none" strike="noStrike" kern="0" cap="none" spc="0" normalizeH="0" baseline="0" noProof="0" dirty="0">
                          <a:ln>
                            <a:noFill/>
                          </a:ln>
                          <a:solidFill>
                            <a:srgbClr val="000000"/>
                          </a:solidFill>
                          <a:effectLst/>
                          <a:uLnTx/>
                          <a:uFillTx/>
                          <a:latin typeface="Twinkl Cursive Looped Light" panose="02000000000000000000" pitchFamily="2" charset="0"/>
                          <a:ea typeface="Arial" panose="020B0604020202020204" pitchFamily="34" charset="0"/>
                          <a:cs typeface="Arial"/>
                          <a:sym typeface="Arial"/>
                        </a:rPr>
                        <a:t>Wiggle me into squiggle </a:t>
                      </a:r>
                    </a:p>
                  </a:txBody>
                  <a:tcPr/>
                </a:tc>
                <a:tc>
                  <a:txBody>
                    <a:bodyPr/>
                    <a:lstStyle/>
                    <a:p>
                      <a:pPr marL="171450" marR="0" lvl="0" indent="-171450" algn="l" defTabSz="914400" rtl="0" eaLnBrk="1" fontAlgn="auto" latinLnBrk="0" hangingPunct="1">
                        <a:lnSpc>
                          <a:spcPct val="100000"/>
                        </a:lnSpc>
                        <a:spcBef>
                          <a:spcPts val="525"/>
                        </a:spcBef>
                        <a:spcAft>
                          <a:spcPts val="0"/>
                        </a:spcAft>
                        <a:buClr>
                          <a:srgbClr val="000000"/>
                        </a:buClr>
                        <a:buSzTx/>
                        <a:buFont typeface="Arial" panose="020B0604020202020204" pitchFamily="34" charset="0"/>
                        <a:buChar char="•"/>
                        <a:tabLst>
                          <a:tab pos="431800" algn="l"/>
                        </a:tabLst>
                        <a:defRPr/>
                      </a:pPr>
                      <a:r>
                        <a:rPr kumimoji="0" lang="en-GB" sz="800" b="0" i="0" u="none" strike="noStrike" kern="0" cap="none" spc="0" normalizeH="0" baseline="0" noProof="0" dirty="0">
                          <a:ln>
                            <a:noFill/>
                          </a:ln>
                          <a:solidFill>
                            <a:srgbClr val="000000"/>
                          </a:solidFill>
                          <a:effectLst/>
                          <a:uLnTx/>
                          <a:uFillTx/>
                          <a:latin typeface="Twinkl Cursive Looped Light" panose="02000000000000000000" pitchFamily="2" charset="0"/>
                          <a:ea typeface="Arial" panose="020B0604020202020204" pitchFamily="34" charset="0"/>
                          <a:cs typeface="Arial"/>
                          <a:sym typeface="Arial"/>
                        </a:rPr>
                        <a:t>Wiggle me into squiggle </a:t>
                      </a:r>
                    </a:p>
                  </a:txBody>
                  <a:tcPr/>
                </a:tc>
                <a:tc>
                  <a:txBody>
                    <a:bodyPr/>
                    <a:lstStyle/>
                    <a:p>
                      <a:pPr marL="171450" marR="0" lvl="0" indent="-171450" algn="l" defTabSz="914400" rtl="0" eaLnBrk="1" fontAlgn="auto" latinLnBrk="0" hangingPunct="1">
                        <a:lnSpc>
                          <a:spcPct val="100000"/>
                        </a:lnSpc>
                        <a:spcBef>
                          <a:spcPts val="525"/>
                        </a:spcBef>
                        <a:spcAft>
                          <a:spcPts val="0"/>
                        </a:spcAft>
                        <a:buClr>
                          <a:srgbClr val="000000"/>
                        </a:buClr>
                        <a:buSzTx/>
                        <a:buFont typeface="Arial" panose="020B0604020202020204" pitchFamily="34" charset="0"/>
                        <a:buChar char="•"/>
                        <a:tabLst>
                          <a:tab pos="431800" algn="l"/>
                        </a:tabLst>
                        <a:defRPr/>
                      </a:pPr>
                      <a:r>
                        <a:rPr kumimoji="0" lang="en-GB" sz="800" b="0" i="0" u="none" strike="noStrike" kern="0" cap="none" spc="0" normalizeH="0" baseline="0" noProof="0" dirty="0">
                          <a:ln>
                            <a:noFill/>
                          </a:ln>
                          <a:solidFill>
                            <a:srgbClr val="000000"/>
                          </a:solidFill>
                          <a:effectLst/>
                          <a:uLnTx/>
                          <a:uFillTx/>
                          <a:latin typeface="Twinkl Cursive Looped Light" panose="02000000000000000000" pitchFamily="2" charset="0"/>
                          <a:ea typeface="Arial" panose="020B0604020202020204" pitchFamily="34" charset="0"/>
                          <a:cs typeface="Arial"/>
                          <a:sym typeface="Arial"/>
                        </a:rPr>
                        <a:t>Wiggle me into squiggle </a:t>
                      </a:r>
                    </a:p>
                  </a:txBody>
                  <a:tcPr/>
                </a:tc>
                <a:tc>
                  <a:txBody>
                    <a:bodyPr/>
                    <a:lstStyle/>
                    <a:p>
                      <a:pPr marL="171450" marR="0" lvl="0" indent="-171450" algn="l" defTabSz="914400" rtl="0" eaLnBrk="1" fontAlgn="auto" latinLnBrk="0" hangingPunct="1">
                        <a:lnSpc>
                          <a:spcPct val="100000"/>
                        </a:lnSpc>
                        <a:spcBef>
                          <a:spcPts val="525"/>
                        </a:spcBef>
                        <a:spcAft>
                          <a:spcPts val="0"/>
                        </a:spcAft>
                        <a:buClr>
                          <a:srgbClr val="000000"/>
                        </a:buClr>
                        <a:buSzTx/>
                        <a:buFont typeface="Arial" panose="020B0604020202020204" pitchFamily="34" charset="0"/>
                        <a:buChar char="•"/>
                        <a:tabLst>
                          <a:tab pos="431800" algn="l"/>
                        </a:tabLst>
                        <a:defRPr/>
                      </a:pPr>
                      <a:r>
                        <a:rPr kumimoji="0" lang="en-GB" sz="800" b="0" i="0" u="none" strike="noStrike" kern="0" cap="none" spc="0" normalizeH="0" baseline="0" noProof="0" dirty="0">
                          <a:ln>
                            <a:noFill/>
                          </a:ln>
                          <a:solidFill>
                            <a:srgbClr val="000000"/>
                          </a:solidFill>
                          <a:effectLst/>
                          <a:uLnTx/>
                          <a:uFillTx/>
                          <a:latin typeface="Twinkl Cursive Looped Light" panose="02000000000000000000" pitchFamily="2" charset="0"/>
                          <a:ea typeface="Arial" panose="020B0604020202020204" pitchFamily="34" charset="0"/>
                          <a:cs typeface="Arial"/>
                          <a:sym typeface="Arial"/>
                        </a:rPr>
                        <a:t>Wiggle me into squiggle </a:t>
                      </a:r>
                    </a:p>
                  </a:txBody>
                  <a:tcPr/>
                </a:tc>
                <a:tc>
                  <a:txBody>
                    <a:bodyPr/>
                    <a:lstStyle/>
                    <a:p>
                      <a:pPr marL="171450" marR="0" lvl="0" indent="-171450" algn="l" defTabSz="914400" rtl="0" eaLnBrk="1" fontAlgn="auto" latinLnBrk="0" hangingPunct="1">
                        <a:lnSpc>
                          <a:spcPct val="100000"/>
                        </a:lnSpc>
                        <a:spcBef>
                          <a:spcPts val="525"/>
                        </a:spcBef>
                        <a:spcAft>
                          <a:spcPts val="0"/>
                        </a:spcAft>
                        <a:buClr>
                          <a:srgbClr val="000000"/>
                        </a:buClr>
                        <a:buSzTx/>
                        <a:buFont typeface="Arial" panose="020B0604020202020204" pitchFamily="34" charset="0"/>
                        <a:buChar char="•"/>
                        <a:tabLst>
                          <a:tab pos="431800" algn="l"/>
                        </a:tabLst>
                        <a:defRPr/>
                      </a:pPr>
                      <a:r>
                        <a:rPr kumimoji="0" lang="en-GB" sz="800" b="0" i="0" u="none" strike="noStrike" kern="0" cap="none" spc="0" normalizeH="0" baseline="0" noProof="0" dirty="0">
                          <a:ln>
                            <a:noFill/>
                          </a:ln>
                          <a:solidFill>
                            <a:srgbClr val="000000"/>
                          </a:solidFill>
                          <a:effectLst/>
                          <a:uLnTx/>
                          <a:uFillTx/>
                          <a:latin typeface="Twinkl Cursive Looped Light" panose="02000000000000000000" pitchFamily="2" charset="0"/>
                          <a:ea typeface="Arial" panose="020B0604020202020204" pitchFamily="34" charset="0"/>
                          <a:cs typeface="Arial"/>
                          <a:sym typeface="Arial"/>
                        </a:rPr>
                        <a:t>Wiggle me into squiggle </a:t>
                      </a:r>
                    </a:p>
                  </a:txBody>
                  <a:tcPr/>
                </a:tc>
                <a:extLst>
                  <a:ext uri="{0D108BD9-81ED-4DB2-BD59-A6C34878D82A}">
                    <a16:rowId xmlns:a16="http://schemas.microsoft.com/office/drawing/2014/main" val="1624761393"/>
                  </a:ext>
                </a:extLst>
              </a:tr>
              <a:tr h="810789">
                <a:tc vMerge="1">
                  <a:txBody>
                    <a:bodyPr/>
                    <a:lstStyle/>
                    <a:p>
                      <a:endParaRPr lang="en-GB"/>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800" b="0" u="none" dirty="0">
                          <a:effectLst/>
                          <a:latin typeface="Twinkl Cursive Looped" panose="02000000000000000000" pitchFamily="2" charset="77"/>
                          <a:ea typeface="Calibri" panose="020F0502020204030204" pitchFamily="34" charset="0"/>
                          <a:cs typeface="Times New Roman" panose="02020603050405020304" pitchFamily="18" charset="0"/>
                        </a:rPr>
                        <a:t>RSMM</a:t>
                      </a:r>
                    </a:p>
                    <a:p>
                      <a:pPr marL="0" marR="0" lvl="0" indent="0" algn="l" defTabSz="914400" rtl="0" eaLnBrk="1" fontAlgn="auto" latinLnBrk="0" hangingPunct="1">
                        <a:lnSpc>
                          <a:spcPct val="115000"/>
                        </a:lnSpc>
                        <a:spcBef>
                          <a:spcPts val="0"/>
                        </a:spcBef>
                        <a:spcAft>
                          <a:spcPts val="0"/>
                        </a:spcAft>
                        <a:buClrTx/>
                        <a:buSzTx/>
                        <a:buFontTx/>
                        <a:buNone/>
                        <a:tabLst/>
                        <a:defRPr/>
                      </a:pPr>
                      <a:r>
                        <a:rPr lang="en-GB" sz="800" b="0" u="none" dirty="0">
                          <a:effectLst/>
                          <a:latin typeface="Twinkl Cursive Looped" panose="02000000000000000000" pitchFamily="2" charset="77"/>
                          <a:ea typeface="Calibri" panose="020F0502020204030204" pitchFamily="34" charset="0"/>
                          <a:cs typeface="Times New Roman" panose="02020603050405020304" pitchFamily="18" charset="0"/>
                        </a:rPr>
                        <a:t>All about me</a:t>
                      </a: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800" b="0" u="none" dirty="0">
                          <a:effectLst/>
                          <a:latin typeface="Twinkl Cursive Looped" panose="02000000000000000000" pitchFamily="2" charset="77"/>
                          <a:ea typeface="Calibri" panose="020F0502020204030204" pitchFamily="34" charset="0"/>
                          <a:cs typeface="Times New Roman" panose="02020603050405020304" pitchFamily="18" charset="0"/>
                        </a:rPr>
                        <a:t>RSMM</a:t>
                      </a:r>
                    </a:p>
                    <a:p>
                      <a:pPr marL="0" marR="0" lvl="0" indent="0" algn="l" defTabSz="914400" rtl="0" eaLnBrk="1" fontAlgn="auto" latinLnBrk="0" hangingPunct="1">
                        <a:lnSpc>
                          <a:spcPct val="115000"/>
                        </a:lnSpc>
                        <a:spcBef>
                          <a:spcPts val="0"/>
                        </a:spcBef>
                        <a:spcAft>
                          <a:spcPts val="0"/>
                        </a:spcAft>
                        <a:buClrTx/>
                        <a:buSzTx/>
                        <a:buFontTx/>
                        <a:buNone/>
                        <a:tabLst/>
                        <a:defRPr/>
                      </a:pPr>
                      <a:r>
                        <a:rPr lang="en-GB" sz="800" b="0" u="none" dirty="0">
                          <a:effectLst/>
                          <a:latin typeface="Twinkl Cursive Looped" panose="02000000000000000000" pitchFamily="2" charset="77"/>
                          <a:ea typeface="Calibri" panose="020F0502020204030204" pitchFamily="34" charset="0"/>
                          <a:cs typeface="Times New Roman" panose="02020603050405020304" pitchFamily="18" charset="0"/>
                        </a:rPr>
                        <a:t>I can write my name</a:t>
                      </a:r>
                    </a:p>
                    <a:p>
                      <a:pPr marL="0" marR="0" lvl="0" indent="0" algn="l" defTabSz="914400" rtl="0" eaLnBrk="1" fontAlgn="auto" latinLnBrk="0" hangingPunct="1">
                        <a:lnSpc>
                          <a:spcPct val="115000"/>
                        </a:lnSpc>
                        <a:spcBef>
                          <a:spcPts val="0"/>
                        </a:spcBef>
                        <a:spcAft>
                          <a:spcPts val="0"/>
                        </a:spcAft>
                        <a:buClrTx/>
                        <a:buSzTx/>
                        <a:buFontTx/>
                        <a:buNone/>
                        <a:tabLst/>
                        <a:defRPr/>
                      </a:pPr>
                      <a:r>
                        <a:rPr lang="en-GB" sz="800" b="0" u="none" dirty="0">
                          <a:effectLst/>
                          <a:latin typeface="Twinkl Cursive Looped" panose="02000000000000000000" pitchFamily="2" charset="77"/>
                          <a:ea typeface="Calibri" panose="020F0502020204030204" pitchFamily="34" charset="0"/>
                          <a:cs typeface="Times New Roman" panose="02020603050405020304" pitchFamily="18" charset="0"/>
                        </a:rPr>
                        <a:t>Texture rubbings </a:t>
                      </a:r>
                    </a:p>
                    <a:p>
                      <a:pPr marL="0" marR="0" lvl="0" indent="0" algn="l" defTabSz="914400" rtl="0" eaLnBrk="1" fontAlgn="auto" latinLnBrk="0" hangingPunct="1">
                        <a:lnSpc>
                          <a:spcPct val="115000"/>
                        </a:lnSpc>
                        <a:spcBef>
                          <a:spcPts val="0"/>
                        </a:spcBef>
                        <a:spcAft>
                          <a:spcPts val="0"/>
                        </a:spcAft>
                        <a:buClrTx/>
                        <a:buSzTx/>
                        <a:buFontTx/>
                        <a:buNone/>
                        <a:tabLst/>
                        <a:defRPr/>
                      </a:pPr>
                      <a:endParaRPr lang="en-GB" sz="800" b="0" u="none" dirty="0">
                        <a:effectLst/>
                        <a:latin typeface="Twinkl Cursive Looped" panose="02000000000000000000" pitchFamily="2" charset="77"/>
                        <a:ea typeface="Calibri" panose="020F0502020204030204" pitchFamily="34" charset="0"/>
                        <a:cs typeface="Times New Roman" panose="02020603050405020304" pitchFamily="18" charset="0"/>
                      </a:endParaRP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800" b="0" u="none" dirty="0">
                          <a:effectLst/>
                          <a:latin typeface="Twinkl Cursive Looped" panose="02000000000000000000" pitchFamily="2" charset="77"/>
                          <a:ea typeface="Calibri" panose="020F0502020204030204" pitchFamily="34" charset="0"/>
                          <a:cs typeface="Times New Roman" panose="02020603050405020304" pitchFamily="18" charset="0"/>
                        </a:rPr>
                        <a:t>RSMM</a:t>
                      </a:r>
                    </a:p>
                    <a:p>
                      <a:pPr marL="0" marR="0" lvl="0" indent="0" algn="l" defTabSz="914400" rtl="0" eaLnBrk="1" fontAlgn="auto" latinLnBrk="0" hangingPunct="1">
                        <a:lnSpc>
                          <a:spcPct val="115000"/>
                        </a:lnSpc>
                        <a:spcBef>
                          <a:spcPts val="0"/>
                        </a:spcBef>
                        <a:spcAft>
                          <a:spcPts val="0"/>
                        </a:spcAft>
                        <a:buClrTx/>
                        <a:buSzTx/>
                        <a:buFontTx/>
                        <a:buNone/>
                        <a:tabLst/>
                        <a:defRPr/>
                      </a:pPr>
                      <a:r>
                        <a:rPr lang="en-GB" sz="800" b="0" u="none" dirty="0">
                          <a:effectLst/>
                          <a:latin typeface="Twinkl Cursive Looped" panose="02000000000000000000" pitchFamily="2" charset="77"/>
                          <a:ea typeface="Calibri" panose="020F0502020204030204" pitchFamily="34" charset="0"/>
                          <a:cs typeface="Times New Roman" panose="02020603050405020304" pitchFamily="18" charset="0"/>
                        </a:rPr>
                        <a:t>Who I live with </a:t>
                      </a:r>
                    </a:p>
                    <a:p>
                      <a:pPr marL="0" marR="0" lvl="0" indent="0" algn="l" defTabSz="914400" rtl="0" eaLnBrk="1" fontAlgn="auto" latinLnBrk="0" hangingPunct="1">
                        <a:lnSpc>
                          <a:spcPct val="115000"/>
                        </a:lnSpc>
                        <a:spcBef>
                          <a:spcPts val="0"/>
                        </a:spcBef>
                        <a:spcAft>
                          <a:spcPts val="0"/>
                        </a:spcAft>
                        <a:buClrTx/>
                        <a:buSzTx/>
                        <a:buFontTx/>
                        <a:buNone/>
                        <a:tabLst/>
                        <a:defRPr/>
                      </a:pPr>
                      <a:r>
                        <a:rPr lang="en-GB" sz="800" b="0" u="none" dirty="0">
                          <a:effectLst/>
                          <a:latin typeface="Twinkl Cursive Looped" panose="02000000000000000000" pitchFamily="2" charset="77"/>
                          <a:ea typeface="Calibri" panose="020F0502020204030204" pitchFamily="34" charset="0"/>
                          <a:cs typeface="Times New Roman" panose="02020603050405020304" pitchFamily="18" charset="0"/>
                        </a:rPr>
                        <a:t>The Crayons- mark making patterns</a:t>
                      </a: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800" b="0" u="none" dirty="0">
                          <a:effectLst/>
                          <a:latin typeface="Twinkl Cursive Looped" panose="02000000000000000000" pitchFamily="2" charset="77"/>
                          <a:ea typeface="Calibri" panose="020F0502020204030204" pitchFamily="34" charset="0"/>
                          <a:cs typeface="Times New Roman" panose="02020603050405020304" pitchFamily="18" charset="0"/>
                        </a:rPr>
                        <a:t>LRH shopping list </a:t>
                      </a:r>
                    </a:p>
                    <a:p>
                      <a:pPr marL="0" marR="0" lvl="0" indent="0" algn="l" defTabSz="914400" rtl="0" eaLnBrk="1" fontAlgn="auto" latinLnBrk="0" hangingPunct="1">
                        <a:lnSpc>
                          <a:spcPct val="115000"/>
                        </a:lnSpc>
                        <a:spcBef>
                          <a:spcPts val="0"/>
                        </a:spcBef>
                        <a:spcAft>
                          <a:spcPts val="0"/>
                        </a:spcAft>
                        <a:buClrTx/>
                        <a:buSzTx/>
                        <a:buFontTx/>
                        <a:buNone/>
                        <a:tabLst/>
                        <a:defRPr/>
                      </a:pPr>
                      <a:endParaRPr lang="en-GB" sz="800" b="0" u="none" dirty="0">
                        <a:effectLst/>
                        <a:latin typeface="Twinkl Cursive Looped" panose="02000000000000000000" pitchFamily="2" charset="77"/>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15000"/>
                        </a:lnSpc>
                        <a:spcBef>
                          <a:spcPts val="0"/>
                        </a:spcBef>
                        <a:spcAft>
                          <a:spcPts val="0"/>
                        </a:spcAft>
                        <a:buClrTx/>
                        <a:buSzTx/>
                        <a:buFontTx/>
                        <a:buNone/>
                        <a:tabLst/>
                        <a:defRPr/>
                      </a:pPr>
                      <a:endParaRPr lang="en-GB" sz="800" b="0" u="sng" dirty="0">
                        <a:effectLst/>
                        <a:latin typeface="Twinkl Cursive Looped" panose="02000000000000000000" pitchFamily="2" charset="77"/>
                        <a:ea typeface="Calibri" panose="020F0502020204030204" pitchFamily="34" charset="0"/>
                        <a:cs typeface="Times New Roman" panose="02020603050405020304" pitchFamily="18" charset="0"/>
                      </a:endParaRP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800" b="0" u="none" dirty="0">
                          <a:effectLst/>
                          <a:latin typeface="Twinkl Cursive Looped" panose="02000000000000000000" pitchFamily="2" charset="77"/>
                          <a:ea typeface="Calibri" panose="020F0502020204030204" pitchFamily="34" charset="0"/>
                          <a:cs typeface="Times New Roman" panose="02020603050405020304" pitchFamily="18" charset="0"/>
                        </a:rPr>
                        <a:t>LRH shopping list </a:t>
                      </a:r>
                    </a:p>
                    <a:p>
                      <a:pPr marL="0" marR="0" lvl="0" indent="0" algn="l" defTabSz="914400" rtl="0" eaLnBrk="1" fontAlgn="auto" latinLnBrk="0" hangingPunct="1">
                        <a:lnSpc>
                          <a:spcPct val="115000"/>
                        </a:lnSpc>
                        <a:spcBef>
                          <a:spcPts val="0"/>
                        </a:spcBef>
                        <a:spcAft>
                          <a:spcPts val="0"/>
                        </a:spcAft>
                        <a:buClrTx/>
                        <a:buSzTx/>
                        <a:buFontTx/>
                        <a:buNone/>
                        <a:tabLst/>
                        <a:defRPr/>
                      </a:pPr>
                      <a:r>
                        <a:rPr lang="en-GB" sz="800" b="0" u="none" dirty="0">
                          <a:effectLst/>
                          <a:latin typeface="Twinkl Cursive Looped" panose="02000000000000000000" pitchFamily="2" charset="77"/>
                          <a:ea typeface="Calibri" panose="020F0502020204030204" pitchFamily="34" charset="0"/>
                          <a:cs typeface="Times New Roman" panose="02020603050405020304" pitchFamily="18" charset="0"/>
                        </a:rPr>
                        <a:t>Bread roll recipe</a:t>
                      </a: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800" b="0" u="none" dirty="0">
                          <a:effectLst/>
                          <a:latin typeface="Twinkl Cursive Looped" panose="02000000000000000000" pitchFamily="2" charset="77"/>
                          <a:ea typeface="Calibri" panose="020F0502020204030204" pitchFamily="34" charset="0"/>
                          <a:cs typeface="Times New Roman" panose="02020603050405020304" pitchFamily="18" charset="0"/>
                        </a:rPr>
                        <a:t>Celebration cards for Sukkot</a:t>
                      </a: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800" b="0" u="none" dirty="0">
                          <a:effectLst/>
                          <a:latin typeface="Twinkl Cursive Looped" panose="02000000000000000000" pitchFamily="2" charset="77"/>
                          <a:ea typeface="Calibri" panose="020F0502020204030204" pitchFamily="34" charset="0"/>
                          <a:cs typeface="Times New Roman" panose="02020603050405020304" pitchFamily="18" charset="0"/>
                        </a:rPr>
                        <a:t>Handwriting patterns </a:t>
                      </a: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800" b="0" u="none" dirty="0">
                          <a:effectLst/>
                          <a:latin typeface="Twinkl Cursive Looped" panose="02000000000000000000" pitchFamily="2" charset="77"/>
                          <a:ea typeface="Calibri" panose="020F0502020204030204" pitchFamily="34" charset="0"/>
                          <a:cs typeface="Times New Roman" panose="02020603050405020304" pitchFamily="18" charset="0"/>
                        </a:rPr>
                        <a:t>Handwriting patterns </a:t>
                      </a:r>
                    </a:p>
                    <a:p>
                      <a:pPr marL="0" marR="0" lvl="0" indent="0" algn="l" defTabSz="914400" rtl="0" eaLnBrk="1" fontAlgn="auto" latinLnBrk="0" hangingPunct="1">
                        <a:lnSpc>
                          <a:spcPct val="115000"/>
                        </a:lnSpc>
                        <a:spcBef>
                          <a:spcPts val="0"/>
                        </a:spcBef>
                        <a:spcAft>
                          <a:spcPts val="0"/>
                        </a:spcAft>
                        <a:buClrTx/>
                        <a:buSzTx/>
                        <a:buFontTx/>
                        <a:buNone/>
                        <a:tabLst/>
                        <a:defRPr/>
                      </a:pPr>
                      <a:endParaRPr lang="en-GB" sz="800" b="0" u="sng" dirty="0">
                        <a:effectLst/>
                        <a:latin typeface="Twinkl Cursive Looped" panose="02000000000000000000" pitchFamily="2" charset="77"/>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2760964100"/>
                  </a:ext>
                </a:extLst>
              </a:tr>
              <a:tr h="810789">
                <a:tc>
                  <a:txBody>
                    <a:bodyPr/>
                    <a:lstStyle/>
                    <a:p>
                      <a:pPr marL="0" indent="0" algn="ctr">
                        <a:buFont typeface="Arial" panose="020B0604020202020204" pitchFamily="34" charset="0"/>
                        <a:buNone/>
                      </a:pPr>
                      <a:endParaRPr lang="en-US" sz="1000" dirty="0">
                        <a:latin typeface="Twinkl Cursive Looped Semibold" panose="02000000000000000000" pitchFamily="2" charset="0"/>
                      </a:endParaRPr>
                    </a:p>
                  </a:txBody>
                  <a:tcPr/>
                </a:tc>
                <a:tc gridSpan="8">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750" b="0" u="none" dirty="0">
                          <a:effectLst/>
                          <a:latin typeface="Twinkl Cursive Looped" panose="02000000000000000000" pitchFamily="2" charset="77"/>
                          <a:ea typeface="Calibri" panose="020F0502020204030204" pitchFamily="34" charset="0"/>
                          <a:cs typeface="Times New Roman" panose="02020603050405020304" pitchFamily="18" charset="0"/>
                        </a:rPr>
                        <a:t>Children will have the opportunity to;</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750" b="0" u="none" dirty="0">
                          <a:effectLst/>
                          <a:latin typeface="Twinkl Cursive Looped" panose="02000000000000000000" pitchFamily="2" charset="77"/>
                          <a:ea typeface="Calibri" panose="020F0502020204030204" pitchFamily="34" charset="0"/>
                          <a:cs typeface="Times New Roman" panose="02020603050405020304" pitchFamily="18" charset="0"/>
                        </a:rPr>
                        <a:t>Develop vocabulary of movement for handwriting; round, up, down, over, under, curve, zig zag</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750" b="0" u="none" dirty="0">
                          <a:effectLst/>
                          <a:latin typeface="Twinkl Cursive Looped" panose="02000000000000000000" pitchFamily="2" charset="77"/>
                          <a:ea typeface="Calibri" panose="020F0502020204030204" pitchFamily="34" charset="0"/>
                          <a:cs typeface="Times New Roman" panose="02020603050405020304" pitchFamily="18" charset="0"/>
                        </a:rPr>
                        <a:t>Develop large movements using balls, hoops, climbing equipment, streamers, dance, cycling, large construction</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750" b="0" u="none" dirty="0">
                          <a:effectLst/>
                          <a:latin typeface="Twinkl Cursive Looped" panose="02000000000000000000" pitchFamily="2" charset="77"/>
                          <a:ea typeface="Calibri" panose="020F0502020204030204" pitchFamily="34" charset="0"/>
                          <a:cs typeface="Times New Roman" panose="02020603050405020304" pitchFamily="18" charset="0"/>
                        </a:rPr>
                        <a:t>Use music for gross movements</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750" b="0" u="none" dirty="0">
                          <a:effectLst/>
                          <a:latin typeface="Twinkl Cursive Looped" panose="02000000000000000000" pitchFamily="2" charset="77"/>
                          <a:ea typeface="Calibri" panose="020F0502020204030204" pitchFamily="34" charset="0"/>
                          <a:cs typeface="Times New Roman" panose="02020603050405020304" pitchFamily="18" charset="0"/>
                        </a:rPr>
                        <a:t>Develop fine motor skills through hand and finger play with puppets, instruments, action songs, making and modelling, cooking, construction kits, malleable materials, precision and control with threading, weaving, sewing, </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750" b="0" u="none" dirty="0">
                          <a:effectLst/>
                          <a:latin typeface="Twinkl Cursive Looped" panose="02000000000000000000" pitchFamily="2" charset="77"/>
                          <a:ea typeface="Calibri" panose="020F0502020204030204" pitchFamily="34" charset="0"/>
                          <a:cs typeface="Times New Roman" panose="02020603050405020304" pitchFamily="18" charset="0"/>
                        </a:rPr>
                        <a:t>Handwriting through art exploring pattern and basic letter movement. </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750" b="0" u="none" dirty="0">
                          <a:effectLst/>
                          <a:latin typeface="Twinkl Cursive Looped" panose="02000000000000000000" pitchFamily="2" charset="77"/>
                          <a:ea typeface="Calibri" panose="020F0502020204030204" pitchFamily="34" charset="0"/>
                          <a:cs typeface="Times New Roman" panose="02020603050405020304" pitchFamily="18" charset="0"/>
                        </a:rPr>
                        <a:t>Use one handed tools and equipment ; jugs and teapot, hole punch, pegs, tweezers, scissors, peg boards, writing tools.</a:t>
                      </a:r>
                    </a:p>
                  </a:txBody>
                  <a:tcPr/>
                </a:tc>
                <a:tc hMerge="1">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GB" sz="900" b="0" u="none" dirty="0">
                        <a:effectLst/>
                        <a:latin typeface="Twinkl Cursive Looped" panose="02000000000000000000" pitchFamily="2" charset="77"/>
                        <a:ea typeface="Calibri" panose="020F0502020204030204" pitchFamily="34" charset="0"/>
                        <a:cs typeface="Times New Roman" panose="02020603050405020304" pitchFamily="18" charset="0"/>
                      </a:endParaRPr>
                    </a:p>
                  </a:txBody>
                  <a:tcPr/>
                </a:tc>
                <a:tc hMerge="1">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GB" sz="900" b="0" u="none" dirty="0">
                        <a:effectLst/>
                        <a:latin typeface="Twinkl Cursive Looped" panose="02000000000000000000" pitchFamily="2" charset="77"/>
                        <a:ea typeface="Calibri" panose="020F0502020204030204" pitchFamily="34" charset="0"/>
                        <a:cs typeface="Times New Roman" panose="02020603050405020304" pitchFamily="18" charset="0"/>
                      </a:endParaRPr>
                    </a:p>
                  </a:txBody>
                  <a:tcPr/>
                </a:tc>
                <a:tc hMerge="1">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GB" sz="900" b="0" u="sng" dirty="0">
                        <a:effectLst/>
                        <a:latin typeface="Twinkl Cursive Looped" panose="02000000000000000000" pitchFamily="2" charset="77"/>
                        <a:ea typeface="Calibri" panose="020F0502020204030204" pitchFamily="34" charset="0"/>
                        <a:cs typeface="Times New Roman" panose="02020603050405020304" pitchFamily="18" charset="0"/>
                      </a:endParaRPr>
                    </a:p>
                  </a:txBody>
                  <a:tcPr/>
                </a:tc>
                <a:tc hMerge="1">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GB" sz="900" b="0" u="none" dirty="0">
                        <a:effectLst/>
                        <a:latin typeface="Twinkl Cursive Looped" panose="02000000000000000000" pitchFamily="2" charset="77"/>
                        <a:ea typeface="Calibri" panose="020F0502020204030204" pitchFamily="34" charset="0"/>
                        <a:cs typeface="Times New Roman" panose="02020603050405020304" pitchFamily="18" charset="0"/>
                      </a:endParaRPr>
                    </a:p>
                  </a:txBody>
                  <a:tcPr/>
                </a:tc>
                <a:tc hMerge="1">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GB" sz="900" b="0" u="sng" dirty="0">
                        <a:effectLst/>
                        <a:latin typeface="Twinkl Cursive Looped" panose="02000000000000000000" pitchFamily="2" charset="77"/>
                        <a:ea typeface="Calibri" panose="020F0502020204030204" pitchFamily="34" charset="0"/>
                        <a:cs typeface="Times New Roman" panose="02020603050405020304" pitchFamily="18" charset="0"/>
                      </a:endParaRPr>
                    </a:p>
                  </a:txBody>
                  <a:tcPr/>
                </a:tc>
                <a:tc hMerge="1">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GB" sz="900" b="0" u="sng" dirty="0">
                        <a:effectLst/>
                        <a:latin typeface="Twinkl Cursive Looped" panose="02000000000000000000" pitchFamily="2" charset="77"/>
                        <a:ea typeface="Calibri" panose="020F0502020204030204" pitchFamily="34" charset="0"/>
                        <a:cs typeface="Times New Roman" panose="02020603050405020304" pitchFamily="18" charset="0"/>
                      </a:endParaRPr>
                    </a:p>
                  </a:txBody>
                  <a:tcPr/>
                </a:tc>
                <a:tc hMerge="1">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GB" sz="900" b="0" u="sng" dirty="0">
                        <a:effectLst/>
                        <a:latin typeface="Twinkl Cursive Looped" panose="02000000000000000000" pitchFamily="2" charset="77"/>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463771689"/>
                  </a:ext>
                </a:extLst>
              </a:tr>
            </a:tbl>
          </a:graphicData>
        </a:graphic>
      </p:graphicFrame>
      <p:sp>
        <p:nvSpPr>
          <p:cNvPr id="7" name="TextBox 6">
            <a:extLst>
              <a:ext uri="{FF2B5EF4-FFF2-40B4-BE49-F238E27FC236}">
                <a16:creationId xmlns:a16="http://schemas.microsoft.com/office/drawing/2014/main" id="{83147773-544E-4790-8EDF-474ED1E53FC7}"/>
              </a:ext>
            </a:extLst>
          </p:cNvPr>
          <p:cNvSpPr txBox="1"/>
          <p:nvPr/>
        </p:nvSpPr>
        <p:spPr>
          <a:xfrm>
            <a:off x="2470355" y="109437"/>
            <a:ext cx="4026310" cy="347763"/>
          </a:xfrm>
          <a:prstGeom prst="rect">
            <a:avLst/>
          </a:prstGeom>
          <a:noFill/>
        </p:spPr>
        <p:txBody>
          <a:bodyPr wrap="square" rtlCol="0">
            <a:spAutoFit/>
          </a:bodyPr>
          <a:lstStyle/>
          <a:p>
            <a:endParaRPr lang="en-GB" dirty="0"/>
          </a:p>
        </p:txBody>
      </p:sp>
      <p:sp>
        <p:nvSpPr>
          <p:cNvPr id="9" name="Rectangle 2">
            <a:extLst>
              <a:ext uri="{FF2B5EF4-FFF2-40B4-BE49-F238E27FC236}">
                <a16:creationId xmlns:a16="http://schemas.microsoft.com/office/drawing/2014/main" id="{413904D9-6CE7-4F0C-8B52-85F02F0B92A1}"/>
              </a:ext>
            </a:extLst>
          </p:cNvPr>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2049" name="Picture 7">
            <a:extLst>
              <a:ext uri="{FF2B5EF4-FFF2-40B4-BE49-F238E27FC236}">
                <a16:creationId xmlns:a16="http://schemas.microsoft.com/office/drawing/2014/main" id="{69E5F082-122F-48DC-BAA7-2A21D2ADF7F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4206" y="99883"/>
            <a:ext cx="304800" cy="398463"/>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8A42B9C4-6687-4077-9CAE-27719E98BDA8}"/>
              </a:ext>
            </a:extLst>
          </p:cNvPr>
          <p:cNvSpPr txBox="1"/>
          <p:nvPr/>
        </p:nvSpPr>
        <p:spPr>
          <a:xfrm>
            <a:off x="1180788" y="190569"/>
            <a:ext cx="6953863" cy="307777"/>
          </a:xfrm>
          <a:prstGeom prst="rect">
            <a:avLst/>
          </a:prstGeom>
          <a:noFill/>
        </p:spPr>
        <p:txBody>
          <a:bodyPr wrap="square" rtlCol="0">
            <a:spAutoFit/>
          </a:bodyPr>
          <a:lstStyle/>
          <a:p>
            <a:r>
              <a:rPr lang="en-GB" dirty="0"/>
              <a:t>WELFORD ON AVON NURSERY MEDIUM TERM PLANNING AUTUMN 2025</a:t>
            </a:r>
          </a:p>
        </p:txBody>
      </p:sp>
    </p:spTree>
    <p:extLst>
      <p:ext uri="{BB962C8B-B14F-4D97-AF65-F5344CB8AC3E}">
        <p14:creationId xmlns:p14="http://schemas.microsoft.com/office/powerpoint/2010/main" val="29856135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FF21356E-25AA-4FF8-BE4A-CB07AC5D3C91}"/>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en" smtClean="0"/>
              <a:t>6</a:t>
            </a:fld>
            <a:endParaRPr lang="en"/>
          </a:p>
        </p:txBody>
      </p:sp>
      <p:graphicFrame>
        <p:nvGraphicFramePr>
          <p:cNvPr id="3" name="Table 2">
            <a:extLst>
              <a:ext uri="{FF2B5EF4-FFF2-40B4-BE49-F238E27FC236}">
                <a16:creationId xmlns:a16="http://schemas.microsoft.com/office/drawing/2014/main" id="{BA3C8A36-E245-4F07-8EB0-6329D6BD676B}"/>
              </a:ext>
            </a:extLst>
          </p:cNvPr>
          <p:cNvGraphicFramePr>
            <a:graphicFrameLocks noGrp="1"/>
          </p:cNvGraphicFramePr>
          <p:nvPr>
            <p:extLst>
              <p:ext uri="{D42A27DB-BD31-4B8C-83A1-F6EECF244321}">
                <p14:modId xmlns:p14="http://schemas.microsoft.com/office/powerpoint/2010/main" val="792786982"/>
              </p:ext>
            </p:extLst>
          </p:nvPr>
        </p:nvGraphicFramePr>
        <p:xfrm>
          <a:off x="152410" y="538334"/>
          <a:ext cx="8839181" cy="3734516"/>
        </p:xfrm>
        <a:graphic>
          <a:graphicData uri="http://schemas.openxmlformats.org/drawingml/2006/table">
            <a:tbl>
              <a:tblPr firstRow="1" bandRow="1">
                <a:tableStyleId>{2F9B4754-A883-40EA-AA17-CC1FA8374AAD}</a:tableStyleId>
              </a:tblPr>
              <a:tblGrid>
                <a:gridCol w="1189693">
                  <a:extLst>
                    <a:ext uri="{9D8B030D-6E8A-4147-A177-3AD203B41FA5}">
                      <a16:colId xmlns:a16="http://schemas.microsoft.com/office/drawing/2014/main" val="592850875"/>
                    </a:ext>
                  </a:extLst>
                </a:gridCol>
                <a:gridCol w="956186">
                  <a:extLst>
                    <a:ext uri="{9D8B030D-6E8A-4147-A177-3AD203B41FA5}">
                      <a16:colId xmlns:a16="http://schemas.microsoft.com/office/drawing/2014/main" val="3087198024"/>
                    </a:ext>
                  </a:extLst>
                </a:gridCol>
                <a:gridCol w="956186">
                  <a:extLst>
                    <a:ext uri="{9D8B030D-6E8A-4147-A177-3AD203B41FA5}">
                      <a16:colId xmlns:a16="http://schemas.microsoft.com/office/drawing/2014/main" val="456731258"/>
                    </a:ext>
                  </a:extLst>
                </a:gridCol>
                <a:gridCol w="956186">
                  <a:extLst>
                    <a:ext uri="{9D8B030D-6E8A-4147-A177-3AD203B41FA5}">
                      <a16:colId xmlns:a16="http://schemas.microsoft.com/office/drawing/2014/main" val="135519263"/>
                    </a:ext>
                  </a:extLst>
                </a:gridCol>
                <a:gridCol w="956186">
                  <a:extLst>
                    <a:ext uri="{9D8B030D-6E8A-4147-A177-3AD203B41FA5}">
                      <a16:colId xmlns:a16="http://schemas.microsoft.com/office/drawing/2014/main" val="3356833165"/>
                    </a:ext>
                  </a:extLst>
                </a:gridCol>
                <a:gridCol w="956186">
                  <a:extLst>
                    <a:ext uri="{9D8B030D-6E8A-4147-A177-3AD203B41FA5}">
                      <a16:colId xmlns:a16="http://schemas.microsoft.com/office/drawing/2014/main" val="4000874788"/>
                    </a:ext>
                  </a:extLst>
                </a:gridCol>
                <a:gridCol w="956186">
                  <a:extLst>
                    <a:ext uri="{9D8B030D-6E8A-4147-A177-3AD203B41FA5}">
                      <a16:colId xmlns:a16="http://schemas.microsoft.com/office/drawing/2014/main" val="1595102914"/>
                    </a:ext>
                  </a:extLst>
                </a:gridCol>
                <a:gridCol w="956186">
                  <a:extLst>
                    <a:ext uri="{9D8B030D-6E8A-4147-A177-3AD203B41FA5}">
                      <a16:colId xmlns:a16="http://schemas.microsoft.com/office/drawing/2014/main" val="3274084245"/>
                    </a:ext>
                  </a:extLst>
                </a:gridCol>
                <a:gridCol w="956186">
                  <a:extLst>
                    <a:ext uri="{9D8B030D-6E8A-4147-A177-3AD203B41FA5}">
                      <a16:colId xmlns:a16="http://schemas.microsoft.com/office/drawing/2014/main" val="1608147129"/>
                    </a:ext>
                  </a:extLst>
                </a:gridCol>
              </a:tblGrid>
              <a:tr h="293996">
                <a:tc>
                  <a:txBody>
                    <a:bodyPr/>
                    <a:lstStyle/>
                    <a:p>
                      <a:pPr algn="ctr"/>
                      <a:r>
                        <a:rPr lang="en-GB" sz="1400" dirty="0">
                          <a:latin typeface="Twinkl Cursive Looped" panose="02000000000000000000" pitchFamily="2" charset="77"/>
                        </a:rPr>
                        <a:t>Autumn 2</a:t>
                      </a:r>
                    </a:p>
                  </a:txBody>
                  <a:tcPr>
                    <a:solidFill>
                      <a:srgbClr val="FFC000"/>
                    </a:solidFill>
                  </a:tcPr>
                </a:tc>
                <a:tc>
                  <a:txBody>
                    <a:bodyPr/>
                    <a:lstStyle/>
                    <a:p>
                      <a:pPr algn="ctr">
                        <a:spcAft>
                          <a:spcPts val="0"/>
                        </a:spcAft>
                      </a:pPr>
                      <a:r>
                        <a:rPr lang="en-GB" sz="1200" dirty="0">
                          <a:effectLst/>
                          <a:latin typeface="Twinkl Cursive Looped Semibold" panose="02000000000000000000" pitchFamily="2" charset="0"/>
                          <a:ea typeface="Times New Roman" panose="02020603050405020304" pitchFamily="18" charset="0"/>
                        </a:rPr>
                        <a:t>Week 1</a:t>
                      </a:r>
                    </a:p>
                  </a:txBody>
                  <a:tcPr marL="68580" marR="68580" marT="0" marB="0" anchor="ctr"/>
                </a:tc>
                <a:tc>
                  <a:txBody>
                    <a:bodyPr/>
                    <a:lstStyle/>
                    <a:p>
                      <a:pPr algn="ctr">
                        <a:spcAft>
                          <a:spcPts val="0"/>
                        </a:spcAft>
                      </a:pPr>
                      <a:r>
                        <a:rPr lang="en-GB" sz="1200" dirty="0">
                          <a:effectLst/>
                          <a:latin typeface="Twinkl Cursive Looped Semibold" panose="02000000000000000000" pitchFamily="2" charset="0"/>
                          <a:ea typeface="Times New Roman" panose="02020603050405020304" pitchFamily="18" charset="0"/>
                        </a:rPr>
                        <a:t>Week 2</a:t>
                      </a:r>
                    </a:p>
                  </a:txBody>
                  <a:tcPr marL="68580" marR="68580" marT="0" marB="0" anchor="ctr"/>
                </a:tc>
                <a:tc>
                  <a:txBody>
                    <a:bodyPr/>
                    <a:lstStyle/>
                    <a:p>
                      <a:pPr algn="ctr">
                        <a:spcAft>
                          <a:spcPts val="0"/>
                        </a:spcAft>
                      </a:pPr>
                      <a:r>
                        <a:rPr lang="en-GB" sz="1200" dirty="0">
                          <a:effectLst/>
                          <a:latin typeface="Twinkl Cursive Looped Semibold" panose="02000000000000000000" pitchFamily="2" charset="0"/>
                          <a:ea typeface="Times New Roman" panose="02020603050405020304" pitchFamily="18" charset="0"/>
                        </a:rPr>
                        <a:t>Week 3</a:t>
                      </a:r>
                    </a:p>
                  </a:txBody>
                  <a:tcPr marL="68580" marR="68580" marT="0" marB="0" anchor="ctr"/>
                </a:tc>
                <a:tc>
                  <a:txBody>
                    <a:bodyPr/>
                    <a:lstStyle/>
                    <a:p>
                      <a:pPr algn="ctr">
                        <a:spcAft>
                          <a:spcPts val="0"/>
                        </a:spcAft>
                      </a:pPr>
                      <a:r>
                        <a:rPr lang="en-GB" sz="1200" dirty="0">
                          <a:effectLst/>
                          <a:latin typeface="Twinkl Cursive Looped Semibold" panose="02000000000000000000" pitchFamily="2" charset="0"/>
                          <a:ea typeface="Times New Roman" panose="02020603050405020304" pitchFamily="18" charset="0"/>
                        </a:rPr>
                        <a:t>Week 4</a:t>
                      </a:r>
                    </a:p>
                  </a:txBody>
                  <a:tcPr marL="68580" marR="68580" marT="0" marB="0" anchor="ctr"/>
                </a:tc>
                <a:tc>
                  <a:txBody>
                    <a:bodyPr/>
                    <a:lstStyle/>
                    <a:p>
                      <a:pPr algn="ctr">
                        <a:spcAft>
                          <a:spcPts val="0"/>
                        </a:spcAft>
                      </a:pPr>
                      <a:r>
                        <a:rPr lang="en-GB" sz="1200" dirty="0">
                          <a:effectLst/>
                          <a:latin typeface="Twinkl Cursive Looped Semibold" panose="02000000000000000000" pitchFamily="2" charset="0"/>
                          <a:ea typeface="Times New Roman" panose="02020603050405020304" pitchFamily="18" charset="0"/>
                        </a:rPr>
                        <a:t>Week 5</a:t>
                      </a:r>
                    </a:p>
                  </a:txBody>
                  <a:tcPr marL="68580" marR="68580" marT="0" marB="0" anchor="ctr"/>
                </a:tc>
                <a:tc>
                  <a:txBody>
                    <a:bodyPr/>
                    <a:lstStyle/>
                    <a:p>
                      <a:pPr algn="ctr">
                        <a:spcAft>
                          <a:spcPts val="0"/>
                        </a:spcAft>
                      </a:pPr>
                      <a:r>
                        <a:rPr lang="en-GB" sz="1200" dirty="0">
                          <a:effectLst/>
                          <a:latin typeface="Twinkl Cursive Looped Semibold" panose="02000000000000000000" pitchFamily="2" charset="0"/>
                          <a:ea typeface="Times New Roman" panose="02020603050405020304" pitchFamily="18" charset="0"/>
                        </a:rPr>
                        <a:t>Week 6</a:t>
                      </a:r>
                    </a:p>
                  </a:txBody>
                  <a:tcPr marL="68580" marR="68580" marT="0" marB="0" anchor="ctr"/>
                </a:tc>
                <a:tc>
                  <a:txBody>
                    <a:bodyPr/>
                    <a:lstStyle/>
                    <a:p>
                      <a:pPr algn="ctr">
                        <a:spcAft>
                          <a:spcPts val="0"/>
                        </a:spcAft>
                      </a:pPr>
                      <a:r>
                        <a:rPr lang="en-GB" sz="1200" dirty="0">
                          <a:effectLst/>
                          <a:latin typeface="Twinkl Cursive Looped Semibold" panose="02000000000000000000" pitchFamily="2" charset="0"/>
                          <a:ea typeface="Times New Roman" panose="02020603050405020304" pitchFamily="18" charset="0"/>
                        </a:rPr>
                        <a:t>Week 7</a:t>
                      </a:r>
                    </a:p>
                  </a:txBody>
                  <a:tcPr marL="68580" marR="68580" marT="0" marB="0" anchor="ctr"/>
                </a:tc>
                <a:tc>
                  <a:txBody>
                    <a:bodyPr/>
                    <a:lstStyle/>
                    <a:p>
                      <a:pPr algn="ctr">
                        <a:spcAft>
                          <a:spcPts val="0"/>
                        </a:spcAft>
                      </a:pPr>
                      <a:r>
                        <a:rPr lang="en-GB" sz="1200" dirty="0">
                          <a:effectLst/>
                          <a:latin typeface="Twinkl Cursive Looped Semibold" panose="02000000000000000000" pitchFamily="2" charset="0"/>
                          <a:ea typeface="Times New Roman" panose="02020603050405020304" pitchFamily="18" charset="0"/>
                        </a:rPr>
                        <a:t>Week 8</a:t>
                      </a:r>
                    </a:p>
                  </a:txBody>
                  <a:tcPr marL="68580" marR="68580" marT="0" marB="0" anchor="ctr"/>
                </a:tc>
                <a:extLst>
                  <a:ext uri="{0D108BD9-81ED-4DB2-BD59-A6C34878D82A}">
                    <a16:rowId xmlns:a16="http://schemas.microsoft.com/office/drawing/2014/main" val="179689094"/>
                  </a:ext>
                </a:extLst>
              </a:tr>
              <a:tr h="293996">
                <a:tc>
                  <a:txBody>
                    <a:bodyPr/>
                    <a:lstStyle/>
                    <a:p>
                      <a:pPr algn="ctr"/>
                      <a:r>
                        <a:rPr lang="en-US" sz="1400" b="0" dirty="0">
                          <a:latin typeface="Twinkl Cursive Looped" panose="02000000000000000000" pitchFamily="2" charset="77"/>
                          <a:cs typeface="Amatic SC" panose="00000500000000000000" pitchFamily="2" charset="-79"/>
                        </a:rPr>
                        <a:t>LITERACY </a:t>
                      </a:r>
                      <a:endParaRPr lang="en-GB" sz="1400" b="0" dirty="0">
                        <a:latin typeface="Twinkl Cursive Looped" panose="02000000000000000000" pitchFamily="2" charset="77"/>
                        <a:cs typeface="Amatic SC" panose="00000500000000000000" pitchFamily="2" charset="-79"/>
                      </a:endParaRPr>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03/11/25</a:t>
                      </a:r>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10/11/25</a:t>
                      </a:r>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17/11/25</a:t>
                      </a:r>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24/11/25</a:t>
                      </a:r>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01/12/25</a:t>
                      </a:r>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08/12/25</a:t>
                      </a:r>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15/12/25</a:t>
                      </a:r>
                    </a:p>
                  </a:txBody>
                  <a:tcPr/>
                </a:tc>
                <a:tc>
                  <a:txBody>
                    <a:bodyPr/>
                    <a:lstStyle/>
                    <a:p>
                      <a:pPr algn="ctr"/>
                      <a:endParaRPr lang="en-US" sz="1100" b="1" dirty="0">
                        <a:solidFill>
                          <a:srgbClr val="00B0F0"/>
                        </a:solidFill>
                        <a:latin typeface="Twinkl Cursive Looped" panose="02000000000000000000" pitchFamily="2" charset="77"/>
                        <a:cs typeface="Amatic SC" panose="00000500000000000000" pitchFamily="2" charset="-79"/>
                      </a:endParaRPr>
                    </a:p>
                  </a:txBody>
                  <a:tcPr>
                    <a:solidFill>
                      <a:schemeClr val="accent1">
                        <a:lumMod val="60000"/>
                        <a:lumOff val="40000"/>
                      </a:schemeClr>
                    </a:solidFill>
                  </a:tcPr>
                </a:tc>
                <a:extLst>
                  <a:ext uri="{0D108BD9-81ED-4DB2-BD59-A6C34878D82A}">
                    <a16:rowId xmlns:a16="http://schemas.microsoft.com/office/drawing/2014/main" val="3925890655"/>
                  </a:ext>
                </a:extLst>
              </a:tr>
              <a:tr h="471639">
                <a:tc rowSpan="2">
                  <a:txBody>
                    <a:bodyPr/>
                    <a:lstStyle/>
                    <a:p>
                      <a:pPr algn="ctr"/>
                      <a:r>
                        <a:rPr lang="en-US" sz="1000" dirty="0">
                          <a:latin typeface="Twinkl Cursive Looped Semibold" panose="02000000000000000000" pitchFamily="2" charset="0"/>
                        </a:rPr>
                        <a:t>READING </a:t>
                      </a:r>
                    </a:p>
                    <a:p>
                      <a:pPr algn="ctr"/>
                      <a:endParaRPr lang="en-US" sz="1000" dirty="0">
                        <a:latin typeface="Twinkl Cursive Looped Semibold" panose="02000000000000000000" pitchFamily="2" charset="0"/>
                      </a:endParaRPr>
                    </a:p>
                    <a:p>
                      <a:pPr algn="ctr"/>
                      <a:r>
                        <a:rPr lang="en-US" sz="1000" b="1" i="1" dirty="0">
                          <a:latin typeface="Twinkl Cursive Looped Semibold" panose="02000000000000000000" pitchFamily="2" charset="0"/>
                          <a:cs typeface="Amatic SC" panose="00000500000000000000" pitchFamily="2" charset="-79"/>
                        </a:rPr>
                        <a:t>Other texts will be shared in PSED, Math’s and UW</a:t>
                      </a:r>
                      <a:endParaRPr lang="en-US" sz="1000" b="1" i="1" dirty="0">
                        <a:latin typeface="SassoonPrimaryType" pitchFamily="2" charset="0"/>
                        <a:cs typeface="Amatic SC" panose="00000500000000000000" pitchFamily="2" charset="-79"/>
                      </a:endParaRPr>
                    </a:p>
                  </a:txBody>
                  <a:tcPr/>
                </a:tc>
                <a:tc>
                  <a:txBody>
                    <a:bodyPr/>
                    <a:lstStyle/>
                    <a:p>
                      <a:pPr marL="0" marR="0" lvl="0" indent="0" algn="l" defTabSz="914400" rtl="0" eaLnBrk="1" fontAlgn="auto" latinLnBrk="0" hangingPunct="1">
                        <a:lnSpc>
                          <a:spcPct val="115000"/>
                        </a:lnSpc>
                        <a:spcBef>
                          <a:spcPts val="0"/>
                        </a:spcBef>
                        <a:spcAft>
                          <a:spcPts val="0"/>
                        </a:spcAft>
                        <a:buClrTx/>
                        <a:buSzTx/>
                        <a:buFont typeface="Arial" panose="020B0604020202020204" pitchFamily="34" charset="0"/>
                        <a:buNone/>
                        <a:tabLst/>
                        <a:defRPr/>
                      </a:pPr>
                      <a:r>
                        <a:rPr lang="en-GB" sz="800" b="0" u="none" dirty="0">
                          <a:effectLst/>
                          <a:latin typeface="Twinkl Cursive Looped" panose="02000000000000000000" pitchFamily="2" charset="77"/>
                          <a:ea typeface="Calibri" panose="020F0502020204030204" pitchFamily="34" charset="0"/>
                          <a:cs typeface="Times New Roman" panose="02020603050405020304" pitchFamily="18" charset="0"/>
                        </a:rPr>
                        <a:t>The Leaf Man</a:t>
                      </a:r>
                    </a:p>
                    <a:p>
                      <a:pPr marL="0" marR="0" lvl="0" indent="0" algn="l" defTabSz="914400" rtl="0" eaLnBrk="1" fontAlgn="auto" latinLnBrk="0" hangingPunct="1">
                        <a:lnSpc>
                          <a:spcPct val="115000"/>
                        </a:lnSpc>
                        <a:spcBef>
                          <a:spcPts val="0"/>
                        </a:spcBef>
                        <a:spcAft>
                          <a:spcPts val="0"/>
                        </a:spcAft>
                        <a:buClrTx/>
                        <a:buSzTx/>
                        <a:buFont typeface="Arial" panose="020B0604020202020204" pitchFamily="34" charset="0"/>
                        <a:buNone/>
                        <a:tabLst/>
                        <a:defRPr/>
                      </a:pPr>
                      <a:r>
                        <a:rPr lang="en-GB" sz="800" b="0" u="none" dirty="0">
                          <a:effectLst/>
                          <a:latin typeface="Twinkl Cursive Looped" panose="02000000000000000000" pitchFamily="2" charset="77"/>
                          <a:ea typeface="Calibri" panose="020F0502020204030204" pitchFamily="34" charset="0"/>
                          <a:cs typeface="Times New Roman" panose="02020603050405020304" pitchFamily="18" charset="0"/>
                        </a:rPr>
                        <a:t>Festivals </a:t>
                      </a: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800" b="0" u="none" dirty="0" err="1">
                          <a:effectLst/>
                          <a:latin typeface="Twinkl Cursive Looped Light" panose="02000000000000000000" pitchFamily="2" charset="0"/>
                          <a:ea typeface="Calibri" panose="020F0502020204030204" pitchFamily="34" charset="0"/>
                          <a:cs typeface="Times New Roman" panose="02020603050405020304" pitchFamily="18" charset="0"/>
                        </a:rPr>
                        <a:t>Dipal’s</a:t>
                      </a:r>
                      <a:r>
                        <a:rPr lang="en-GB" sz="800" b="0" u="none" dirty="0">
                          <a:effectLst/>
                          <a:latin typeface="Twinkl Cursive Looped Light" panose="02000000000000000000" pitchFamily="2" charset="0"/>
                          <a:ea typeface="Calibri" panose="020F0502020204030204" pitchFamily="34" charset="0"/>
                          <a:cs typeface="Times New Roman" panose="02020603050405020304" pitchFamily="18" charset="0"/>
                        </a:rPr>
                        <a:t> Diwali </a:t>
                      </a: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800" b="0" u="none" dirty="0">
                          <a:effectLst/>
                          <a:latin typeface="Twinkl Cursive Looped Light" panose="02000000000000000000" pitchFamily="2" charset="0"/>
                          <a:ea typeface="Calibri" panose="020F0502020204030204" pitchFamily="34" charset="0"/>
                          <a:cs typeface="Times New Roman" panose="02020603050405020304" pitchFamily="18" charset="0"/>
                        </a:rPr>
                        <a:t>The Runaway Chapati </a:t>
                      </a:r>
                    </a:p>
                  </a:txBody>
                  <a:tcPr/>
                </a:tc>
                <a:tc>
                  <a:txBody>
                    <a:bodyPr/>
                    <a:lstStyle/>
                    <a:p>
                      <a:pPr marL="87313" marR="0" lvl="0" indent="-87313"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800" b="0" u="none" dirty="0">
                          <a:effectLst/>
                          <a:latin typeface="Twinkl Cursive Looped" panose="02000000000000000000" pitchFamily="2" charset="77"/>
                          <a:ea typeface="Calibri" panose="020F0502020204030204" pitchFamily="34" charset="0"/>
                          <a:cs typeface="Times New Roman" panose="02020603050405020304" pitchFamily="18" charset="0"/>
                        </a:rPr>
                        <a:t>The Runaway Chapatti </a:t>
                      </a:r>
                    </a:p>
                  </a:txBody>
                  <a:tcPr/>
                </a:tc>
                <a:tc>
                  <a:txBody>
                    <a:bodyPr/>
                    <a:lstStyle/>
                    <a:p>
                      <a:pPr marL="0" marR="0" lvl="0" indent="0" algn="l" defTabSz="914400" rtl="0" eaLnBrk="1" fontAlgn="auto" latinLnBrk="0" hangingPunct="1">
                        <a:lnSpc>
                          <a:spcPct val="115000"/>
                        </a:lnSpc>
                        <a:spcBef>
                          <a:spcPts val="0"/>
                        </a:spcBef>
                        <a:spcAft>
                          <a:spcPts val="0"/>
                        </a:spcAft>
                        <a:buClrTx/>
                        <a:buSzTx/>
                        <a:buFont typeface="Arial" panose="020B0604020202020204" pitchFamily="34" charset="0"/>
                        <a:buNone/>
                        <a:tabLst/>
                        <a:defRPr/>
                      </a:pPr>
                      <a:r>
                        <a:rPr lang="en-GB" sz="800" b="0" u="none" dirty="0">
                          <a:effectLst/>
                          <a:latin typeface="Twinkl Cursive Looped" panose="02000000000000000000" pitchFamily="2" charset="77"/>
                          <a:ea typeface="Calibri" panose="020F0502020204030204" pitchFamily="34" charset="0"/>
                          <a:cs typeface="Times New Roman" panose="02020603050405020304" pitchFamily="18" charset="0"/>
                        </a:rPr>
                        <a:t>Christmas themed stories </a:t>
                      </a:r>
                    </a:p>
                  </a:txBody>
                  <a:tcPr/>
                </a:tc>
                <a:tc>
                  <a:txBody>
                    <a:bodyPr/>
                    <a:lstStyle/>
                    <a:p>
                      <a:pPr marL="0" marR="0" lvl="0" indent="0" algn="l" defTabSz="914400" rtl="0" eaLnBrk="1" fontAlgn="auto" latinLnBrk="0" hangingPunct="1">
                        <a:lnSpc>
                          <a:spcPct val="115000"/>
                        </a:lnSpc>
                        <a:spcBef>
                          <a:spcPts val="0"/>
                        </a:spcBef>
                        <a:spcAft>
                          <a:spcPts val="0"/>
                        </a:spcAft>
                        <a:buClrTx/>
                        <a:buSzTx/>
                        <a:buFont typeface="Arial" panose="020B0604020202020204" pitchFamily="34" charset="0"/>
                        <a:buNone/>
                        <a:tabLst/>
                        <a:defRPr/>
                      </a:pPr>
                      <a:r>
                        <a:rPr kumimoji="0" lang="en-GB" sz="800" b="0" i="0" u="none" strike="noStrike" kern="0" cap="none" spc="0" normalizeH="0" baseline="0" noProof="0">
                          <a:ln>
                            <a:noFill/>
                          </a:ln>
                          <a:solidFill>
                            <a:srgbClr val="000000"/>
                          </a:solidFill>
                          <a:effectLst/>
                          <a:uLnTx/>
                          <a:uFillTx/>
                          <a:latin typeface="Twinkl Cursive Looped" panose="02000000000000000000" pitchFamily="2" charset="77"/>
                          <a:ea typeface="Calibri" panose="020F0502020204030204" pitchFamily="34" charset="0"/>
                          <a:cs typeface="Times New Roman" panose="02020603050405020304" pitchFamily="18" charset="0"/>
                          <a:sym typeface="Arial"/>
                        </a:rPr>
                        <a:t>Christmas themed stories </a:t>
                      </a:r>
                      <a:endParaRPr kumimoji="0" lang="en-GB" sz="800" b="0" i="0" u="none" strike="noStrike" kern="0" cap="none" spc="0" normalizeH="0" baseline="0" noProof="0" dirty="0">
                        <a:ln>
                          <a:noFill/>
                        </a:ln>
                        <a:solidFill>
                          <a:srgbClr val="000000"/>
                        </a:solidFill>
                        <a:effectLst/>
                        <a:uLnTx/>
                        <a:uFillTx/>
                        <a:latin typeface="Twinkl Cursive Looped" panose="02000000000000000000" pitchFamily="2" charset="77"/>
                        <a:ea typeface="Calibri" panose="020F0502020204030204" pitchFamily="34" charset="0"/>
                        <a:cs typeface="Times New Roman" panose="02020603050405020304" pitchFamily="18" charset="0"/>
                        <a:sym typeface="Arial"/>
                      </a:endParaRPr>
                    </a:p>
                  </a:txBody>
                  <a:tcPr/>
                </a:tc>
                <a:tc>
                  <a:txBody>
                    <a:bodyPr/>
                    <a:lstStyle/>
                    <a:p>
                      <a:pPr marL="0" marR="0" lvl="0" indent="0" algn="l" defTabSz="914400" rtl="0" eaLnBrk="1" fontAlgn="auto" latinLnBrk="0" hangingPunct="1">
                        <a:lnSpc>
                          <a:spcPct val="115000"/>
                        </a:lnSpc>
                        <a:spcBef>
                          <a:spcPts val="0"/>
                        </a:spcBef>
                        <a:spcAft>
                          <a:spcPts val="0"/>
                        </a:spcAft>
                        <a:buClrTx/>
                        <a:buSzTx/>
                        <a:buFont typeface="Arial" panose="020B0604020202020204" pitchFamily="34" charset="0"/>
                        <a:buNone/>
                        <a:tabLst/>
                        <a:defRPr/>
                      </a:pPr>
                      <a:r>
                        <a:rPr kumimoji="0" lang="en-GB" sz="800" b="0" i="0" u="none" strike="noStrike" kern="0" cap="none" spc="0" normalizeH="0" baseline="0" noProof="0" dirty="0">
                          <a:ln>
                            <a:noFill/>
                          </a:ln>
                          <a:solidFill>
                            <a:srgbClr val="000000"/>
                          </a:solidFill>
                          <a:effectLst/>
                          <a:uLnTx/>
                          <a:uFillTx/>
                          <a:latin typeface="Twinkl Cursive Looped" panose="02000000000000000000" pitchFamily="2" charset="77"/>
                          <a:ea typeface="Calibri" panose="020F0502020204030204" pitchFamily="34" charset="0"/>
                          <a:cs typeface="Times New Roman" panose="02020603050405020304" pitchFamily="18" charset="0"/>
                          <a:sym typeface="Arial"/>
                        </a:rPr>
                        <a:t>Christmas themed stories </a:t>
                      </a:r>
                    </a:p>
                  </a:txBody>
                  <a:tcPr/>
                </a:tc>
                <a:tc>
                  <a:txBody>
                    <a:bodyPr/>
                    <a:lstStyle/>
                    <a:p>
                      <a:pPr marL="0" marR="0" lvl="0" indent="0" algn="l" defTabSz="914400" rtl="0" eaLnBrk="1" fontAlgn="auto" latinLnBrk="0" hangingPunct="1">
                        <a:lnSpc>
                          <a:spcPct val="115000"/>
                        </a:lnSpc>
                        <a:spcBef>
                          <a:spcPts val="0"/>
                        </a:spcBef>
                        <a:spcAft>
                          <a:spcPts val="0"/>
                        </a:spcAft>
                        <a:buClrTx/>
                        <a:buSzTx/>
                        <a:buFont typeface="Arial" panose="020B0604020202020204" pitchFamily="34" charset="0"/>
                        <a:buNone/>
                        <a:tabLst/>
                        <a:defRPr/>
                      </a:pPr>
                      <a:endParaRPr lang="en-GB" sz="800" b="0" u="none" dirty="0">
                        <a:effectLst/>
                        <a:latin typeface="Twinkl Cursive Looped" panose="02000000000000000000" pitchFamily="2" charset="77"/>
                        <a:ea typeface="Calibri" panose="020F0502020204030204" pitchFamily="34" charset="0"/>
                        <a:cs typeface="Times New Roman" panose="02020603050405020304" pitchFamily="18" charset="0"/>
                      </a:endParaRPr>
                    </a:p>
                  </a:txBody>
                  <a:tcPr>
                    <a:solidFill>
                      <a:schemeClr val="accent1">
                        <a:lumMod val="60000"/>
                        <a:lumOff val="40000"/>
                      </a:schemeClr>
                    </a:solidFill>
                  </a:tcPr>
                </a:tc>
                <a:extLst>
                  <a:ext uri="{0D108BD9-81ED-4DB2-BD59-A6C34878D82A}">
                    <a16:rowId xmlns:a16="http://schemas.microsoft.com/office/drawing/2014/main" val="126213105"/>
                  </a:ext>
                </a:extLst>
              </a:tr>
              <a:tr h="189122">
                <a:tc vMerge="1">
                  <a:txBody>
                    <a:bodyPr/>
                    <a:lstStyle/>
                    <a:p>
                      <a:endParaRPr lang="en-GB"/>
                    </a:p>
                  </a:txBody>
                  <a:tcPr/>
                </a:tc>
                <a:tc>
                  <a:txBody>
                    <a:bodyPr/>
                    <a:lstStyle/>
                    <a:p>
                      <a:pPr marL="0" marR="0" lvl="0" indent="0" algn="l" defTabSz="914400" rtl="0" eaLnBrk="1" fontAlgn="auto" latinLnBrk="0" hangingPunct="1">
                        <a:lnSpc>
                          <a:spcPct val="115000"/>
                        </a:lnSpc>
                        <a:spcBef>
                          <a:spcPts val="0"/>
                        </a:spcBef>
                        <a:spcAft>
                          <a:spcPts val="0"/>
                        </a:spcAft>
                        <a:buClrTx/>
                        <a:buSzTx/>
                        <a:buFont typeface="Arial" panose="020B0604020202020204" pitchFamily="34" charset="0"/>
                        <a:buNone/>
                        <a:tabLst/>
                        <a:defRPr/>
                      </a:pPr>
                      <a:r>
                        <a:rPr lang="en-GB" sz="800" b="0" u="none" dirty="0">
                          <a:effectLst/>
                          <a:latin typeface="Twinkl Cursive Looped" panose="02000000000000000000" pitchFamily="2" charset="77"/>
                          <a:ea typeface="Calibri" panose="020F0502020204030204" pitchFamily="34" charset="0"/>
                          <a:cs typeface="Times New Roman" panose="02020603050405020304" pitchFamily="18" charset="0"/>
                        </a:rPr>
                        <a:t>I can recognise my name </a:t>
                      </a:r>
                    </a:p>
                  </a:txBody>
                  <a:tcPr/>
                </a:tc>
                <a:tc>
                  <a:txBody>
                    <a:bodyPr/>
                    <a:lstStyle/>
                    <a:p>
                      <a:pPr marL="0" marR="0" lvl="0" indent="0" algn="l" defTabSz="914400" rtl="0" eaLnBrk="1" fontAlgn="auto" latinLnBrk="0" hangingPunct="1">
                        <a:lnSpc>
                          <a:spcPct val="115000"/>
                        </a:lnSpc>
                        <a:spcBef>
                          <a:spcPts val="0"/>
                        </a:spcBef>
                        <a:spcAft>
                          <a:spcPts val="0"/>
                        </a:spcAft>
                        <a:buClrTx/>
                        <a:buSzTx/>
                        <a:buFont typeface="Arial" panose="020B0604020202020204" pitchFamily="34" charset="0"/>
                        <a:buNone/>
                        <a:tabLst/>
                        <a:defRPr/>
                      </a:pPr>
                      <a:r>
                        <a:rPr lang="en-GB" sz="800" b="0" u="none" dirty="0">
                          <a:effectLst/>
                          <a:latin typeface="Twinkl Cursive Looped" panose="02000000000000000000" pitchFamily="2" charset="77"/>
                          <a:ea typeface="Calibri" panose="020F0502020204030204" pitchFamily="34" charset="0"/>
                          <a:cs typeface="Times New Roman" panose="02020603050405020304" pitchFamily="18" charset="0"/>
                        </a:rPr>
                        <a:t>I can recognise my name </a:t>
                      </a:r>
                    </a:p>
                  </a:txBody>
                  <a:tcPr/>
                </a:tc>
                <a:tc>
                  <a:txBody>
                    <a:bodyPr/>
                    <a:lstStyle/>
                    <a:p>
                      <a:pPr marL="0" marR="0" lvl="0" indent="0" algn="l" defTabSz="914400" rtl="0" eaLnBrk="1" fontAlgn="auto" latinLnBrk="0" hangingPunct="1">
                        <a:lnSpc>
                          <a:spcPct val="115000"/>
                        </a:lnSpc>
                        <a:spcBef>
                          <a:spcPts val="0"/>
                        </a:spcBef>
                        <a:spcAft>
                          <a:spcPts val="0"/>
                        </a:spcAft>
                        <a:buClrTx/>
                        <a:buSzTx/>
                        <a:buFont typeface="Arial" panose="020B0604020202020204" pitchFamily="34" charset="0"/>
                        <a:buNone/>
                        <a:tabLst/>
                        <a:defRPr/>
                      </a:pPr>
                      <a:r>
                        <a:rPr lang="en-GB" sz="800" b="0" u="none" dirty="0">
                          <a:effectLst/>
                          <a:latin typeface="Twinkl Cursive Looped" panose="02000000000000000000" pitchFamily="2" charset="77"/>
                          <a:ea typeface="Calibri" panose="020F0502020204030204" pitchFamily="34" charset="0"/>
                          <a:cs typeface="Times New Roman" panose="02020603050405020304" pitchFamily="18" charset="0"/>
                        </a:rPr>
                        <a:t>I can recognise my name </a:t>
                      </a:r>
                    </a:p>
                  </a:txBody>
                  <a:tcPr/>
                </a:tc>
                <a:tc>
                  <a:txBody>
                    <a:bodyPr/>
                    <a:lstStyle/>
                    <a:p>
                      <a:pPr marL="0" marR="0" lvl="0" indent="0" algn="l" defTabSz="914400" rtl="0" eaLnBrk="1" fontAlgn="auto" latinLnBrk="0" hangingPunct="1">
                        <a:lnSpc>
                          <a:spcPct val="115000"/>
                        </a:lnSpc>
                        <a:spcBef>
                          <a:spcPts val="0"/>
                        </a:spcBef>
                        <a:spcAft>
                          <a:spcPts val="0"/>
                        </a:spcAft>
                        <a:buClrTx/>
                        <a:buSzTx/>
                        <a:buFont typeface="Arial" panose="020B0604020202020204" pitchFamily="34" charset="0"/>
                        <a:buNone/>
                        <a:tabLst/>
                        <a:defRPr/>
                      </a:pPr>
                      <a:r>
                        <a:rPr lang="en-GB" sz="800" b="0" u="none" dirty="0">
                          <a:effectLst/>
                          <a:latin typeface="Twinkl Cursive Looped" panose="02000000000000000000" pitchFamily="2" charset="77"/>
                          <a:ea typeface="Calibri" panose="020F0502020204030204" pitchFamily="34" charset="0"/>
                          <a:cs typeface="Times New Roman" panose="02020603050405020304" pitchFamily="18" charset="0"/>
                        </a:rPr>
                        <a:t>I can recognise my name </a:t>
                      </a:r>
                    </a:p>
                  </a:txBody>
                  <a:tcPr/>
                </a:tc>
                <a:tc>
                  <a:txBody>
                    <a:bodyPr/>
                    <a:lstStyle/>
                    <a:p>
                      <a:pPr marL="0" marR="0" lvl="0" indent="0" algn="l" defTabSz="914400" rtl="0" eaLnBrk="1" fontAlgn="auto" latinLnBrk="0" hangingPunct="1">
                        <a:lnSpc>
                          <a:spcPct val="115000"/>
                        </a:lnSpc>
                        <a:spcBef>
                          <a:spcPts val="0"/>
                        </a:spcBef>
                        <a:spcAft>
                          <a:spcPts val="0"/>
                        </a:spcAft>
                        <a:buClrTx/>
                        <a:buSzTx/>
                        <a:buFont typeface="Arial" panose="020B0604020202020204" pitchFamily="34" charset="0"/>
                        <a:buNone/>
                        <a:tabLst/>
                        <a:defRPr/>
                      </a:pPr>
                      <a:r>
                        <a:rPr lang="en-GB" sz="800" b="0" u="none" dirty="0">
                          <a:effectLst/>
                          <a:latin typeface="Twinkl Cursive Looped" panose="02000000000000000000" pitchFamily="2" charset="77"/>
                          <a:ea typeface="Calibri" panose="020F0502020204030204" pitchFamily="34" charset="0"/>
                          <a:cs typeface="Times New Roman" panose="02020603050405020304" pitchFamily="18" charset="0"/>
                        </a:rPr>
                        <a:t>I can recognise my name </a:t>
                      </a:r>
                    </a:p>
                  </a:txBody>
                  <a:tcPr/>
                </a:tc>
                <a:tc>
                  <a:txBody>
                    <a:bodyPr/>
                    <a:lstStyle/>
                    <a:p>
                      <a:pPr marL="0" marR="0" lvl="0" indent="0" algn="l" defTabSz="914400" rtl="0" eaLnBrk="1" fontAlgn="auto" latinLnBrk="0" hangingPunct="1">
                        <a:lnSpc>
                          <a:spcPct val="115000"/>
                        </a:lnSpc>
                        <a:spcBef>
                          <a:spcPts val="0"/>
                        </a:spcBef>
                        <a:spcAft>
                          <a:spcPts val="0"/>
                        </a:spcAft>
                        <a:buClrTx/>
                        <a:buSzTx/>
                        <a:buFont typeface="Arial" panose="020B0604020202020204" pitchFamily="34" charset="0"/>
                        <a:buNone/>
                        <a:tabLst/>
                        <a:defRPr/>
                      </a:pPr>
                      <a:r>
                        <a:rPr lang="en-GB" sz="800" b="0" u="none" dirty="0">
                          <a:effectLst/>
                          <a:latin typeface="Twinkl Cursive Looped" panose="02000000000000000000" pitchFamily="2" charset="77"/>
                          <a:ea typeface="Calibri" panose="020F0502020204030204" pitchFamily="34" charset="0"/>
                          <a:cs typeface="Times New Roman" panose="02020603050405020304" pitchFamily="18" charset="0"/>
                        </a:rPr>
                        <a:t>I can recognise my name </a:t>
                      </a:r>
                    </a:p>
                  </a:txBody>
                  <a:tcPr/>
                </a:tc>
                <a:tc>
                  <a:txBody>
                    <a:bodyPr/>
                    <a:lstStyle/>
                    <a:p>
                      <a:pPr marL="0" marR="0" lvl="0" indent="0" algn="l" defTabSz="914400" rtl="0" eaLnBrk="1" fontAlgn="auto" latinLnBrk="0" hangingPunct="1">
                        <a:lnSpc>
                          <a:spcPct val="115000"/>
                        </a:lnSpc>
                        <a:spcBef>
                          <a:spcPts val="0"/>
                        </a:spcBef>
                        <a:spcAft>
                          <a:spcPts val="0"/>
                        </a:spcAft>
                        <a:buClrTx/>
                        <a:buSzTx/>
                        <a:buFont typeface="Arial" panose="020B0604020202020204" pitchFamily="34" charset="0"/>
                        <a:buNone/>
                        <a:tabLst/>
                        <a:defRPr/>
                      </a:pPr>
                      <a:r>
                        <a:rPr lang="en-GB" sz="800" b="0" u="none" dirty="0">
                          <a:effectLst/>
                          <a:latin typeface="Twinkl Cursive Looped" panose="02000000000000000000" pitchFamily="2" charset="77"/>
                          <a:ea typeface="Calibri" panose="020F0502020204030204" pitchFamily="34" charset="0"/>
                          <a:cs typeface="Times New Roman" panose="02020603050405020304" pitchFamily="18" charset="0"/>
                        </a:rPr>
                        <a:t>I can recognise my name </a:t>
                      </a: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kumimoji="0" lang="en-GB" sz="800" b="0" i="0" u="none" strike="noStrike" kern="0" cap="none" spc="0" normalizeH="0" baseline="0" noProof="0" dirty="0">
                        <a:ln>
                          <a:noFill/>
                        </a:ln>
                        <a:solidFill>
                          <a:srgbClr val="000000"/>
                        </a:solidFill>
                        <a:effectLst/>
                        <a:uLnTx/>
                        <a:uFillTx/>
                        <a:latin typeface="Twinkl Cursive Looped" panose="02000000000000000000" pitchFamily="2" charset="77"/>
                        <a:ea typeface="Calibri" panose="020F0502020204030204" pitchFamily="34" charset="0"/>
                        <a:cs typeface="Times New Roman" panose="02020603050405020304" pitchFamily="18" charset="0"/>
                        <a:sym typeface="Arial"/>
                      </a:endParaRPr>
                    </a:p>
                  </a:txBody>
                  <a:tcPr>
                    <a:solidFill>
                      <a:schemeClr val="accent1">
                        <a:lumMod val="60000"/>
                        <a:lumOff val="40000"/>
                      </a:schemeClr>
                    </a:solidFill>
                  </a:tcPr>
                </a:tc>
                <a:extLst>
                  <a:ext uri="{0D108BD9-81ED-4DB2-BD59-A6C34878D82A}">
                    <a16:rowId xmlns:a16="http://schemas.microsoft.com/office/drawing/2014/main" val="3301754602"/>
                  </a:ext>
                </a:extLst>
              </a:tr>
              <a:tr h="475187">
                <a:tc rowSpan="2">
                  <a:txBody>
                    <a:bodyPr/>
                    <a:lstStyle/>
                    <a:p>
                      <a:pPr marL="0" indent="0" algn="ctr">
                        <a:buFont typeface="Arial" panose="020B0604020202020204" pitchFamily="34" charset="0"/>
                        <a:buNone/>
                      </a:pPr>
                      <a:r>
                        <a:rPr lang="en-US" sz="1000" dirty="0">
                          <a:latin typeface="Twinkl Cursive Looped Semibold" panose="02000000000000000000" pitchFamily="2" charset="0"/>
                        </a:rPr>
                        <a:t>WRITING </a:t>
                      </a:r>
                    </a:p>
                    <a:p>
                      <a:pPr marL="0" indent="0" algn="ctr">
                        <a:buFont typeface="Arial" panose="020B0604020202020204" pitchFamily="34" charset="0"/>
                        <a:buNone/>
                      </a:pPr>
                      <a:endParaRPr lang="en-US" sz="1000" dirty="0">
                        <a:latin typeface="Twinkl Cursive Looped Semibold" panose="02000000000000000000" pitchFamily="2" charset="0"/>
                      </a:endParaRPr>
                    </a:p>
                    <a:p>
                      <a:pPr marL="0" indent="0" algn="ctr">
                        <a:buFont typeface="Arial" panose="020B0604020202020204" pitchFamily="34" charset="0"/>
                        <a:buNone/>
                      </a:pPr>
                      <a:r>
                        <a:rPr lang="en-US" sz="1000" dirty="0">
                          <a:latin typeface="Twinkl Cursive Looped Semibold" panose="02000000000000000000" pitchFamily="2" charset="0"/>
                        </a:rPr>
                        <a:t>Handwriting is PE on paper! </a:t>
                      </a:r>
                    </a:p>
                    <a:p>
                      <a:pPr marL="0" indent="0" algn="ctr">
                        <a:buFont typeface="Arial" panose="020B0604020202020204" pitchFamily="34" charset="0"/>
                        <a:buNone/>
                      </a:pPr>
                      <a:endParaRPr lang="en-US" sz="1000" dirty="0">
                        <a:latin typeface="Twinkl Cursive Looped Semibold" panose="02000000000000000000" pitchFamily="2" charset="0"/>
                      </a:endParaRPr>
                    </a:p>
                  </a:txBody>
                  <a:tcPr/>
                </a:tc>
                <a:tc>
                  <a:txBody>
                    <a:bodyPr/>
                    <a:lstStyle/>
                    <a:p>
                      <a:pPr marL="0" lvl="0" indent="0">
                        <a:spcBef>
                          <a:spcPts val="525"/>
                        </a:spcBef>
                        <a:spcAft>
                          <a:spcPts val="0"/>
                        </a:spcAft>
                        <a:buFont typeface="Arial" panose="020B0604020202020204" pitchFamily="34" charset="0"/>
                        <a:buNone/>
                        <a:tabLst>
                          <a:tab pos="431800" algn="l"/>
                        </a:tabLst>
                      </a:pPr>
                      <a:r>
                        <a:rPr lang="en-GB" sz="800" dirty="0">
                          <a:effectLst/>
                          <a:latin typeface="Twinkl Cursive Looped Light" panose="02000000000000000000" pitchFamily="2" charset="0"/>
                          <a:ea typeface="Arial" panose="020B0604020202020204" pitchFamily="34" charset="0"/>
                        </a:rPr>
                        <a:t>Wiggle me into squiggle </a:t>
                      </a:r>
                    </a:p>
                  </a:txBody>
                  <a:tcPr/>
                </a:tc>
                <a:tc>
                  <a:txBody>
                    <a:bodyPr/>
                    <a:lstStyle/>
                    <a:p>
                      <a:pPr marL="0" marR="0" lvl="0" indent="0" algn="l" defTabSz="914400" rtl="0" eaLnBrk="1" fontAlgn="auto" latinLnBrk="0" hangingPunct="1">
                        <a:lnSpc>
                          <a:spcPct val="100000"/>
                        </a:lnSpc>
                        <a:spcBef>
                          <a:spcPts val="525"/>
                        </a:spcBef>
                        <a:spcAft>
                          <a:spcPts val="0"/>
                        </a:spcAft>
                        <a:buClr>
                          <a:srgbClr val="000000"/>
                        </a:buClr>
                        <a:buSzTx/>
                        <a:buFont typeface="Arial" panose="020B0604020202020204" pitchFamily="34" charset="0"/>
                        <a:buNone/>
                        <a:tabLst>
                          <a:tab pos="431800" algn="l"/>
                        </a:tabLst>
                        <a:defRPr/>
                      </a:pPr>
                      <a:r>
                        <a:rPr kumimoji="0" lang="en-GB" sz="800" b="0" i="0" u="none" strike="noStrike" kern="0" cap="none" spc="0" normalizeH="0" baseline="0" noProof="0" dirty="0">
                          <a:ln>
                            <a:noFill/>
                          </a:ln>
                          <a:solidFill>
                            <a:srgbClr val="000000"/>
                          </a:solidFill>
                          <a:effectLst/>
                          <a:uLnTx/>
                          <a:uFillTx/>
                          <a:latin typeface="Twinkl Cursive Looped Light" panose="02000000000000000000" pitchFamily="2" charset="0"/>
                          <a:ea typeface="Arial" panose="020B0604020202020204" pitchFamily="34" charset="0"/>
                          <a:cs typeface="Arial"/>
                          <a:sym typeface="Arial"/>
                        </a:rPr>
                        <a:t>Wiggle me into squiggle </a:t>
                      </a:r>
                    </a:p>
                  </a:txBody>
                  <a:tcPr/>
                </a:tc>
                <a:tc>
                  <a:txBody>
                    <a:bodyPr/>
                    <a:lstStyle/>
                    <a:p>
                      <a:pPr marL="0" marR="0" lvl="0" indent="0" algn="l" defTabSz="914400" rtl="0" eaLnBrk="1" fontAlgn="auto" latinLnBrk="0" hangingPunct="1">
                        <a:lnSpc>
                          <a:spcPct val="100000"/>
                        </a:lnSpc>
                        <a:spcBef>
                          <a:spcPts val="525"/>
                        </a:spcBef>
                        <a:spcAft>
                          <a:spcPts val="0"/>
                        </a:spcAft>
                        <a:buClr>
                          <a:srgbClr val="000000"/>
                        </a:buClr>
                        <a:buSzTx/>
                        <a:buFont typeface="Arial" panose="020B0604020202020204" pitchFamily="34" charset="0"/>
                        <a:buNone/>
                        <a:tabLst>
                          <a:tab pos="431800" algn="l"/>
                        </a:tabLst>
                        <a:defRPr/>
                      </a:pPr>
                      <a:r>
                        <a:rPr kumimoji="0" lang="en-GB" sz="800" b="0" i="0" u="none" strike="noStrike" kern="0" cap="none" spc="0" normalizeH="0" baseline="0" noProof="0" dirty="0">
                          <a:ln>
                            <a:noFill/>
                          </a:ln>
                          <a:solidFill>
                            <a:srgbClr val="000000"/>
                          </a:solidFill>
                          <a:effectLst/>
                          <a:uLnTx/>
                          <a:uFillTx/>
                          <a:latin typeface="Twinkl Cursive Looped Light" panose="02000000000000000000" pitchFamily="2" charset="0"/>
                          <a:ea typeface="Arial" panose="020B0604020202020204" pitchFamily="34" charset="0"/>
                          <a:cs typeface="Arial"/>
                          <a:sym typeface="Arial"/>
                        </a:rPr>
                        <a:t>Wiggle me into squiggle </a:t>
                      </a:r>
                    </a:p>
                  </a:txBody>
                  <a:tcPr/>
                </a:tc>
                <a:tc>
                  <a:txBody>
                    <a:bodyPr/>
                    <a:lstStyle/>
                    <a:p>
                      <a:pPr marL="0" marR="0" lvl="0" indent="0" algn="l" defTabSz="914400" rtl="0" eaLnBrk="1" fontAlgn="auto" latinLnBrk="0" hangingPunct="1">
                        <a:lnSpc>
                          <a:spcPct val="100000"/>
                        </a:lnSpc>
                        <a:spcBef>
                          <a:spcPts val="525"/>
                        </a:spcBef>
                        <a:spcAft>
                          <a:spcPts val="0"/>
                        </a:spcAft>
                        <a:buClr>
                          <a:srgbClr val="000000"/>
                        </a:buClr>
                        <a:buSzTx/>
                        <a:buFont typeface="Arial" panose="020B0604020202020204" pitchFamily="34" charset="0"/>
                        <a:buNone/>
                        <a:tabLst>
                          <a:tab pos="431800" algn="l"/>
                        </a:tabLst>
                        <a:defRPr/>
                      </a:pPr>
                      <a:r>
                        <a:rPr kumimoji="0" lang="en-GB" sz="800" b="0" i="0" u="none" strike="noStrike" kern="0" cap="none" spc="0" normalizeH="0" baseline="0" noProof="0" dirty="0">
                          <a:ln>
                            <a:noFill/>
                          </a:ln>
                          <a:solidFill>
                            <a:srgbClr val="000000"/>
                          </a:solidFill>
                          <a:effectLst/>
                          <a:uLnTx/>
                          <a:uFillTx/>
                          <a:latin typeface="Twinkl Cursive Looped Light" panose="02000000000000000000" pitchFamily="2" charset="0"/>
                          <a:ea typeface="Arial" panose="020B0604020202020204" pitchFamily="34" charset="0"/>
                          <a:cs typeface="Arial"/>
                          <a:sym typeface="Arial"/>
                        </a:rPr>
                        <a:t>Wiggle me into squiggle </a:t>
                      </a:r>
                    </a:p>
                  </a:txBody>
                  <a:tcPr/>
                </a:tc>
                <a:tc>
                  <a:txBody>
                    <a:bodyPr/>
                    <a:lstStyle/>
                    <a:p>
                      <a:pPr marL="0" marR="0" lvl="0" indent="0" algn="l" defTabSz="914400" rtl="0" eaLnBrk="1" fontAlgn="auto" latinLnBrk="0" hangingPunct="1">
                        <a:lnSpc>
                          <a:spcPct val="100000"/>
                        </a:lnSpc>
                        <a:spcBef>
                          <a:spcPts val="525"/>
                        </a:spcBef>
                        <a:spcAft>
                          <a:spcPts val="0"/>
                        </a:spcAft>
                        <a:buClr>
                          <a:srgbClr val="000000"/>
                        </a:buClr>
                        <a:buSzTx/>
                        <a:buFont typeface="Arial" panose="020B0604020202020204" pitchFamily="34" charset="0"/>
                        <a:buNone/>
                        <a:tabLst>
                          <a:tab pos="431800" algn="l"/>
                        </a:tabLst>
                        <a:defRPr/>
                      </a:pPr>
                      <a:r>
                        <a:rPr kumimoji="0" lang="en-GB" sz="800" b="0" i="0" u="none" strike="noStrike" kern="0" cap="none" spc="0" normalizeH="0" baseline="0" noProof="0" dirty="0">
                          <a:ln>
                            <a:noFill/>
                          </a:ln>
                          <a:solidFill>
                            <a:srgbClr val="000000"/>
                          </a:solidFill>
                          <a:effectLst/>
                          <a:uLnTx/>
                          <a:uFillTx/>
                          <a:latin typeface="Twinkl Cursive Looped Light" panose="02000000000000000000" pitchFamily="2" charset="0"/>
                          <a:ea typeface="Arial" panose="020B0604020202020204" pitchFamily="34" charset="0"/>
                          <a:cs typeface="Arial"/>
                          <a:sym typeface="Arial"/>
                        </a:rPr>
                        <a:t>Wiggle me into squiggle </a:t>
                      </a:r>
                    </a:p>
                  </a:txBody>
                  <a:tcPr/>
                </a:tc>
                <a:tc>
                  <a:txBody>
                    <a:bodyPr/>
                    <a:lstStyle/>
                    <a:p>
                      <a:pPr marL="0" marR="0" lvl="0" indent="0" algn="l" defTabSz="914400" rtl="0" eaLnBrk="1" fontAlgn="auto" latinLnBrk="0" hangingPunct="1">
                        <a:lnSpc>
                          <a:spcPct val="100000"/>
                        </a:lnSpc>
                        <a:spcBef>
                          <a:spcPts val="525"/>
                        </a:spcBef>
                        <a:spcAft>
                          <a:spcPts val="0"/>
                        </a:spcAft>
                        <a:buClr>
                          <a:srgbClr val="000000"/>
                        </a:buClr>
                        <a:buSzTx/>
                        <a:buFont typeface="Arial" panose="020B0604020202020204" pitchFamily="34" charset="0"/>
                        <a:buNone/>
                        <a:tabLst>
                          <a:tab pos="431800" algn="l"/>
                        </a:tabLst>
                        <a:defRPr/>
                      </a:pPr>
                      <a:r>
                        <a:rPr kumimoji="0" lang="en-GB" sz="800" b="0" i="0" u="none" strike="noStrike" kern="0" cap="none" spc="0" normalizeH="0" baseline="0" noProof="0" dirty="0">
                          <a:ln>
                            <a:noFill/>
                          </a:ln>
                          <a:solidFill>
                            <a:srgbClr val="000000"/>
                          </a:solidFill>
                          <a:effectLst/>
                          <a:uLnTx/>
                          <a:uFillTx/>
                          <a:latin typeface="Twinkl Cursive Looped Light" panose="02000000000000000000" pitchFamily="2" charset="0"/>
                          <a:ea typeface="Arial" panose="020B0604020202020204" pitchFamily="34" charset="0"/>
                          <a:cs typeface="Arial"/>
                          <a:sym typeface="Arial"/>
                        </a:rPr>
                        <a:t>Wiggle me into squiggle </a:t>
                      </a:r>
                    </a:p>
                  </a:txBody>
                  <a:tcPr/>
                </a:tc>
                <a:tc>
                  <a:txBody>
                    <a:bodyPr/>
                    <a:lstStyle/>
                    <a:p>
                      <a:pPr marL="0" marR="0" lvl="0" indent="0" algn="l" defTabSz="914400" rtl="0" eaLnBrk="1" fontAlgn="auto" latinLnBrk="0" hangingPunct="1">
                        <a:lnSpc>
                          <a:spcPct val="100000"/>
                        </a:lnSpc>
                        <a:spcBef>
                          <a:spcPts val="525"/>
                        </a:spcBef>
                        <a:spcAft>
                          <a:spcPts val="0"/>
                        </a:spcAft>
                        <a:buClr>
                          <a:srgbClr val="000000"/>
                        </a:buClr>
                        <a:buSzTx/>
                        <a:buFont typeface="Arial" panose="020B0604020202020204" pitchFamily="34" charset="0"/>
                        <a:buNone/>
                        <a:tabLst>
                          <a:tab pos="431800" algn="l"/>
                        </a:tabLst>
                        <a:defRPr/>
                      </a:pPr>
                      <a:r>
                        <a:rPr kumimoji="0" lang="en-GB" sz="800" b="0" i="0" u="none" strike="noStrike" kern="0" cap="none" spc="0" normalizeH="0" baseline="0" noProof="0" dirty="0">
                          <a:ln>
                            <a:noFill/>
                          </a:ln>
                          <a:solidFill>
                            <a:srgbClr val="000000"/>
                          </a:solidFill>
                          <a:effectLst/>
                          <a:uLnTx/>
                          <a:uFillTx/>
                          <a:latin typeface="Twinkl Cursive Looped Light" panose="02000000000000000000" pitchFamily="2" charset="0"/>
                          <a:ea typeface="Arial" panose="020B0604020202020204" pitchFamily="34" charset="0"/>
                          <a:cs typeface="Arial"/>
                          <a:sym typeface="Arial"/>
                        </a:rPr>
                        <a:t>Wiggle me into squiggle </a:t>
                      </a:r>
                    </a:p>
                  </a:txBody>
                  <a:tcPr/>
                </a:tc>
                <a:tc>
                  <a:txBody>
                    <a:bodyPr/>
                    <a:lstStyle/>
                    <a:p>
                      <a:pPr marL="0" marR="0" lvl="0" indent="0" algn="l" defTabSz="914400" rtl="0" eaLnBrk="1" fontAlgn="auto" latinLnBrk="0" hangingPunct="1">
                        <a:lnSpc>
                          <a:spcPct val="100000"/>
                        </a:lnSpc>
                        <a:spcBef>
                          <a:spcPts val="525"/>
                        </a:spcBef>
                        <a:spcAft>
                          <a:spcPts val="0"/>
                        </a:spcAft>
                        <a:buClr>
                          <a:srgbClr val="000000"/>
                        </a:buClr>
                        <a:buSzTx/>
                        <a:buFont typeface="Arial" panose="020B0604020202020204" pitchFamily="34" charset="0"/>
                        <a:buNone/>
                        <a:tabLst>
                          <a:tab pos="431800" algn="l"/>
                        </a:tabLst>
                        <a:defRPr/>
                      </a:pPr>
                      <a:endParaRPr kumimoji="0" lang="en-GB" sz="800" b="0" i="0" u="none" strike="noStrike" kern="0" cap="none" spc="0" normalizeH="0" baseline="0" noProof="0" dirty="0">
                        <a:ln>
                          <a:noFill/>
                        </a:ln>
                        <a:solidFill>
                          <a:srgbClr val="000000"/>
                        </a:solidFill>
                        <a:effectLst/>
                        <a:uLnTx/>
                        <a:uFillTx/>
                        <a:latin typeface="Twinkl Cursive Looped Light" panose="02000000000000000000" pitchFamily="2" charset="0"/>
                        <a:ea typeface="Arial" panose="020B0604020202020204" pitchFamily="34" charset="0"/>
                        <a:cs typeface="Arial"/>
                        <a:sym typeface="Arial"/>
                      </a:endParaRPr>
                    </a:p>
                  </a:txBody>
                  <a:tcPr>
                    <a:solidFill>
                      <a:schemeClr val="accent1">
                        <a:lumMod val="60000"/>
                        <a:lumOff val="40000"/>
                      </a:schemeClr>
                    </a:solidFill>
                  </a:tcPr>
                </a:tc>
                <a:extLst>
                  <a:ext uri="{0D108BD9-81ED-4DB2-BD59-A6C34878D82A}">
                    <a16:rowId xmlns:a16="http://schemas.microsoft.com/office/drawing/2014/main" val="1624761393"/>
                  </a:ext>
                </a:extLst>
              </a:tr>
              <a:tr h="492611">
                <a:tc vMerge="1">
                  <a:txBody>
                    <a:bodyPr/>
                    <a:lstStyle/>
                    <a:p>
                      <a:endParaRPr lang="en-GB"/>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800" b="0" u="none" dirty="0">
                          <a:effectLst/>
                          <a:latin typeface="Twinkl Cursive Looped" panose="02000000000000000000" pitchFamily="2" charset="77"/>
                          <a:ea typeface="Calibri" panose="020F0502020204030204" pitchFamily="34" charset="0"/>
                          <a:cs typeface="Times New Roman" panose="02020603050405020304" pitchFamily="18" charset="0"/>
                        </a:rPr>
                        <a:t>Firework patterns </a:t>
                      </a: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GB" sz="800" b="0" u="none" dirty="0">
                        <a:effectLst/>
                        <a:latin typeface="Twinkl Cursive Looped" panose="02000000000000000000" pitchFamily="2" charset="77"/>
                        <a:ea typeface="Calibri" panose="020F0502020204030204" pitchFamily="34" charset="0"/>
                        <a:cs typeface="Times New Roman" panose="02020603050405020304" pitchFamily="18" charset="0"/>
                      </a:endParaRP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800" b="0" u="none" dirty="0">
                          <a:effectLst/>
                          <a:latin typeface="Twinkl Cursive Looped" panose="02000000000000000000" pitchFamily="2" charset="77"/>
                          <a:ea typeface="Calibri" panose="020F0502020204030204" pitchFamily="34" charset="0"/>
                          <a:cs typeface="Times New Roman" panose="02020603050405020304" pitchFamily="18" charset="0"/>
                        </a:rPr>
                        <a:t>Diwali celebration card </a:t>
                      </a: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800" b="0" u="none" dirty="0">
                          <a:effectLst/>
                          <a:latin typeface="Twinkl Cursive Looped" panose="02000000000000000000" pitchFamily="2" charset="77"/>
                          <a:ea typeface="Calibri" panose="020F0502020204030204" pitchFamily="34" charset="0"/>
                          <a:cs typeface="Times New Roman" panose="02020603050405020304" pitchFamily="18" charset="0"/>
                        </a:rPr>
                        <a:t>Ready steady mark make – I live with </a:t>
                      </a: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800" b="0" u="none" dirty="0">
                          <a:effectLst/>
                          <a:latin typeface="Twinkl Cursive Looped" panose="02000000000000000000" pitchFamily="2" charset="77"/>
                          <a:ea typeface="Calibri" panose="020F0502020204030204" pitchFamily="34" charset="0"/>
                          <a:cs typeface="Times New Roman" panose="02020603050405020304" pitchFamily="18" charset="0"/>
                        </a:rPr>
                        <a:t>Dear Father Christmas </a:t>
                      </a: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800" b="0" u="none" dirty="0">
                          <a:effectLst/>
                          <a:latin typeface="Twinkl Cursive Looped" panose="02000000000000000000" pitchFamily="2" charset="77"/>
                          <a:ea typeface="Calibri" panose="020F0502020204030204" pitchFamily="34" charset="0"/>
                          <a:cs typeface="Times New Roman" panose="02020603050405020304" pitchFamily="18" charset="0"/>
                        </a:rPr>
                        <a:t>Dear Father Christmas </a:t>
                      </a:r>
                    </a:p>
                    <a:p>
                      <a:pPr marL="0" marR="0" lvl="0" indent="0" algn="l" defTabSz="914400" rtl="0" eaLnBrk="1" fontAlgn="auto" latinLnBrk="0" hangingPunct="1">
                        <a:lnSpc>
                          <a:spcPct val="115000"/>
                        </a:lnSpc>
                        <a:spcBef>
                          <a:spcPts val="0"/>
                        </a:spcBef>
                        <a:spcAft>
                          <a:spcPts val="0"/>
                        </a:spcAft>
                        <a:buClrTx/>
                        <a:buSzTx/>
                        <a:buFontTx/>
                        <a:buNone/>
                        <a:tabLst/>
                        <a:defRPr/>
                      </a:pPr>
                      <a:endParaRPr lang="en-GB" sz="800" b="0" u="sng" dirty="0">
                        <a:effectLst/>
                        <a:latin typeface="Twinkl Cursive Looped" panose="02000000000000000000" pitchFamily="2" charset="77"/>
                        <a:ea typeface="Calibri" panose="020F0502020204030204" pitchFamily="34" charset="0"/>
                        <a:cs typeface="Times New Roman" panose="02020603050405020304" pitchFamily="18" charset="0"/>
                      </a:endParaRP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800" b="0" u="none" dirty="0">
                          <a:effectLst/>
                          <a:latin typeface="Twinkl Cursive Looped" panose="02000000000000000000" pitchFamily="2" charset="77"/>
                          <a:ea typeface="Calibri" panose="020F0502020204030204" pitchFamily="34" charset="0"/>
                          <a:cs typeface="Times New Roman" panose="02020603050405020304" pitchFamily="18" charset="0"/>
                        </a:rPr>
                        <a:t>Christmas card greeting </a:t>
                      </a: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GB" sz="800" b="0" u="sng" dirty="0">
                        <a:effectLst/>
                        <a:latin typeface="Twinkl Cursive Looped" panose="02000000000000000000" pitchFamily="2" charset="77"/>
                        <a:ea typeface="Calibri" panose="020F0502020204030204" pitchFamily="34" charset="0"/>
                        <a:cs typeface="Times New Roman" panose="02020603050405020304" pitchFamily="18" charset="0"/>
                      </a:endParaRPr>
                    </a:p>
                  </a:txBody>
                  <a:tcPr>
                    <a:solidFill>
                      <a:schemeClr val="accent1">
                        <a:lumMod val="60000"/>
                        <a:lumOff val="40000"/>
                      </a:schemeClr>
                    </a:solidFill>
                  </a:tcPr>
                </a:tc>
                <a:extLst>
                  <a:ext uri="{0D108BD9-81ED-4DB2-BD59-A6C34878D82A}">
                    <a16:rowId xmlns:a16="http://schemas.microsoft.com/office/drawing/2014/main" val="2760964100"/>
                  </a:ext>
                </a:extLst>
              </a:tr>
              <a:tr h="810789">
                <a:tc>
                  <a:txBody>
                    <a:bodyPr/>
                    <a:lstStyle/>
                    <a:p>
                      <a:pPr marL="0" indent="0" algn="ctr">
                        <a:buFont typeface="Arial" panose="020B0604020202020204" pitchFamily="34" charset="0"/>
                        <a:buNone/>
                      </a:pPr>
                      <a:endParaRPr lang="en-US" sz="1000" dirty="0">
                        <a:latin typeface="Twinkl Cursive Looped Semibold" panose="02000000000000000000" pitchFamily="2" charset="0"/>
                      </a:endParaRPr>
                    </a:p>
                  </a:txBody>
                  <a:tcPr/>
                </a:tc>
                <a:tc gridSpan="8">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750" b="0" u="none" dirty="0">
                          <a:effectLst/>
                          <a:latin typeface="Twinkl Cursive Looped" panose="02000000000000000000" pitchFamily="2" charset="77"/>
                          <a:ea typeface="Calibri" panose="020F0502020204030204" pitchFamily="34" charset="0"/>
                          <a:cs typeface="Times New Roman" panose="02020603050405020304" pitchFamily="18" charset="0"/>
                        </a:rPr>
                        <a:t>Children will have the opportunity to;</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750" b="0" u="none" dirty="0">
                          <a:effectLst/>
                          <a:latin typeface="Twinkl Cursive Looped" panose="02000000000000000000" pitchFamily="2" charset="77"/>
                          <a:ea typeface="Calibri" panose="020F0502020204030204" pitchFamily="34" charset="0"/>
                          <a:cs typeface="Times New Roman" panose="02020603050405020304" pitchFamily="18" charset="0"/>
                        </a:rPr>
                        <a:t>Develop vocabulary of movement for handwriting; round, up, down, over, under, curve, zig zag</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750" b="0" u="none" dirty="0">
                          <a:effectLst/>
                          <a:latin typeface="Twinkl Cursive Looped" panose="02000000000000000000" pitchFamily="2" charset="77"/>
                          <a:ea typeface="Calibri" panose="020F0502020204030204" pitchFamily="34" charset="0"/>
                          <a:cs typeface="Times New Roman" panose="02020603050405020304" pitchFamily="18" charset="0"/>
                        </a:rPr>
                        <a:t>Develop large movements using balls, hoops, climbing equipment, streamers, dance, cycling, large construction</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750" b="0" u="none" dirty="0">
                          <a:effectLst/>
                          <a:latin typeface="Twinkl Cursive Looped" panose="02000000000000000000" pitchFamily="2" charset="77"/>
                          <a:ea typeface="Calibri" panose="020F0502020204030204" pitchFamily="34" charset="0"/>
                          <a:cs typeface="Times New Roman" panose="02020603050405020304" pitchFamily="18" charset="0"/>
                        </a:rPr>
                        <a:t>Use music for gross movements</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750" b="0" u="none" dirty="0">
                          <a:effectLst/>
                          <a:latin typeface="Twinkl Cursive Looped" panose="02000000000000000000" pitchFamily="2" charset="77"/>
                          <a:ea typeface="Calibri" panose="020F0502020204030204" pitchFamily="34" charset="0"/>
                          <a:cs typeface="Times New Roman" panose="02020603050405020304" pitchFamily="18" charset="0"/>
                        </a:rPr>
                        <a:t>Develop fine motor skills through hand and finger play with puppets, instruments, action songs, making and modelling, cooking, construction kits, malleable materials, precision and control with threading, weaving, sewing, </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750" b="0" u="none" dirty="0">
                          <a:effectLst/>
                          <a:latin typeface="Twinkl Cursive Looped" panose="02000000000000000000" pitchFamily="2" charset="77"/>
                          <a:ea typeface="Calibri" panose="020F0502020204030204" pitchFamily="34" charset="0"/>
                          <a:cs typeface="Times New Roman" panose="02020603050405020304" pitchFamily="18" charset="0"/>
                        </a:rPr>
                        <a:t>Handwriting through art exploring pattern and basic letter movement. </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750" b="0" u="none" dirty="0">
                          <a:effectLst/>
                          <a:latin typeface="Twinkl Cursive Looped" panose="02000000000000000000" pitchFamily="2" charset="77"/>
                          <a:ea typeface="Calibri" panose="020F0502020204030204" pitchFamily="34" charset="0"/>
                          <a:cs typeface="Times New Roman" panose="02020603050405020304" pitchFamily="18" charset="0"/>
                        </a:rPr>
                        <a:t>Use one handed tools and equipment ; jugs and teapot, hole punch, pegs, tweezers, scissors, peg boards, writing tools.</a:t>
                      </a:r>
                    </a:p>
                  </a:txBody>
                  <a:tcPr/>
                </a:tc>
                <a:tc hMerge="1">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GB" sz="900" b="0" u="none" dirty="0">
                        <a:effectLst/>
                        <a:latin typeface="Twinkl Cursive Looped" panose="02000000000000000000" pitchFamily="2" charset="77"/>
                        <a:ea typeface="Calibri" panose="020F0502020204030204" pitchFamily="34" charset="0"/>
                        <a:cs typeface="Times New Roman" panose="02020603050405020304" pitchFamily="18" charset="0"/>
                      </a:endParaRPr>
                    </a:p>
                  </a:txBody>
                  <a:tcPr/>
                </a:tc>
                <a:tc hMerge="1">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GB" sz="900" b="0" u="none" dirty="0">
                        <a:effectLst/>
                        <a:latin typeface="Twinkl Cursive Looped" panose="02000000000000000000" pitchFamily="2" charset="77"/>
                        <a:ea typeface="Calibri" panose="020F0502020204030204" pitchFamily="34" charset="0"/>
                        <a:cs typeface="Times New Roman" panose="02020603050405020304" pitchFamily="18" charset="0"/>
                      </a:endParaRPr>
                    </a:p>
                  </a:txBody>
                  <a:tcPr/>
                </a:tc>
                <a:tc hMerge="1">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GB" sz="900" b="0" u="sng" dirty="0">
                        <a:effectLst/>
                        <a:latin typeface="Twinkl Cursive Looped" panose="02000000000000000000" pitchFamily="2" charset="77"/>
                        <a:ea typeface="Calibri" panose="020F0502020204030204" pitchFamily="34" charset="0"/>
                        <a:cs typeface="Times New Roman" panose="02020603050405020304" pitchFamily="18" charset="0"/>
                      </a:endParaRPr>
                    </a:p>
                  </a:txBody>
                  <a:tcPr/>
                </a:tc>
                <a:tc hMerge="1">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GB" sz="900" b="0" u="none" dirty="0">
                        <a:effectLst/>
                        <a:latin typeface="Twinkl Cursive Looped" panose="02000000000000000000" pitchFamily="2" charset="77"/>
                        <a:ea typeface="Calibri" panose="020F0502020204030204" pitchFamily="34" charset="0"/>
                        <a:cs typeface="Times New Roman" panose="02020603050405020304" pitchFamily="18" charset="0"/>
                      </a:endParaRPr>
                    </a:p>
                  </a:txBody>
                  <a:tcPr/>
                </a:tc>
                <a:tc hMerge="1">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GB" sz="900" b="0" u="sng" dirty="0">
                        <a:effectLst/>
                        <a:latin typeface="Twinkl Cursive Looped" panose="02000000000000000000" pitchFamily="2" charset="77"/>
                        <a:ea typeface="Calibri" panose="020F0502020204030204" pitchFamily="34" charset="0"/>
                        <a:cs typeface="Times New Roman" panose="02020603050405020304" pitchFamily="18" charset="0"/>
                      </a:endParaRPr>
                    </a:p>
                  </a:txBody>
                  <a:tcPr/>
                </a:tc>
                <a:tc hMerge="1">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GB" sz="900" b="0" u="sng" dirty="0">
                        <a:effectLst/>
                        <a:latin typeface="Twinkl Cursive Looped" panose="02000000000000000000" pitchFamily="2" charset="77"/>
                        <a:ea typeface="Calibri" panose="020F0502020204030204" pitchFamily="34" charset="0"/>
                        <a:cs typeface="Times New Roman" panose="02020603050405020304" pitchFamily="18" charset="0"/>
                      </a:endParaRPr>
                    </a:p>
                  </a:txBody>
                  <a:tcPr/>
                </a:tc>
                <a:tc hMerge="1">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GB" sz="900" b="0" u="sng" dirty="0">
                        <a:effectLst/>
                        <a:latin typeface="Twinkl Cursive Looped" panose="02000000000000000000" pitchFamily="2" charset="77"/>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463771689"/>
                  </a:ext>
                </a:extLst>
              </a:tr>
            </a:tbl>
          </a:graphicData>
        </a:graphic>
      </p:graphicFrame>
      <p:sp>
        <p:nvSpPr>
          <p:cNvPr id="7" name="TextBox 6">
            <a:extLst>
              <a:ext uri="{FF2B5EF4-FFF2-40B4-BE49-F238E27FC236}">
                <a16:creationId xmlns:a16="http://schemas.microsoft.com/office/drawing/2014/main" id="{83147773-544E-4790-8EDF-474ED1E53FC7}"/>
              </a:ext>
            </a:extLst>
          </p:cNvPr>
          <p:cNvSpPr txBox="1"/>
          <p:nvPr/>
        </p:nvSpPr>
        <p:spPr>
          <a:xfrm>
            <a:off x="2470355" y="109437"/>
            <a:ext cx="4026310" cy="347763"/>
          </a:xfrm>
          <a:prstGeom prst="rect">
            <a:avLst/>
          </a:prstGeom>
          <a:noFill/>
        </p:spPr>
        <p:txBody>
          <a:bodyPr wrap="square" rtlCol="0">
            <a:spAutoFit/>
          </a:bodyPr>
          <a:lstStyle/>
          <a:p>
            <a:endParaRPr lang="en-GB" dirty="0"/>
          </a:p>
        </p:txBody>
      </p:sp>
      <p:sp>
        <p:nvSpPr>
          <p:cNvPr id="9" name="Rectangle 2">
            <a:extLst>
              <a:ext uri="{FF2B5EF4-FFF2-40B4-BE49-F238E27FC236}">
                <a16:creationId xmlns:a16="http://schemas.microsoft.com/office/drawing/2014/main" id="{413904D9-6CE7-4F0C-8B52-85F02F0B92A1}"/>
              </a:ext>
            </a:extLst>
          </p:cNvPr>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2049" name="Picture 7">
            <a:extLst>
              <a:ext uri="{FF2B5EF4-FFF2-40B4-BE49-F238E27FC236}">
                <a16:creationId xmlns:a16="http://schemas.microsoft.com/office/drawing/2014/main" id="{69E5F082-122F-48DC-BAA7-2A21D2ADF7F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4206" y="99883"/>
            <a:ext cx="304800" cy="398463"/>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8A42B9C4-6687-4077-9CAE-27719E98BDA8}"/>
              </a:ext>
            </a:extLst>
          </p:cNvPr>
          <p:cNvSpPr txBox="1"/>
          <p:nvPr/>
        </p:nvSpPr>
        <p:spPr>
          <a:xfrm>
            <a:off x="1180788" y="190569"/>
            <a:ext cx="6953863" cy="307777"/>
          </a:xfrm>
          <a:prstGeom prst="rect">
            <a:avLst/>
          </a:prstGeom>
          <a:noFill/>
        </p:spPr>
        <p:txBody>
          <a:bodyPr wrap="square" rtlCol="0">
            <a:spAutoFit/>
          </a:bodyPr>
          <a:lstStyle/>
          <a:p>
            <a:r>
              <a:rPr lang="en-GB" dirty="0"/>
              <a:t>WELFORD ON AVON NURSERY MEDIUM TERM PLANNING AUTUMN 2025</a:t>
            </a:r>
          </a:p>
        </p:txBody>
      </p:sp>
    </p:spTree>
    <p:extLst>
      <p:ext uri="{BB962C8B-B14F-4D97-AF65-F5344CB8AC3E}">
        <p14:creationId xmlns:p14="http://schemas.microsoft.com/office/powerpoint/2010/main" val="24809387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FF21356E-25AA-4FF8-BE4A-CB07AC5D3C91}"/>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en" smtClean="0"/>
              <a:t>7</a:t>
            </a:fld>
            <a:endParaRPr lang="en"/>
          </a:p>
        </p:txBody>
      </p:sp>
      <p:graphicFrame>
        <p:nvGraphicFramePr>
          <p:cNvPr id="3" name="Table 2">
            <a:extLst>
              <a:ext uri="{FF2B5EF4-FFF2-40B4-BE49-F238E27FC236}">
                <a16:creationId xmlns:a16="http://schemas.microsoft.com/office/drawing/2014/main" id="{BA3C8A36-E245-4F07-8EB0-6329D6BD676B}"/>
              </a:ext>
            </a:extLst>
          </p:cNvPr>
          <p:cNvGraphicFramePr>
            <a:graphicFrameLocks noGrp="1"/>
          </p:cNvGraphicFramePr>
          <p:nvPr>
            <p:extLst>
              <p:ext uri="{D42A27DB-BD31-4B8C-83A1-F6EECF244321}">
                <p14:modId xmlns:p14="http://schemas.microsoft.com/office/powerpoint/2010/main" val="2849019852"/>
              </p:ext>
            </p:extLst>
          </p:nvPr>
        </p:nvGraphicFramePr>
        <p:xfrm>
          <a:off x="152409" y="538332"/>
          <a:ext cx="8839183" cy="4474242"/>
        </p:xfrm>
        <a:graphic>
          <a:graphicData uri="http://schemas.openxmlformats.org/drawingml/2006/table">
            <a:tbl>
              <a:tblPr firstRow="1" bandRow="1">
                <a:tableStyleId>{2F9B4754-A883-40EA-AA17-CC1FA8374AAD}</a:tableStyleId>
              </a:tblPr>
              <a:tblGrid>
                <a:gridCol w="1173103">
                  <a:extLst>
                    <a:ext uri="{9D8B030D-6E8A-4147-A177-3AD203B41FA5}">
                      <a16:colId xmlns:a16="http://schemas.microsoft.com/office/drawing/2014/main" val="592850875"/>
                    </a:ext>
                  </a:extLst>
                </a:gridCol>
                <a:gridCol w="958260">
                  <a:extLst>
                    <a:ext uri="{9D8B030D-6E8A-4147-A177-3AD203B41FA5}">
                      <a16:colId xmlns:a16="http://schemas.microsoft.com/office/drawing/2014/main" val="3087198024"/>
                    </a:ext>
                  </a:extLst>
                </a:gridCol>
                <a:gridCol w="958260">
                  <a:extLst>
                    <a:ext uri="{9D8B030D-6E8A-4147-A177-3AD203B41FA5}">
                      <a16:colId xmlns:a16="http://schemas.microsoft.com/office/drawing/2014/main" val="456731258"/>
                    </a:ext>
                  </a:extLst>
                </a:gridCol>
                <a:gridCol w="958260">
                  <a:extLst>
                    <a:ext uri="{9D8B030D-6E8A-4147-A177-3AD203B41FA5}">
                      <a16:colId xmlns:a16="http://schemas.microsoft.com/office/drawing/2014/main" val="135519263"/>
                    </a:ext>
                  </a:extLst>
                </a:gridCol>
                <a:gridCol w="958260">
                  <a:extLst>
                    <a:ext uri="{9D8B030D-6E8A-4147-A177-3AD203B41FA5}">
                      <a16:colId xmlns:a16="http://schemas.microsoft.com/office/drawing/2014/main" val="3356833165"/>
                    </a:ext>
                  </a:extLst>
                </a:gridCol>
                <a:gridCol w="958260">
                  <a:extLst>
                    <a:ext uri="{9D8B030D-6E8A-4147-A177-3AD203B41FA5}">
                      <a16:colId xmlns:a16="http://schemas.microsoft.com/office/drawing/2014/main" val="4000874788"/>
                    </a:ext>
                  </a:extLst>
                </a:gridCol>
                <a:gridCol w="958260">
                  <a:extLst>
                    <a:ext uri="{9D8B030D-6E8A-4147-A177-3AD203B41FA5}">
                      <a16:colId xmlns:a16="http://schemas.microsoft.com/office/drawing/2014/main" val="1595102914"/>
                    </a:ext>
                  </a:extLst>
                </a:gridCol>
                <a:gridCol w="958260">
                  <a:extLst>
                    <a:ext uri="{9D8B030D-6E8A-4147-A177-3AD203B41FA5}">
                      <a16:colId xmlns:a16="http://schemas.microsoft.com/office/drawing/2014/main" val="3274084245"/>
                    </a:ext>
                  </a:extLst>
                </a:gridCol>
                <a:gridCol w="958260">
                  <a:extLst>
                    <a:ext uri="{9D8B030D-6E8A-4147-A177-3AD203B41FA5}">
                      <a16:colId xmlns:a16="http://schemas.microsoft.com/office/drawing/2014/main" val="1608147129"/>
                    </a:ext>
                  </a:extLst>
                </a:gridCol>
              </a:tblGrid>
              <a:tr h="262317">
                <a:tc>
                  <a:txBody>
                    <a:bodyPr/>
                    <a:lstStyle/>
                    <a:p>
                      <a:pPr algn="ctr"/>
                      <a:r>
                        <a:rPr lang="en-GB" sz="1400" dirty="0">
                          <a:latin typeface="Twinkl Cursive Looped" panose="02000000000000000000" pitchFamily="2" charset="77"/>
                        </a:rPr>
                        <a:t>Autumn 1</a:t>
                      </a:r>
                    </a:p>
                  </a:txBody>
                  <a:tcPr>
                    <a:solidFill>
                      <a:srgbClr val="FFC000"/>
                    </a:solidFill>
                  </a:tcPr>
                </a:tc>
                <a:tc>
                  <a:txBody>
                    <a:bodyPr/>
                    <a:lstStyle/>
                    <a:p>
                      <a:pPr algn="ctr">
                        <a:spcAft>
                          <a:spcPts val="0"/>
                        </a:spcAft>
                      </a:pPr>
                      <a:r>
                        <a:rPr lang="en-GB" sz="1200" dirty="0">
                          <a:effectLst/>
                          <a:latin typeface="Twinkl Cursive Looped Semibold" panose="02000000000000000000" pitchFamily="2" charset="0"/>
                          <a:ea typeface="Times New Roman" panose="02020603050405020304" pitchFamily="18" charset="0"/>
                        </a:rPr>
                        <a:t>Week 1</a:t>
                      </a:r>
                    </a:p>
                  </a:txBody>
                  <a:tcPr marL="68580" marR="68580" marT="0" marB="0" anchor="ctr"/>
                </a:tc>
                <a:tc>
                  <a:txBody>
                    <a:bodyPr/>
                    <a:lstStyle/>
                    <a:p>
                      <a:pPr algn="ctr">
                        <a:spcAft>
                          <a:spcPts val="0"/>
                        </a:spcAft>
                      </a:pPr>
                      <a:r>
                        <a:rPr lang="en-GB" sz="1200" dirty="0">
                          <a:effectLst/>
                          <a:latin typeface="Twinkl Cursive Looped Semibold" panose="02000000000000000000" pitchFamily="2" charset="0"/>
                          <a:ea typeface="Times New Roman" panose="02020603050405020304" pitchFamily="18" charset="0"/>
                        </a:rPr>
                        <a:t>Week 2</a:t>
                      </a:r>
                    </a:p>
                  </a:txBody>
                  <a:tcPr marL="68580" marR="68580" marT="0" marB="0" anchor="ctr"/>
                </a:tc>
                <a:tc>
                  <a:txBody>
                    <a:bodyPr/>
                    <a:lstStyle/>
                    <a:p>
                      <a:pPr algn="ctr">
                        <a:spcAft>
                          <a:spcPts val="0"/>
                        </a:spcAft>
                      </a:pPr>
                      <a:r>
                        <a:rPr lang="en-GB" sz="1200" dirty="0">
                          <a:effectLst/>
                          <a:latin typeface="Twinkl Cursive Looped Semibold" panose="02000000000000000000" pitchFamily="2" charset="0"/>
                          <a:ea typeface="Times New Roman" panose="02020603050405020304" pitchFamily="18" charset="0"/>
                        </a:rPr>
                        <a:t>Week 3</a:t>
                      </a:r>
                    </a:p>
                  </a:txBody>
                  <a:tcPr marL="68580" marR="68580" marT="0" marB="0" anchor="ctr"/>
                </a:tc>
                <a:tc>
                  <a:txBody>
                    <a:bodyPr/>
                    <a:lstStyle/>
                    <a:p>
                      <a:pPr algn="ctr">
                        <a:spcAft>
                          <a:spcPts val="0"/>
                        </a:spcAft>
                      </a:pPr>
                      <a:r>
                        <a:rPr lang="en-GB" sz="1200" dirty="0">
                          <a:effectLst/>
                          <a:latin typeface="Twinkl Cursive Looped Semibold" panose="02000000000000000000" pitchFamily="2" charset="0"/>
                          <a:ea typeface="Times New Roman" panose="02020603050405020304" pitchFamily="18" charset="0"/>
                        </a:rPr>
                        <a:t>Week 4</a:t>
                      </a:r>
                    </a:p>
                  </a:txBody>
                  <a:tcPr marL="68580" marR="68580" marT="0" marB="0" anchor="ctr"/>
                </a:tc>
                <a:tc>
                  <a:txBody>
                    <a:bodyPr/>
                    <a:lstStyle/>
                    <a:p>
                      <a:pPr algn="ctr">
                        <a:spcAft>
                          <a:spcPts val="0"/>
                        </a:spcAft>
                      </a:pPr>
                      <a:r>
                        <a:rPr lang="en-GB" sz="1200" dirty="0">
                          <a:effectLst/>
                          <a:latin typeface="Twinkl Cursive Looped Semibold" panose="02000000000000000000" pitchFamily="2" charset="0"/>
                          <a:ea typeface="Times New Roman" panose="02020603050405020304" pitchFamily="18" charset="0"/>
                        </a:rPr>
                        <a:t>Week 5</a:t>
                      </a:r>
                    </a:p>
                  </a:txBody>
                  <a:tcPr marL="68580" marR="68580" marT="0" marB="0" anchor="ctr"/>
                </a:tc>
                <a:tc>
                  <a:txBody>
                    <a:bodyPr/>
                    <a:lstStyle/>
                    <a:p>
                      <a:pPr algn="ctr">
                        <a:spcAft>
                          <a:spcPts val="0"/>
                        </a:spcAft>
                      </a:pPr>
                      <a:r>
                        <a:rPr lang="en-GB" sz="1200" dirty="0">
                          <a:effectLst/>
                          <a:latin typeface="Twinkl Cursive Looped Semibold" panose="02000000000000000000" pitchFamily="2" charset="0"/>
                          <a:ea typeface="Times New Roman" panose="02020603050405020304" pitchFamily="18" charset="0"/>
                        </a:rPr>
                        <a:t>Week 6</a:t>
                      </a:r>
                    </a:p>
                  </a:txBody>
                  <a:tcPr marL="68580" marR="68580" marT="0" marB="0" anchor="ctr"/>
                </a:tc>
                <a:tc>
                  <a:txBody>
                    <a:bodyPr/>
                    <a:lstStyle/>
                    <a:p>
                      <a:pPr algn="ctr">
                        <a:spcAft>
                          <a:spcPts val="0"/>
                        </a:spcAft>
                      </a:pPr>
                      <a:r>
                        <a:rPr lang="en-GB" sz="1200" dirty="0">
                          <a:effectLst/>
                          <a:latin typeface="Twinkl Cursive Looped Semibold" panose="02000000000000000000" pitchFamily="2" charset="0"/>
                          <a:ea typeface="Times New Roman" panose="02020603050405020304" pitchFamily="18" charset="0"/>
                        </a:rPr>
                        <a:t>Week 7</a:t>
                      </a:r>
                    </a:p>
                  </a:txBody>
                  <a:tcPr marL="68580" marR="68580" marT="0" marB="0" anchor="ctr"/>
                </a:tc>
                <a:tc>
                  <a:txBody>
                    <a:bodyPr/>
                    <a:lstStyle/>
                    <a:p>
                      <a:pPr algn="ctr">
                        <a:spcAft>
                          <a:spcPts val="0"/>
                        </a:spcAft>
                      </a:pPr>
                      <a:r>
                        <a:rPr lang="en-GB" sz="1200" dirty="0">
                          <a:effectLst/>
                          <a:latin typeface="Twinkl Cursive Looped Semibold" panose="02000000000000000000" pitchFamily="2" charset="0"/>
                          <a:ea typeface="Times New Roman" panose="02020603050405020304" pitchFamily="18" charset="0"/>
                        </a:rPr>
                        <a:t>Week 8</a:t>
                      </a:r>
                    </a:p>
                  </a:txBody>
                  <a:tcPr marL="68580" marR="68580" marT="0" marB="0" anchor="ctr"/>
                </a:tc>
                <a:extLst>
                  <a:ext uri="{0D108BD9-81ED-4DB2-BD59-A6C34878D82A}">
                    <a16:rowId xmlns:a16="http://schemas.microsoft.com/office/drawing/2014/main" val="179689094"/>
                  </a:ext>
                </a:extLst>
              </a:tr>
              <a:tr h="262317">
                <a:tc>
                  <a:txBody>
                    <a:bodyPr/>
                    <a:lstStyle/>
                    <a:p>
                      <a:pPr algn="ctr"/>
                      <a:r>
                        <a:rPr lang="en-US" sz="1400" b="0" dirty="0">
                          <a:latin typeface="Twinkl Cursive Looped" panose="02000000000000000000" pitchFamily="2" charset="77"/>
                          <a:cs typeface="Amatic SC" panose="00000500000000000000" pitchFamily="2" charset="-79"/>
                        </a:rPr>
                        <a:t>PHONICS </a:t>
                      </a:r>
                      <a:endParaRPr lang="en-GB" sz="1400" b="0" dirty="0">
                        <a:latin typeface="Twinkl Cursive Looped" panose="02000000000000000000" pitchFamily="2" charset="77"/>
                        <a:cs typeface="Amatic SC" panose="00000500000000000000" pitchFamily="2" charset="-79"/>
                      </a:endParaRPr>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01/09/25</a:t>
                      </a:r>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08/09/25</a:t>
                      </a:r>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15/09/25</a:t>
                      </a:r>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22/09/25</a:t>
                      </a:r>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29/09/25</a:t>
                      </a:r>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06/10/25</a:t>
                      </a:r>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13/10/25</a:t>
                      </a:r>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20/10/25</a:t>
                      </a:r>
                    </a:p>
                  </a:txBody>
                  <a:tcPr/>
                </a:tc>
                <a:extLst>
                  <a:ext uri="{0D108BD9-81ED-4DB2-BD59-A6C34878D82A}">
                    <a16:rowId xmlns:a16="http://schemas.microsoft.com/office/drawing/2014/main" val="3925890655"/>
                  </a:ext>
                </a:extLst>
              </a:tr>
              <a:tr h="249607">
                <a:tc rowSpan="10">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1" dirty="0">
                          <a:latin typeface="Twinkl Cursive Looped Semibold" panose="02000000000000000000" pitchFamily="2" charset="0"/>
                          <a:cs typeface="Amatic SC" panose="00000500000000000000" pitchFamily="2" charset="-79"/>
                        </a:rPr>
                        <a:t>Little </a:t>
                      </a:r>
                      <a:r>
                        <a:rPr lang="en-GB" sz="1000" b="1" dirty="0" err="1">
                          <a:latin typeface="Twinkl Cursive Looped Semibold" panose="02000000000000000000" pitchFamily="2" charset="0"/>
                          <a:cs typeface="Amatic SC" panose="00000500000000000000" pitchFamily="2" charset="-79"/>
                        </a:rPr>
                        <a:t>Wandle</a:t>
                      </a:r>
                      <a:endParaRPr lang="en-GB" sz="1000" b="1" dirty="0">
                        <a:latin typeface="Twinkl Cursive Looped Semibold" panose="02000000000000000000" pitchFamily="2" charset="0"/>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0" dirty="0">
                          <a:latin typeface="Twinkl Cursive Looped Light" panose="02000000000000000000" pitchFamily="2" charset="0"/>
                          <a:cs typeface="Amatic SC" panose="00000500000000000000" pitchFamily="2" charset="-79"/>
                        </a:rPr>
                        <a:t>Rhyme time explores rhyme to build up a bank of shared language, develop children’s understanding of the world and familiarity with the sounds in words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00" b="1" dirty="0">
                        <a:latin typeface="Twinkl Cursive Looped Light" panose="02000000000000000000" pitchFamily="2" charset="0"/>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0" dirty="0">
                          <a:latin typeface="Twinkl Cursive Looped Light" panose="02000000000000000000" pitchFamily="2" charset="0"/>
                          <a:cs typeface="Amatic SC" panose="00000500000000000000" pitchFamily="2" charset="-79"/>
                        </a:rPr>
                        <a:t>Phonics is taught daily, alternating between morning and afternoon to ensure all children are able to access phonics focus for the week</a:t>
                      </a:r>
                    </a:p>
                  </a:txBody>
                  <a:tcPr/>
                </a:tc>
                <a:tc gridSpan="8">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1000" b="0" i="0" u="none" strike="noStrike" cap="none" baseline="0" dirty="0">
                          <a:solidFill>
                            <a:srgbClr val="000000"/>
                          </a:solidFill>
                          <a:latin typeface="Twinkl Cursive Looped Semibold" panose="02000000000000000000" pitchFamily="2" charset="0"/>
                          <a:ea typeface="Arial"/>
                          <a:cs typeface="Arial"/>
                          <a:sym typeface="Arial"/>
                        </a:rPr>
                        <a:t>Nursery rhyme </a:t>
                      </a:r>
                    </a:p>
                  </a:txBody>
                  <a:tcPr>
                    <a:solidFill>
                      <a:srgbClr val="FFC000"/>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dirty="0"/>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26213105"/>
                  </a:ext>
                </a:extLst>
              </a:tr>
              <a:tr h="208980">
                <a:tc vMerge="1">
                  <a:txBody>
                    <a:bodyPr/>
                    <a:lstStyle/>
                    <a:p>
                      <a:endParaRPr lang="en-GB"/>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800" b="0" i="0" u="none" strike="noStrike" cap="none" baseline="0" dirty="0">
                          <a:solidFill>
                            <a:srgbClr val="000000"/>
                          </a:solidFill>
                          <a:latin typeface="Twinkl Cursive Looped Semibold" panose="02000000000000000000" pitchFamily="2" charset="0"/>
                          <a:ea typeface="Arial"/>
                          <a:cs typeface="Arial"/>
                          <a:sym typeface="Arial"/>
                        </a:rPr>
                        <a:t>No sounds – focus on Rhyme time and settling children into your setting’s routines. </a:t>
                      </a: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1000" b="0" u="none" dirty="0">
                          <a:effectLst/>
                          <a:latin typeface="Twinkl Cursive Looped Semibold" panose="02000000000000000000" pitchFamily="2" charset="0"/>
                          <a:ea typeface="Calibri" panose="020F0502020204030204" pitchFamily="34" charset="0"/>
                          <a:cs typeface="Times New Roman" panose="02020603050405020304" pitchFamily="18" charset="0"/>
                        </a:rPr>
                        <a:t>Jack and Jill </a:t>
                      </a:r>
                    </a:p>
                    <a:p>
                      <a:pPr marL="0" marR="0" lvl="0" indent="0" algn="l" defTabSz="914400" rtl="0" eaLnBrk="1" fontAlgn="auto" latinLnBrk="0" hangingPunct="1">
                        <a:lnSpc>
                          <a:spcPct val="115000"/>
                        </a:lnSpc>
                        <a:spcBef>
                          <a:spcPts val="0"/>
                        </a:spcBef>
                        <a:spcAft>
                          <a:spcPts val="0"/>
                        </a:spcAft>
                        <a:buClrTx/>
                        <a:buSzTx/>
                        <a:buFontTx/>
                        <a:buNone/>
                        <a:tabLst/>
                        <a:defRPr/>
                      </a:pPr>
                      <a:endParaRPr lang="en-GB" sz="1000" b="0" u="none" dirty="0">
                        <a:effectLst/>
                        <a:latin typeface="Twinkl Cursive Looped Semibold" panose="02000000000000000000" pitchFamily="2" charset="0"/>
                        <a:ea typeface="Calibri" panose="020F0502020204030204" pitchFamily="34" charset="0"/>
                        <a:cs typeface="Times New Roman" panose="02020603050405020304" pitchFamily="18" charset="0"/>
                      </a:endParaRP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1000" b="0" u="none" dirty="0" err="1">
                          <a:effectLst/>
                          <a:latin typeface="Twinkl Cursive Looped Semibold" panose="02000000000000000000" pitchFamily="2" charset="0"/>
                          <a:ea typeface="Calibri" panose="020F0502020204030204" pitchFamily="34" charset="0"/>
                          <a:cs typeface="Times New Roman" panose="02020603050405020304" pitchFamily="18" charset="0"/>
                        </a:rPr>
                        <a:t>Incy</a:t>
                      </a:r>
                      <a:r>
                        <a:rPr lang="en-GB" sz="1000" b="0" u="none" dirty="0">
                          <a:effectLst/>
                          <a:latin typeface="Twinkl Cursive Looped Semibold" panose="02000000000000000000" pitchFamily="2" charset="0"/>
                          <a:ea typeface="Calibri" panose="020F0502020204030204" pitchFamily="34" charset="0"/>
                          <a:cs typeface="Times New Roman" panose="02020603050405020304" pitchFamily="18" charset="0"/>
                        </a:rPr>
                        <a:t> Wincey Spider </a:t>
                      </a: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1000" b="0" u="none" dirty="0">
                          <a:effectLst/>
                          <a:latin typeface="Twinkl Cursive Looped Semibold" panose="02000000000000000000" pitchFamily="2" charset="0"/>
                          <a:ea typeface="Calibri" panose="020F0502020204030204" pitchFamily="34" charset="0"/>
                          <a:cs typeface="Times New Roman" panose="02020603050405020304" pitchFamily="18" charset="0"/>
                        </a:rPr>
                        <a:t>Humpty Dumpty</a:t>
                      </a: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1000" b="0" u="none" dirty="0">
                          <a:effectLst/>
                          <a:latin typeface="Twinkl Cursive Looped Semibold" panose="02000000000000000000" pitchFamily="2" charset="0"/>
                          <a:ea typeface="Calibri" panose="020F0502020204030204" pitchFamily="34" charset="0"/>
                          <a:cs typeface="Times New Roman" panose="02020603050405020304" pitchFamily="18" charset="0"/>
                        </a:rPr>
                        <a:t>Pat-a-cake</a:t>
                      </a: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1000" b="0" u="none" dirty="0">
                          <a:effectLst/>
                          <a:latin typeface="Twinkl Cursive Looped Semibold" panose="02000000000000000000" pitchFamily="2" charset="0"/>
                          <a:ea typeface="Calibri" panose="020F0502020204030204" pitchFamily="34" charset="0"/>
                          <a:cs typeface="Times New Roman" panose="02020603050405020304" pitchFamily="18" charset="0"/>
                        </a:rPr>
                        <a:t>Hey diddle, diddle </a:t>
                      </a: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1000" b="0" u="none" dirty="0">
                          <a:effectLst/>
                          <a:latin typeface="Twinkl Cursive Looped Semibold" panose="02000000000000000000" pitchFamily="2" charset="0"/>
                          <a:ea typeface="Calibri" panose="020F0502020204030204" pitchFamily="34" charset="0"/>
                          <a:cs typeface="Times New Roman" panose="02020603050405020304" pitchFamily="18" charset="0"/>
                        </a:rPr>
                        <a:t>Ring ‘a’ ring ‘a’ roses </a:t>
                      </a: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900" b="0" u="none" dirty="0">
                          <a:effectLst/>
                          <a:latin typeface="Twinkl Cursive Looped Semibold" panose="02000000000000000000" pitchFamily="2" charset="0"/>
                          <a:ea typeface="Calibri" panose="020F0502020204030204" pitchFamily="34" charset="0"/>
                          <a:cs typeface="Times New Roman" panose="02020603050405020304" pitchFamily="18" charset="0"/>
                        </a:rPr>
                        <a:t>Consolidate Rhyme time </a:t>
                      </a:r>
                    </a:p>
                  </a:txBody>
                  <a:tcPr/>
                </a:tc>
                <a:extLst>
                  <a:ext uri="{0D108BD9-81ED-4DB2-BD59-A6C34878D82A}">
                    <a16:rowId xmlns:a16="http://schemas.microsoft.com/office/drawing/2014/main" val="1462241653"/>
                  </a:ext>
                </a:extLst>
              </a:tr>
              <a:tr h="208980">
                <a:tc vMerge="1">
                  <a:txBody>
                    <a:bodyPr/>
                    <a:lstStyle/>
                    <a:p>
                      <a:endParaRPr lang="en-GB"/>
                    </a:p>
                  </a:txBody>
                  <a:tcPr/>
                </a:tc>
                <a:tc gridSpan="8">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900" b="0" i="0" u="none" strike="noStrike" cap="none" baseline="0" dirty="0">
                          <a:solidFill>
                            <a:srgbClr val="000000"/>
                          </a:solidFill>
                          <a:latin typeface="Twinkl Cursive Looped Semibold" panose="02000000000000000000" pitchFamily="2" charset="0"/>
                          <a:ea typeface="Arial"/>
                          <a:cs typeface="Arial"/>
                          <a:sym typeface="Arial"/>
                        </a:rPr>
                        <a:t>Rhyme time game </a:t>
                      </a:r>
                    </a:p>
                  </a:txBody>
                  <a:tcPr>
                    <a:solidFill>
                      <a:srgbClr val="FFC000"/>
                    </a:solidFill>
                  </a:tcPr>
                </a:tc>
                <a:tc hMerge="1">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GB" sz="1000" b="0" u="none" dirty="0">
                        <a:effectLst/>
                        <a:latin typeface="Twinkl Cursive Looped" panose="02000000000000000000" pitchFamily="2" charset="77"/>
                        <a:ea typeface="Calibri" panose="020F0502020204030204" pitchFamily="34" charset="0"/>
                        <a:cs typeface="Times New Roman" panose="02020603050405020304" pitchFamily="18" charset="0"/>
                      </a:endParaRPr>
                    </a:p>
                  </a:txBody>
                  <a:tcPr/>
                </a:tc>
                <a:tc hMerge="1">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GB" sz="1000" b="0" u="none" dirty="0">
                        <a:effectLst/>
                        <a:latin typeface="Twinkl Cursive Looped" panose="02000000000000000000" pitchFamily="2" charset="77"/>
                        <a:ea typeface="Calibri" panose="020F0502020204030204" pitchFamily="34" charset="0"/>
                        <a:cs typeface="Times New Roman" panose="02020603050405020304" pitchFamily="18" charset="0"/>
                      </a:endParaRPr>
                    </a:p>
                  </a:txBody>
                  <a:tcPr/>
                </a:tc>
                <a:tc hMerge="1">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GB" sz="1000" b="0" u="none" dirty="0">
                        <a:effectLst/>
                        <a:latin typeface="Twinkl Cursive Looped" panose="02000000000000000000" pitchFamily="2" charset="77"/>
                        <a:ea typeface="Calibri" panose="020F0502020204030204" pitchFamily="34" charset="0"/>
                        <a:cs typeface="Times New Roman" panose="02020603050405020304" pitchFamily="18" charset="0"/>
                      </a:endParaRPr>
                    </a:p>
                  </a:txBody>
                  <a:tcPr/>
                </a:tc>
                <a:tc hMerge="1">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GB" sz="1000" b="0" u="none" dirty="0">
                        <a:effectLst/>
                        <a:latin typeface="Twinkl Cursive Looped" panose="02000000000000000000" pitchFamily="2" charset="77"/>
                        <a:ea typeface="Calibri" panose="020F0502020204030204" pitchFamily="34" charset="0"/>
                        <a:cs typeface="Times New Roman" panose="02020603050405020304" pitchFamily="18" charset="0"/>
                      </a:endParaRPr>
                    </a:p>
                  </a:txBody>
                  <a:tcPr/>
                </a:tc>
                <a:tc hMerge="1">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GB" sz="1000" b="0" u="none" dirty="0">
                        <a:effectLst/>
                        <a:latin typeface="Twinkl Cursive Looped" panose="02000000000000000000" pitchFamily="2" charset="77"/>
                        <a:ea typeface="Calibri" panose="020F0502020204030204" pitchFamily="34" charset="0"/>
                        <a:cs typeface="Times New Roman" panose="02020603050405020304" pitchFamily="18" charset="0"/>
                      </a:endParaRPr>
                    </a:p>
                  </a:txBody>
                  <a:tcPr/>
                </a:tc>
                <a:tc hMerge="1">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GB" sz="1000" b="0" u="none" dirty="0">
                        <a:effectLst/>
                        <a:latin typeface="Twinkl Cursive Looped" panose="02000000000000000000" pitchFamily="2" charset="77"/>
                        <a:ea typeface="Calibri" panose="020F0502020204030204" pitchFamily="34" charset="0"/>
                        <a:cs typeface="Times New Roman" panose="02020603050405020304" pitchFamily="18" charset="0"/>
                      </a:endParaRPr>
                    </a:p>
                  </a:txBody>
                  <a:tcPr/>
                </a:tc>
                <a:tc hMerge="1">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GB" sz="900" b="0" u="none" dirty="0">
                        <a:effectLst/>
                        <a:latin typeface="Twinkl Cursive Looped" panose="02000000000000000000" pitchFamily="2" charset="77"/>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1648262215"/>
                  </a:ext>
                </a:extLst>
              </a:tr>
              <a:tr h="208980">
                <a:tc vMerge="1">
                  <a:txBody>
                    <a:bodyPr/>
                    <a:lstStyle/>
                    <a:p>
                      <a:endParaRPr lang="en-GB"/>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GB" sz="900" b="0" i="0" u="none" strike="noStrike" cap="none" baseline="0" dirty="0">
                        <a:solidFill>
                          <a:srgbClr val="000000"/>
                        </a:solidFill>
                        <a:latin typeface="Twinkl Cursive Looped Semibold" panose="02000000000000000000" pitchFamily="2" charset="0"/>
                        <a:ea typeface="Arial"/>
                        <a:cs typeface="Arial"/>
                        <a:sym typeface="Arial"/>
                      </a:endParaRP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800" b="0" u="none" dirty="0">
                          <a:effectLst/>
                          <a:latin typeface="Twinkl Cursive Looped" panose="02000000000000000000" pitchFamily="2" charset="77"/>
                          <a:ea typeface="Calibri" panose="020F0502020204030204" pitchFamily="34" charset="0"/>
                          <a:cs typeface="Times New Roman" panose="02020603050405020304" pitchFamily="18" charset="0"/>
                        </a:rPr>
                        <a:t>See daily Nursery Rhyme planning </a:t>
                      </a: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kumimoji="0" lang="en-GB" sz="800" b="0" i="0" u="none" strike="noStrike" kern="0" cap="none" spc="0" normalizeH="0" baseline="0" noProof="0">
                          <a:ln>
                            <a:noFill/>
                          </a:ln>
                          <a:solidFill>
                            <a:srgbClr val="000000"/>
                          </a:solidFill>
                          <a:effectLst/>
                          <a:uLnTx/>
                          <a:uFillTx/>
                          <a:latin typeface="Twinkl Cursive Looped" panose="02000000000000000000" pitchFamily="2" charset="77"/>
                          <a:ea typeface="Calibri" panose="020F0502020204030204" pitchFamily="34" charset="0"/>
                          <a:cs typeface="Times New Roman" panose="02020603050405020304" pitchFamily="18" charset="0"/>
                          <a:sym typeface="Arial"/>
                        </a:rPr>
                        <a:t>See daily Nursery Rhyme planning </a:t>
                      </a:r>
                      <a:endParaRPr kumimoji="0" lang="en-GB" sz="800" b="0" i="0" u="none" strike="noStrike" kern="0" cap="none" spc="0" normalizeH="0" baseline="0" noProof="0" dirty="0">
                        <a:ln>
                          <a:noFill/>
                        </a:ln>
                        <a:solidFill>
                          <a:srgbClr val="000000"/>
                        </a:solidFill>
                        <a:effectLst/>
                        <a:uLnTx/>
                        <a:uFillTx/>
                        <a:latin typeface="Twinkl Cursive Looped" panose="02000000000000000000" pitchFamily="2" charset="77"/>
                        <a:ea typeface="Calibri" panose="020F0502020204030204" pitchFamily="34" charset="0"/>
                        <a:cs typeface="Times New Roman" panose="02020603050405020304" pitchFamily="18" charset="0"/>
                        <a:sym typeface="Arial"/>
                      </a:endParaRP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kumimoji="0" lang="en-GB" sz="800" b="0" i="0" u="none" strike="noStrike" kern="0" cap="none" spc="0" normalizeH="0" baseline="0" noProof="0">
                          <a:ln>
                            <a:noFill/>
                          </a:ln>
                          <a:solidFill>
                            <a:srgbClr val="000000"/>
                          </a:solidFill>
                          <a:effectLst/>
                          <a:uLnTx/>
                          <a:uFillTx/>
                          <a:latin typeface="Twinkl Cursive Looped" panose="02000000000000000000" pitchFamily="2" charset="77"/>
                          <a:ea typeface="Calibri" panose="020F0502020204030204" pitchFamily="34" charset="0"/>
                          <a:cs typeface="Times New Roman" panose="02020603050405020304" pitchFamily="18" charset="0"/>
                          <a:sym typeface="Arial"/>
                        </a:rPr>
                        <a:t>See daily Nursery Rhyme planning </a:t>
                      </a:r>
                      <a:endParaRPr kumimoji="0" lang="en-GB" sz="800" b="0" i="0" u="none" strike="noStrike" kern="0" cap="none" spc="0" normalizeH="0" baseline="0" noProof="0" dirty="0">
                        <a:ln>
                          <a:noFill/>
                        </a:ln>
                        <a:solidFill>
                          <a:srgbClr val="000000"/>
                        </a:solidFill>
                        <a:effectLst/>
                        <a:uLnTx/>
                        <a:uFillTx/>
                        <a:latin typeface="Twinkl Cursive Looped" panose="02000000000000000000" pitchFamily="2" charset="77"/>
                        <a:ea typeface="Calibri" panose="020F0502020204030204" pitchFamily="34" charset="0"/>
                        <a:cs typeface="Times New Roman" panose="02020603050405020304" pitchFamily="18" charset="0"/>
                        <a:sym typeface="Arial"/>
                      </a:endParaRP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kumimoji="0" lang="en-GB" sz="800" b="0" i="0" u="none" strike="noStrike" kern="0" cap="none" spc="0" normalizeH="0" baseline="0" noProof="0">
                          <a:ln>
                            <a:noFill/>
                          </a:ln>
                          <a:solidFill>
                            <a:srgbClr val="000000"/>
                          </a:solidFill>
                          <a:effectLst/>
                          <a:uLnTx/>
                          <a:uFillTx/>
                          <a:latin typeface="Twinkl Cursive Looped" panose="02000000000000000000" pitchFamily="2" charset="77"/>
                          <a:ea typeface="Calibri" panose="020F0502020204030204" pitchFamily="34" charset="0"/>
                          <a:cs typeface="Times New Roman" panose="02020603050405020304" pitchFamily="18" charset="0"/>
                          <a:sym typeface="Arial"/>
                        </a:rPr>
                        <a:t>See daily Nursery Rhyme planning </a:t>
                      </a:r>
                      <a:endParaRPr kumimoji="0" lang="en-GB" sz="800" b="0" i="0" u="none" strike="noStrike" kern="0" cap="none" spc="0" normalizeH="0" baseline="0" noProof="0" dirty="0">
                        <a:ln>
                          <a:noFill/>
                        </a:ln>
                        <a:solidFill>
                          <a:srgbClr val="000000"/>
                        </a:solidFill>
                        <a:effectLst/>
                        <a:uLnTx/>
                        <a:uFillTx/>
                        <a:latin typeface="Twinkl Cursive Looped" panose="02000000000000000000" pitchFamily="2" charset="77"/>
                        <a:ea typeface="Calibri" panose="020F0502020204030204" pitchFamily="34" charset="0"/>
                        <a:cs typeface="Times New Roman" panose="02020603050405020304" pitchFamily="18" charset="0"/>
                        <a:sym typeface="Arial"/>
                      </a:endParaRP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kumimoji="0" lang="en-GB" sz="800" b="0" i="0" u="none" strike="noStrike" kern="0" cap="none" spc="0" normalizeH="0" baseline="0" noProof="0">
                          <a:ln>
                            <a:noFill/>
                          </a:ln>
                          <a:solidFill>
                            <a:srgbClr val="000000"/>
                          </a:solidFill>
                          <a:effectLst/>
                          <a:uLnTx/>
                          <a:uFillTx/>
                          <a:latin typeface="Twinkl Cursive Looped" panose="02000000000000000000" pitchFamily="2" charset="77"/>
                          <a:ea typeface="Calibri" panose="020F0502020204030204" pitchFamily="34" charset="0"/>
                          <a:cs typeface="Times New Roman" panose="02020603050405020304" pitchFamily="18" charset="0"/>
                          <a:sym typeface="Arial"/>
                        </a:rPr>
                        <a:t>See daily Nursery Rhyme planning </a:t>
                      </a:r>
                      <a:endParaRPr kumimoji="0" lang="en-GB" sz="800" b="0" i="0" u="none" strike="noStrike" kern="0" cap="none" spc="0" normalizeH="0" baseline="0" noProof="0" dirty="0">
                        <a:ln>
                          <a:noFill/>
                        </a:ln>
                        <a:solidFill>
                          <a:srgbClr val="000000"/>
                        </a:solidFill>
                        <a:effectLst/>
                        <a:uLnTx/>
                        <a:uFillTx/>
                        <a:latin typeface="Twinkl Cursive Looped" panose="02000000000000000000" pitchFamily="2" charset="77"/>
                        <a:ea typeface="Calibri" panose="020F0502020204030204" pitchFamily="34" charset="0"/>
                        <a:cs typeface="Times New Roman" panose="02020603050405020304" pitchFamily="18" charset="0"/>
                        <a:sym typeface="Arial"/>
                      </a:endParaRP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kumimoji="0" lang="en-GB" sz="800" b="0" i="0" u="none" strike="noStrike" kern="0" cap="none" spc="0" normalizeH="0" baseline="0" noProof="0" dirty="0">
                          <a:ln>
                            <a:noFill/>
                          </a:ln>
                          <a:solidFill>
                            <a:srgbClr val="000000"/>
                          </a:solidFill>
                          <a:effectLst/>
                          <a:uLnTx/>
                          <a:uFillTx/>
                          <a:latin typeface="Twinkl Cursive Looped" panose="02000000000000000000" pitchFamily="2" charset="77"/>
                          <a:ea typeface="Calibri" panose="020F0502020204030204" pitchFamily="34" charset="0"/>
                          <a:cs typeface="Times New Roman" panose="02020603050405020304" pitchFamily="18" charset="0"/>
                          <a:sym typeface="Arial"/>
                        </a:rPr>
                        <a:t>See daily Nursery Rhyme planning </a:t>
                      </a: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GB" sz="900" b="0" u="none" dirty="0">
                        <a:effectLst/>
                        <a:latin typeface="Twinkl Cursive Looped" panose="02000000000000000000" pitchFamily="2" charset="77"/>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522342929"/>
                  </a:ext>
                </a:extLst>
              </a:tr>
              <a:tr h="208980">
                <a:tc vMerge="1">
                  <a:txBody>
                    <a:bodyPr/>
                    <a:lstStyle/>
                    <a:p>
                      <a:endParaRPr lang="en-GB"/>
                    </a:p>
                  </a:txBody>
                  <a:tcPr/>
                </a:tc>
                <a:tc gridSpan="8">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900" b="0" i="0" u="none" strike="noStrike" cap="none" baseline="0" dirty="0">
                          <a:solidFill>
                            <a:srgbClr val="000000"/>
                          </a:solidFill>
                          <a:latin typeface="Twinkl Cursive Looped Semibold" panose="02000000000000000000" pitchFamily="2" charset="0"/>
                          <a:ea typeface="Arial"/>
                          <a:cs typeface="Arial"/>
                          <a:sym typeface="Arial"/>
                        </a:rPr>
                        <a:t>Oral blending </a:t>
                      </a:r>
                    </a:p>
                  </a:txBody>
                  <a:tcPr>
                    <a:solidFill>
                      <a:srgbClr val="FFC000"/>
                    </a:solidFill>
                  </a:tcPr>
                </a:tc>
                <a:tc hMerge="1">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GB" sz="1000" b="0" u="none" dirty="0">
                        <a:effectLst/>
                        <a:latin typeface="Twinkl Cursive Looped" panose="02000000000000000000" pitchFamily="2" charset="77"/>
                        <a:ea typeface="Calibri" panose="020F0502020204030204" pitchFamily="34" charset="0"/>
                        <a:cs typeface="Times New Roman" panose="02020603050405020304" pitchFamily="18" charset="0"/>
                      </a:endParaRPr>
                    </a:p>
                  </a:txBody>
                  <a:tcPr/>
                </a:tc>
                <a:tc hMerge="1">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GB" sz="1000" b="0" u="none" dirty="0">
                        <a:effectLst/>
                        <a:latin typeface="Twinkl Cursive Looped" panose="02000000000000000000" pitchFamily="2" charset="77"/>
                        <a:ea typeface="Calibri" panose="020F0502020204030204" pitchFamily="34" charset="0"/>
                        <a:cs typeface="Times New Roman" panose="02020603050405020304" pitchFamily="18" charset="0"/>
                      </a:endParaRPr>
                    </a:p>
                  </a:txBody>
                  <a:tcPr/>
                </a:tc>
                <a:tc hMerge="1">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GB" sz="1000" b="0" u="none" dirty="0">
                        <a:effectLst/>
                        <a:latin typeface="Twinkl Cursive Looped" panose="02000000000000000000" pitchFamily="2" charset="77"/>
                        <a:ea typeface="Calibri" panose="020F0502020204030204" pitchFamily="34" charset="0"/>
                        <a:cs typeface="Times New Roman" panose="02020603050405020304" pitchFamily="18" charset="0"/>
                      </a:endParaRPr>
                    </a:p>
                  </a:txBody>
                  <a:tcPr/>
                </a:tc>
                <a:tc hMerge="1">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GB" sz="1000" b="0" u="none" dirty="0">
                        <a:effectLst/>
                        <a:latin typeface="Twinkl Cursive Looped" panose="02000000000000000000" pitchFamily="2" charset="77"/>
                        <a:ea typeface="Calibri" panose="020F0502020204030204" pitchFamily="34" charset="0"/>
                        <a:cs typeface="Times New Roman" panose="02020603050405020304" pitchFamily="18" charset="0"/>
                      </a:endParaRPr>
                    </a:p>
                  </a:txBody>
                  <a:tcPr/>
                </a:tc>
                <a:tc hMerge="1">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GB" sz="1000" b="0" u="none" dirty="0">
                        <a:effectLst/>
                        <a:latin typeface="Twinkl Cursive Looped" panose="02000000000000000000" pitchFamily="2" charset="77"/>
                        <a:ea typeface="Calibri" panose="020F0502020204030204" pitchFamily="34" charset="0"/>
                        <a:cs typeface="Times New Roman" panose="02020603050405020304" pitchFamily="18" charset="0"/>
                      </a:endParaRPr>
                    </a:p>
                  </a:txBody>
                  <a:tcPr/>
                </a:tc>
                <a:tc hMerge="1">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GB" sz="1000" b="0" u="none" dirty="0">
                        <a:effectLst/>
                        <a:latin typeface="Twinkl Cursive Looped" panose="02000000000000000000" pitchFamily="2" charset="77"/>
                        <a:ea typeface="Calibri" panose="020F0502020204030204" pitchFamily="34" charset="0"/>
                        <a:cs typeface="Times New Roman" panose="02020603050405020304" pitchFamily="18" charset="0"/>
                      </a:endParaRPr>
                    </a:p>
                  </a:txBody>
                  <a:tcPr/>
                </a:tc>
                <a:tc hMerge="1">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GB" sz="900" b="0" u="none" dirty="0">
                        <a:effectLst/>
                        <a:latin typeface="Twinkl Cursive Looped" panose="02000000000000000000" pitchFamily="2" charset="77"/>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2554435644"/>
                  </a:ext>
                </a:extLst>
              </a:tr>
              <a:tr h="208980">
                <a:tc vMerge="1">
                  <a:txBody>
                    <a:bodyPr/>
                    <a:lstStyle/>
                    <a:p>
                      <a:endParaRPr lang="en-GB"/>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800" b="0" i="0" u="none" strike="noStrike" cap="none" baseline="0" dirty="0">
                          <a:solidFill>
                            <a:srgbClr val="000000"/>
                          </a:solidFill>
                          <a:latin typeface="Twinkl Cursive Looped Semibold" panose="02000000000000000000" pitchFamily="2" charset="0"/>
                          <a:ea typeface="Arial"/>
                          <a:cs typeface="Arial"/>
                          <a:sym typeface="Arial"/>
                        </a:rPr>
                        <a:t>Can you touch your?</a:t>
                      </a: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800" b="0" u="none" dirty="0">
                          <a:effectLst/>
                          <a:latin typeface="Twinkl Cursive Looped" panose="02000000000000000000" pitchFamily="2" charset="77"/>
                          <a:ea typeface="Calibri" panose="020F0502020204030204" pitchFamily="34" charset="0"/>
                          <a:cs typeface="Times New Roman" panose="02020603050405020304" pitchFamily="18" charset="0"/>
                        </a:rPr>
                        <a:t>What’s that noise? </a:t>
                      </a: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800" b="0" u="none" dirty="0">
                          <a:effectLst/>
                          <a:latin typeface="Twinkl Cursive Looped" panose="02000000000000000000" pitchFamily="2" charset="77"/>
                          <a:ea typeface="Calibri" panose="020F0502020204030204" pitchFamily="34" charset="0"/>
                          <a:cs typeface="Times New Roman" panose="02020603050405020304" pitchFamily="18" charset="0"/>
                        </a:rPr>
                        <a:t>Can you do the actions? </a:t>
                      </a: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800" b="0" i="0" u="none" strike="noStrike" cap="none" baseline="0" dirty="0">
                          <a:solidFill>
                            <a:srgbClr val="000000"/>
                          </a:solidFill>
                          <a:latin typeface="Twinkl Cursive Looped Semibold" panose="02000000000000000000" pitchFamily="2" charset="0"/>
                          <a:ea typeface="Arial"/>
                          <a:cs typeface="Arial"/>
                          <a:sym typeface="Arial"/>
                        </a:rPr>
                        <a:t>Can you touch your?</a:t>
                      </a: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800" b="0" u="none" dirty="0">
                          <a:effectLst/>
                          <a:latin typeface="Twinkl Cursive Looped" panose="02000000000000000000" pitchFamily="2" charset="77"/>
                          <a:ea typeface="Calibri" panose="020F0502020204030204" pitchFamily="34" charset="0"/>
                          <a:cs typeface="Times New Roman" panose="02020603050405020304" pitchFamily="18" charset="0"/>
                        </a:rPr>
                        <a:t>What’s that noise? </a:t>
                      </a: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800" b="0" u="none" dirty="0">
                          <a:effectLst/>
                          <a:latin typeface="Twinkl Cursive Looped" panose="02000000000000000000" pitchFamily="2" charset="77"/>
                          <a:ea typeface="Calibri" panose="020F0502020204030204" pitchFamily="34" charset="0"/>
                          <a:cs typeface="Times New Roman" panose="02020603050405020304" pitchFamily="18" charset="0"/>
                        </a:rPr>
                        <a:t>Can you do the actions? </a:t>
                      </a: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800" b="0" i="0" u="none" strike="noStrike" cap="none" baseline="0" dirty="0">
                          <a:solidFill>
                            <a:srgbClr val="000000"/>
                          </a:solidFill>
                          <a:latin typeface="Twinkl Cursive Looped Semibold" panose="02000000000000000000" pitchFamily="2" charset="0"/>
                          <a:ea typeface="Arial"/>
                          <a:cs typeface="Arial"/>
                          <a:sym typeface="Arial"/>
                        </a:rPr>
                        <a:t>Can you touch your?</a:t>
                      </a: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800" b="0" u="none" dirty="0">
                          <a:effectLst/>
                          <a:latin typeface="Twinkl Cursive Looped" panose="02000000000000000000" pitchFamily="2" charset="77"/>
                          <a:ea typeface="Calibri" panose="020F0502020204030204" pitchFamily="34" charset="0"/>
                          <a:cs typeface="Times New Roman" panose="02020603050405020304" pitchFamily="18" charset="0"/>
                        </a:rPr>
                        <a:t>What’s that noise? </a:t>
                      </a:r>
                    </a:p>
                  </a:txBody>
                  <a:tcPr/>
                </a:tc>
                <a:extLst>
                  <a:ext uri="{0D108BD9-81ED-4DB2-BD59-A6C34878D82A}">
                    <a16:rowId xmlns:a16="http://schemas.microsoft.com/office/drawing/2014/main" val="140193073"/>
                  </a:ext>
                </a:extLst>
              </a:tr>
              <a:tr h="208980">
                <a:tc vMerge="1">
                  <a:txBody>
                    <a:bodyPr/>
                    <a:lstStyle/>
                    <a:p>
                      <a:endParaRPr lang="en-GB"/>
                    </a:p>
                  </a:txBody>
                  <a:tcPr/>
                </a:tc>
                <a:tc gridSpan="8">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900" b="0" i="0" u="none" strike="noStrike" cap="none" baseline="0" dirty="0">
                          <a:solidFill>
                            <a:srgbClr val="000000"/>
                          </a:solidFill>
                          <a:latin typeface="Twinkl Cursive Looped Semibold" panose="02000000000000000000" pitchFamily="2" charset="0"/>
                          <a:ea typeface="Arial"/>
                          <a:cs typeface="Arial"/>
                          <a:sym typeface="Arial"/>
                        </a:rPr>
                        <a:t>Sound game </a:t>
                      </a:r>
                    </a:p>
                  </a:txBody>
                  <a:tcPr>
                    <a:solidFill>
                      <a:srgbClr val="FFC000"/>
                    </a:solidFill>
                  </a:tcPr>
                </a:tc>
                <a:tc hMerge="1">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GB" sz="1000" b="0" u="none" dirty="0">
                        <a:effectLst/>
                        <a:latin typeface="Twinkl Cursive Looped" panose="02000000000000000000" pitchFamily="2" charset="77"/>
                        <a:ea typeface="Calibri" panose="020F0502020204030204" pitchFamily="34" charset="0"/>
                        <a:cs typeface="Times New Roman" panose="02020603050405020304" pitchFamily="18" charset="0"/>
                      </a:endParaRPr>
                    </a:p>
                  </a:txBody>
                  <a:tcPr/>
                </a:tc>
                <a:tc hMerge="1">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GB" sz="1000" b="0" u="none" dirty="0">
                        <a:effectLst/>
                        <a:latin typeface="Twinkl Cursive Looped" panose="02000000000000000000" pitchFamily="2" charset="77"/>
                        <a:ea typeface="Calibri" panose="020F0502020204030204" pitchFamily="34" charset="0"/>
                        <a:cs typeface="Times New Roman" panose="02020603050405020304" pitchFamily="18" charset="0"/>
                      </a:endParaRPr>
                    </a:p>
                  </a:txBody>
                  <a:tcPr/>
                </a:tc>
                <a:tc hMerge="1">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GB" sz="1000" b="0" u="none" dirty="0">
                        <a:effectLst/>
                        <a:latin typeface="Twinkl Cursive Looped" panose="02000000000000000000" pitchFamily="2" charset="77"/>
                        <a:ea typeface="Calibri" panose="020F0502020204030204" pitchFamily="34" charset="0"/>
                        <a:cs typeface="Times New Roman" panose="02020603050405020304" pitchFamily="18" charset="0"/>
                      </a:endParaRPr>
                    </a:p>
                  </a:txBody>
                  <a:tcPr/>
                </a:tc>
                <a:tc hMerge="1">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GB" sz="1000" b="0" u="none" dirty="0">
                        <a:effectLst/>
                        <a:latin typeface="Twinkl Cursive Looped" panose="02000000000000000000" pitchFamily="2" charset="77"/>
                        <a:ea typeface="Calibri" panose="020F0502020204030204" pitchFamily="34" charset="0"/>
                        <a:cs typeface="Times New Roman" panose="02020603050405020304" pitchFamily="18" charset="0"/>
                      </a:endParaRPr>
                    </a:p>
                  </a:txBody>
                  <a:tcPr/>
                </a:tc>
                <a:tc hMerge="1">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GB" sz="1000" b="0" u="none" dirty="0">
                        <a:effectLst/>
                        <a:latin typeface="Twinkl Cursive Looped" panose="02000000000000000000" pitchFamily="2" charset="77"/>
                        <a:ea typeface="Calibri" panose="020F0502020204030204" pitchFamily="34" charset="0"/>
                        <a:cs typeface="Times New Roman" panose="02020603050405020304" pitchFamily="18" charset="0"/>
                      </a:endParaRPr>
                    </a:p>
                  </a:txBody>
                  <a:tcPr/>
                </a:tc>
                <a:tc hMerge="1">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GB" sz="1000" b="0" u="none" dirty="0">
                        <a:effectLst/>
                        <a:latin typeface="Twinkl Cursive Looped" panose="02000000000000000000" pitchFamily="2" charset="77"/>
                        <a:ea typeface="Calibri" panose="020F0502020204030204" pitchFamily="34" charset="0"/>
                        <a:cs typeface="Times New Roman" panose="02020603050405020304" pitchFamily="18" charset="0"/>
                      </a:endParaRPr>
                    </a:p>
                  </a:txBody>
                  <a:tcPr/>
                </a:tc>
                <a:tc hMerge="1">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GB" sz="900" b="0" u="none" dirty="0">
                        <a:effectLst/>
                        <a:latin typeface="Twinkl Cursive Looped" panose="02000000000000000000" pitchFamily="2" charset="77"/>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2408560209"/>
                  </a:ext>
                </a:extLst>
              </a:tr>
              <a:tr h="208980">
                <a:tc vMerge="1">
                  <a:txBody>
                    <a:bodyPr/>
                    <a:lstStyle/>
                    <a:p>
                      <a:endParaRPr lang="en-GB"/>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900" b="0" i="0" u="none" strike="noStrike" cap="none" baseline="0" dirty="0">
                          <a:solidFill>
                            <a:srgbClr val="000000"/>
                          </a:solidFill>
                          <a:latin typeface="Twinkl Cursive Looped Light" panose="02000000000000000000" pitchFamily="2" charset="0"/>
                          <a:ea typeface="Arial"/>
                          <a:cs typeface="Arial"/>
                          <a:sym typeface="Arial"/>
                        </a:rPr>
                        <a:t>Animals </a:t>
                      </a: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900" b="0" u="none" dirty="0">
                          <a:effectLst/>
                          <a:latin typeface="Twinkl Cursive Looped Light" panose="02000000000000000000" pitchFamily="2" charset="0"/>
                          <a:ea typeface="Calibri" panose="020F0502020204030204" pitchFamily="34" charset="0"/>
                          <a:cs typeface="Times New Roman" panose="02020603050405020304" pitchFamily="18" charset="0"/>
                        </a:rPr>
                        <a:t>Inside sounds </a:t>
                      </a: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900" b="0" u="none" dirty="0">
                          <a:effectLst/>
                          <a:latin typeface="Twinkl Cursive Looped Light" panose="02000000000000000000" pitchFamily="2" charset="0"/>
                          <a:ea typeface="Calibri" panose="020F0502020204030204" pitchFamily="34" charset="0"/>
                          <a:cs typeface="Times New Roman" panose="02020603050405020304" pitchFamily="18" charset="0"/>
                        </a:rPr>
                        <a:t>Outside sounds </a:t>
                      </a: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900" b="0" u="none" dirty="0">
                          <a:effectLst/>
                          <a:latin typeface="Twinkl Cursive Looped Light" panose="02000000000000000000" pitchFamily="2" charset="0"/>
                          <a:ea typeface="Calibri" panose="020F0502020204030204" pitchFamily="34" charset="0"/>
                          <a:cs typeface="Times New Roman" panose="02020603050405020304" pitchFamily="18" charset="0"/>
                        </a:rPr>
                        <a:t>Journeys </a:t>
                      </a: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900" b="0" u="none" dirty="0">
                          <a:effectLst/>
                          <a:latin typeface="Twinkl Cursive Looped Light" panose="02000000000000000000" pitchFamily="2" charset="0"/>
                          <a:ea typeface="Calibri" panose="020F0502020204030204" pitchFamily="34" charset="0"/>
                          <a:cs typeface="Times New Roman" panose="02020603050405020304" pitchFamily="18" charset="0"/>
                        </a:rPr>
                        <a:t>Animals and habitats</a:t>
                      </a: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900" b="0" u="none" dirty="0">
                          <a:effectLst/>
                          <a:latin typeface="Twinkl Cursive Looped Light" panose="02000000000000000000" pitchFamily="2" charset="0"/>
                          <a:ea typeface="Calibri" panose="020F0502020204030204" pitchFamily="34" charset="0"/>
                          <a:cs typeface="Times New Roman" panose="02020603050405020304" pitchFamily="18" charset="0"/>
                        </a:rPr>
                        <a:t>Music </a:t>
                      </a: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900" b="0" u="none" dirty="0">
                          <a:effectLst/>
                          <a:latin typeface="Twinkl Cursive Looped Light" panose="02000000000000000000" pitchFamily="2" charset="0"/>
                          <a:ea typeface="Calibri" panose="020F0502020204030204" pitchFamily="34" charset="0"/>
                          <a:cs typeface="Times New Roman" panose="02020603050405020304" pitchFamily="18" charset="0"/>
                        </a:rPr>
                        <a:t>Jobs </a:t>
                      </a: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900" b="0" u="none" dirty="0">
                          <a:effectLst/>
                          <a:latin typeface="Twinkl Cursive Looped Light" panose="02000000000000000000" pitchFamily="2" charset="0"/>
                          <a:ea typeface="Calibri" panose="020F0502020204030204" pitchFamily="34" charset="0"/>
                          <a:cs typeface="Times New Roman" panose="02020603050405020304" pitchFamily="18" charset="0"/>
                        </a:rPr>
                        <a:t>Weather </a:t>
                      </a:r>
                    </a:p>
                  </a:txBody>
                  <a:tcPr/>
                </a:tc>
                <a:extLst>
                  <a:ext uri="{0D108BD9-81ED-4DB2-BD59-A6C34878D82A}">
                    <a16:rowId xmlns:a16="http://schemas.microsoft.com/office/drawing/2014/main" val="2772440575"/>
                  </a:ext>
                </a:extLst>
              </a:tr>
              <a:tr h="224813">
                <a:tc vMerge="1">
                  <a:txBody>
                    <a:bodyPr/>
                    <a:lstStyle/>
                    <a:p>
                      <a:endParaRPr lang="en-GB"/>
                    </a:p>
                  </a:txBody>
                  <a:tcPr/>
                </a:tc>
                <a:tc gridSpan="8">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GB" sz="900" b="0" u="none" dirty="0">
                        <a:effectLst/>
                        <a:latin typeface="Twinkl Cursive Looped Semibold" panose="02000000000000000000" pitchFamily="2" charset="0"/>
                        <a:ea typeface="Calibri" panose="020F0502020204030204" pitchFamily="34" charset="0"/>
                        <a:cs typeface="Times New Roman" panose="02020603050405020304" pitchFamily="18" charset="0"/>
                      </a:endParaRPr>
                    </a:p>
                  </a:txBody>
                  <a:tcPr>
                    <a:solidFill>
                      <a:srgbClr val="FFC000"/>
                    </a:solidFill>
                  </a:tcPr>
                </a:tc>
                <a:tc hMerge="1">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kumimoji="0" lang="en-GB" sz="900" b="0" i="0" u="none" strike="noStrike" kern="0" cap="none" spc="0" normalizeH="0" baseline="0" noProof="0" dirty="0">
                        <a:ln>
                          <a:noFill/>
                        </a:ln>
                        <a:solidFill>
                          <a:srgbClr val="000000"/>
                        </a:solidFill>
                        <a:effectLst/>
                        <a:uLnTx/>
                        <a:uFillTx/>
                        <a:latin typeface="Twinkl Cursive Looped Semibold" panose="02000000000000000000" pitchFamily="2" charset="0"/>
                        <a:ea typeface="Calibri" panose="020F0502020204030204" pitchFamily="34" charset="0"/>
                        <a:cs typeface="Times New Roman" panose="02020603050405020304" pitchFamily="18" charset="0"/>
                        <a:sym typeface="Arial"/>
                      </a:endParaRPr>
                    </a:p>
                  </a:txBody>
                  <a:tcPr/>
                </a:tc>
                <a:tc hMerge="1">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kumimoji="0" lang="en-GB" sz="900" b="0" i="0" u="none" strike="noStrike" kern="0" cap="none" spc="0" normalizeH="0" baseline="0" noProof="0" dirty="0">
                        <a:ln>
                          <a:noFill/>
                        </a:ln>
                        <a:solidFill>
                          <a:srgbClr val="000000"/>
                        </a:solidFill>
                        <a:effectLst/>
                        <a:uLnTx/>
                        <a:uFillTx/>
                        <a:latin typeface="Twinkl Cursive Looped Semibold" panose="02000000000000000000" pitchFamily="2" charset="0"/>
                        <a:ea typeface="Calibri" panose="020F0502020204030204" pitchFamily="34" charset="0"/>
                        <a:cs typeface="Times New Roman" panose="02020603050405020304" pitchFamily="18" charset="0"/>
                        <a:sym typeface="Arial"/>
                      </a:endParaRPr>
                    </a:p>
                  </a:txBody>
                  <a:tcPr/>
                </a:tc>
                <a:tc hMerge="1">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kumimoji="0" lang="en-GB" sz="900" b="0" i="0" u="none" strike="noStrike" kern="0" cap="none" spc="0" normalizeH="0" baseline="0" noProof="0" dirty="0">
                        <a:ln>
                          <a:noFill/>
                        </a:ln>
                        <a:solidFill>
                          <a:srgbClr val="000000"/>
                        </a:solidFill>
                        <a:effectLst/>
                        <a:uLnTx/>
                        <a:uFillTx/>
                        <a:latin typeface="Twinkl Cursive Looped Semibold" panose="02000000000000000000" pitchFamily="2" charset="0"/>
                        <a:ea typeface="Calibri" panose="020F0502020204030204" pitchFamily="34" charset="0"/>
                        <a:cs typeface="Times New Roman" panose="02020603050405020304" pitchFamily="18" charset="0"/>
                        <a:sym typeface="Arial"/>
                      </a:endParaRPr>
                    </a:p>
                  </a:txBody>
                  <a:tcPr/>
                </a:tc>
                <a:tc hMerge="1">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kumimoji="0" lang="en-GB" sz="900" b="0" i="0" u="none" strike="noStrike" kern="0" cap="none" spc="0" normalizeH="0" baseline="0" noProof="0" dirty="0">
                        <a:ln>
                          <a:noFill/>
                        </a:ln>
                        <a:solidFill>
                          <a:srgbClr val="000000"/>
                        </a:solidFill>
                        <a:effectLst/>
                        <a:uLnTx/>
                        <a:uFillTx/>
                        <a:latin typeface="Twinkl Cursive Looped Semibold" panose="02000000000000000000" pitchFamily="2" charset="0"/>
                        <a:ea typeface="Calibri" panose="020F0502020204030204" pitchFamily="34" charset="0"/>
                        <a:cs typeface="Times New Roman" panose="02020603050405020304" pitchFamily="18" charset="0"/>
                        <a:sym typeface="Arial"/>
                      </a:endParaRPr>
                    </a:p>
                  </a:txBody>
                  <a:tcPr/>
                </a:tc>
                <a:tc hMerge="1">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kumimoji="0" lang="en-GB" sz="900" b="0" i="0" u="none" strike="noStrike" kern="0" cap="none" spc="0" normalizeH="0" baseline="0" noProof="0" dirty="0">
                        <a:ln>
                          <a:noFill/>
                        </a:ln>
                        <a:solidFill>
                          <a:srgbClr val="000000"/>
                        </a:solidFill>
                        <a:effectLst/>
                        <a:uLnTx/>
                        <a:uFillTx/>
                        <a:latin typeface="Twinkl Cursive Looped Semibold" panose="02000000000000000000" pitchFamily="2" charset="0"/>
                        <a:ea typeface="Calibri" panose="020F0502020204030204" pitchFamily="34" charset="0"/>
                        <a:cs typeface="Times New Roman" panose="02020603050405020304" pitchFamily="18" charset="0"/>
                        <a:sym typeface="Arial"/>
                      </a:endParaRPr>
                    </a:p>
                  </a:txBody>
                  <a:tcPr/>
                </a:tc>
                <a:tc hMerge="1">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kumimoji="0" lang="en-GB" sz="900" b="0" i="0" u="none" strike="noStrike" kern="0" cap="none" spc="0" normalizeH="0" baseline="0" noProof="0" dirty="0">
                        <a:ln>
                          <a:noFill/>
                        </a:ln>
                        <a:solidFill>
                          <a:srgbClr val="000000"/>
                        </a:solidFill>
                        <a:effectLst/>
                        <a:uLnTx/>
                        <a:uFillTx/>
                        <a:latin typeface="Twinkl Cursive Looped Semibold" panose="02000000000000000000" pitchFamily="2" charset="0"/>
                        <a:ea typeface="Calibri" panose="020F0502020204030204" pitchFamily="34" charset="0"/>
                        <a:cs typeface="Times New Roman" panose="02020603050405020304" pitchFamily="18" charset="0"/>
                        <a:sym typeface="Arial"/>
                      </a:endParaRPr>
                    </a:p>
                  </a:txBody>
                  <a:tcPr/>
                </a:tc>
                <a:tc hMerge="1">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endParaRPr kumimoji="0" lang="en-GB" sz="900" b="0" i="0" u="none" strike="noStrike" kern="0" cap="none" spc="0" normalizeH="0" baseline="0" noProof="0" dirty="0">
                        <a:ln>
                          <a:noFill/>
                        </a:ln>
                        <a:solidFill>
                          <a:srgbClr val="000000"/>
                        </a:solidFill>
                        <a:effectLst/>
                        <a:uLnTx/>
                        <a:uFillTx/>
                        <a:latin typeface="Twinkl Cursive Looped" panose="02000000000000000000" pitchFamily="2" charset="77"/>
                        <a:ea typeface="Calibri" panose="020F0502020204030204" pitchFamily="34" charset="0"/>
                        <a:cs typeface="Times New Roman" panose="02020603050405020304" pitchFamily="18" charset="0"/>
                        <a:sym typeface="Arial"/>
                      </a:endParaRPr>
                    </a:p>
                  </a:txBody>
                  <a:tcPr>
                    <a:solidFill>
                      <a:schemeClr val="accent2"/>
                    </a:solidFill>
                  </a:tcPr>
                </a:tc>
                <a:extLst>
                  <a:ext uri="{0D108BD9-81ED-4DB2-BD59-A6C34878D82A}">
                    <a16:rowId xmlns:a16="http://schemas.microsoft.com/office/drawing/2014/main" val="3253817769"/>
                  </a:ext>
                </a:extLst>
              </a:tr>
              <a:tr h="575211">
                <a:tc vMerge="1">
                  <a:txBody>
                    <a:bodyPr/>
                    <a:lstStyle/>
                    <a:p>
                      <a:endParaRPr lang="en-GB"/>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GB" sz="800" b="0" i="0" u="none" strike="noStrike" cap="none" baseline="0" dirty="0">
                        <a:solidFill>
                          <a:srgbClr val="000000"/>
                        </a:solidFill>
                        <a:latin typeface="Twinkl Cursive Looped Semibold" panose="02000000000000000000" pitchFamily="2" charset="0"/>
                        <a:ea typeface="Arial"/>
                        <a:cs typeface="Arial"/>
                        <a:sym typeface="Arial"/>
                      </a:endParaRP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kumimoji="0" lang="en-GB" sz="900" b="0" i="0" u="none" strike="noStrike" kern="0" cap="none" spc="0" normalizeH="0" baseline="0" noProof="0" dirty="0">
                        <a:ln>
                          <a:noFill/>
                        </a:ln>
                        <a:solidFill>
                          <a:srgbClr val="000000"/>
                        </a:solidFill>
                        <a:effectLst/>
                        <a:uLnTx/>
                        <a:uFillTx/>
                        <a:latin typeface="Twinkl Cursive Looped Semibold" panose="02000000000000000000" pitchFamily="2" charset="0"/>
                        <a:ea typeface="Calibri" panose="020F0502020204030204" pitchFamily="34" charset="0"/>
                        <a:cs typeface="Times New Roman" panose="02020603050405020304" pitchFamily="18" charset="0"/>
                        <a:sym typeface="Arial"/>
                      </a:endParaRP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kumimoji="0" lang="en-GB" sz="900" b="0" i="0" u="none" strike="noStrike" kern="0" cap="none" spc="0" normalizeH="0" baseline="0" noProof="0" dirty="0">
                        <a:ln>
                          <a:noFill/>
                        </a:ln>
                        <a:solidFill>
                          <a:srgbClr val="000000"/>
                        </a:solidFill>
                        <a:effectLst/>
                        <a:uLnTx/>
                        <a:uFillTx/>
                        <a:latin typeface="Twinkl Cursive Looped Semibold" panose="02000000000000000000" pitchFamily="2" charset="0"/>
                        <a:ea typeface="Calibri" panose="020F0502020204030204" pitchFamily="34" charset="0"/>
                        <a:cs typeface="Times New Roman" panose="02020603050405020304" pitchFamily="18" charset="0"/>
                        <a:sym typeface="Arial"/>
                      </a:endParaRP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kumimoji="0" lang="en-GB" sz="900" b="0" i="0" u="none" strike="noStrike" kern="0" cap="none" spc="0" normalizeH="0" baseline="0" noProof="0" dirty="0">
                        <a:ln>
                          <a:noFill/>
                        </a:ln>
                        <a:solidFill>
                          <a:srgbClr val="000000"/>
                        </a:solidFill>
                        <a:effectLst/>
                        <a:uLnTx/>
                        <a:uFillTx/>
                        <a:latin typeface="Twinkl Cursive Looped Semibold" panose="02000000000000000000" pitchFamily="2" charset="0"/>
                        <a:ea typeface="Calibri" panose="020F0502020204030204" pitchFamily="34" charset="0"/>
                        <a:cs typeface="Times New Roman" panose="02020603050405020304" pitchFamily="18" charset="0"/>
                        <a:sym typeface="Arial"/>
                      </a:endParaRP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kumimoji="0" lang="en-GB" sz="900" b="0" i="0" u="none" strike="noStrike" kern="0" cap="none" spc="0" normalizeH="0" baseline="0" noProof="0" dirty="0">
                        <a:ln>
                          <a:noFill/>
                        </a:ln>
                        <a:solidFill>
                          <a:srgbClr val="000000"/>
                        </a:solidFill>
                        <a:effectLst/>
                        <a:uLnTx/>
                        <a:uFillTx/>
                        <a:latin typeface="Twinkl Cursive Looped Semibold" panose="02000000000000000000" pitchFamily="2" charset="0"/>
                        <a:ea typeface="Calibri" panose="020F0502020204030204" pitchFamily="34" charset="0"/>
                        <a:cs typeface="Times New Roman" panose="02020603050405020304" pitchFamily="18" charset="0"/>
                        <a:sym typeface="Arial"/>
                      </a:endParaRP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kumimoji="0" lang="en-GB" sz="900" b="0" i="0" u="none" strike="noStrike" kern="0" cap="none" spc="0" normalizeH="0" baseline="0" noProof="0" dirty="0">
                        <a:ln>
                          <a:noFill/>
                        </a:ln>
                        <a:solidFill>
                          <a:srgbClr val="000000"/>
                        </a:solidFill>
                        <a:effectLst/>
                        <a:uLnTx/>
                        <a:uFillTx/>
                        <a:latin typeface="Twinkl Cursive Looped Semibold" panose="02000000000000000000" pitchFamily="2" charset="0"/>
                        <a:ea typeface="Calibri" panose="020F0502020204030204" pitchFamily="34" charset="0"/>
                        <a:cs typeface="Times New Roman" panose="02020603050405020304" pitchFamily="18" charset="0"/>
                        <a:sym typeface="Arial"/>
                      </a:endParaRP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kumimoji="0" lang="en-GB" sz="900" b="0" i="0" u="none" strike="noStrike" kern="0" cap="none" spc="0" normalizeH="0" baseline="0" noProof="0" dirty="0">
                        <a:ln>
                          <a:noFill/>
                        </a:ln>
                        <a:solidFill>
                          <a:srgbClr val="000000"/>
                        </a:solidFill>
                        <a:effectLst/>
                        <a:uLnTx/>
                        <a:uFillTx/>
                        <a:latin typeface="Twinkl Cursive Looped Semibold" panose="02000000000000000000" pitchFamily="2" charset="0"/>
                        <a:ea typeface="Calibri" panose="020F0502020204030204" pitchFamily="34" charset="0"/>
                        <a:cs typeface="Times New Roman" panose="02020603050405020304" pitchFamily="18" charset="0"/>
                        <a:sym typeface="Arial"/>
                      </a:endParaRPr>
                    </a:p>
                  </a:txBody>
                  <a:tcPr/>
                </a:tc>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endParaRPr kumimoji="0" lang="en-GB" sz="900" b="0" i="0" u="none" strike="noStrike" kern="0" cap="none" spc="0" normalizeH="0" baseline="0" noProof="0" dirty="0">
                        <a:ln>
                          <a:noFill/>
                        </a:ln>
                        <a:solidFill>
                          <a:srgbClr val="000000"/>
                        </a:solidFill>
                        <a:effectLst/>
                        <a:uLnTx/>
                        <a:uFillTx/>
                        <a:latin typeface="Twinkl Cursive Looped" panose="02000000000000000000" pitchFamily="2" charset="77"/>
                        <a:ea typeface="Calibri" panose="020F0502020204030204" pitchFamily="34" charset="0"/>
                        <a:cs typeface="Times New Roman" panose="02020603050405020304" pitchFamily="18" charset="0"/>
                        <a:sym typeface="Arial"/>
                      </a:endParaRPr>
                    </a:p>
                  </a:txBody>
                  <a:tcPr>
                    <a:noFill/>
                  </a:tcPr>
                </a:tc>
                <a:extLst>
                  <a:ext uri="{0D108BD9-81ED-4DB2-BD59-A6C34878D82A}">
                    <a16:rowId xmlns:a16="http://schemas.microsoft.com/office/drawing/2014/main" val="2197173675"/>
                  </a:ext>
                </a:extLst>
              </a:tr>
            </a:tbl>
          </a:graphicData>
        </a:graphic>
      </p:graphicFrame>
      <p:sp>
        <p:nvSpPr>
          <p:cNvPr id="7" name="TextBox 6">
            <a:extLst>
              <a:ext uri="{FF2B5EF4-FFF2-40B4-BE49-F238E27FC236}">
                <a16:creationId xmlns:a16="http://schemas.microsoft.com/office/drawing/2014/main" id="{83147773-544E-4790-8EDF-474ED1E53FC7}"/>
              </a:ext>
            </a:extLst>
          </p:cNvPr>
          <p:cNvSpPr txBox="1"/>
          <p:nvPr/>
        </p:nvSpPr>
        <p:spPr>
          <a:xfrm>
            <a:off x="2470355" y="109437"/>
            <a:ext cx="4026310" cy="347763"/>
          </a:xfrm>
          <a:prstGeom prst="rect">
            <a:avLst/>
          </a:prstGeom>
          <a:noFill/>
        </p:spPr>
        <p:txBody>
          <a:bodyPr wrap="square" rtlCol="0">
            <a:spAutoFit/>
          </a:bodyPr>
          <a:lstStyle/>
          <a:p>
            <a:endParaRPr lang="en-GB" dirty="0"/>
          </a:p>
        </p:txBody>
      </p:sp>
      <p:sp>
        <p:nvSpPr>
          <p:cNvPr id="9" name="Rectangle 2">
            <a:extLst>
              <a:ext uri="{FF2B5EF4-FFF2-40B4-BE49-F238E27FC236}">
                <a16:creationId xmlns:a16="http://schemas.microsoft.com/office/drawing/2014/main" id="{413904D9-6CE7-4F0C-8B52-85F02F0B92A1}"/>
              </a:ext>
            </a:extLst>
          </p:cNvPr>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2049" name="Picture 7">
            <a:extLst>
              <a:ext uri="{FF2B5EF4-FFF2-40B4-BE49-F238E27FC236}">
                <a16:creationId xmlns:a16="http://schemas.microsoft.com/office/drawing/2014/main" id="{69E5F082-122F-48DC-BAA7-2A21D2ADF7F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4206" y="99883"/>
            <a:ext cx="304800" cy="398463"/>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8A42B9C4-6687-4077-9CAE-27719E98BDA8}"/>
              </a:ext>
            </a:extLst>
          </p:cNvPr>
          <p:cNvSpPr txBox="1"/>
          <p:nvPr/>
        </p:nvSpPr>
        <p:spPr>
          <a:xfrm>
            <a:off x="1180788" y="159038"/>
            <a:ext cx="6953863" cy="307777"/>
          </a:xfrm>
          <a:prstGeom prst="rect">
            <a:avLst/>
          </a:prstGeom>
          <a:noFill/>
        </p:spPr>
        <p:txBody>
          <a:bodyPr wrap="square" rtlCol="0">
            <a:spAutoFit/>
          </a:bodyPr>
          <a:lstStyle/>
          <a:p>
            <a:r>
              <a:rPr lang="en-GB" dirty="0"/>
              <a:t>WELFORD ON AVON NURSERY MEDIUM TERM PLANNING AUTUMN 2025</a:t>
            </a:r>
          </a:p>
        </p:txBody>
      </p:sp>
    </p:spTree>
    <p:extLst>
      <p:ext uri="{BB962C8B-B14F-4D97-AF65-F5344CB8AC3E}">
        <p14:creationId xmlns:p14="http://schemas.microsoft.com/office/powerpoint/2010/main" val="17979516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FF21356E-25AA-4FF8-BE4A-CB07AC5D3C91}"/>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en" smtClean="0"/>
              <a:t>8</a:t>
            </a:fld>
            <a:endParaRPr lang="en"/>
          </a:p>
        </p:txBody>
      </p:sp>
      <p:graphicFrame>
        <p:nvGraphicFramePr>
          <p:cNvPr id="3" name="Table 2">
            <a:extLst>
              <a:ext uri="{FF2B5EF4-FFF2-40B4-BE49-F238E27FC236}">
                <a16:creationId xmlns:a16="http://schemas.microsoft.com/office/drawing/2014/main" id="{BA3C8A36-E245-4F07-8EB0-6329D6BD676B}"/>
              </a:ext>
            </a:extLst>
          </p:cNvPr>
          <p:cNvGraphicFramePr>
            <a:graphicFrameLocks noGrp="1"/>
          </p:cNvGraphicFramePr>
          <p:nvPr>
            <p:extLst>
              <p:ext uri="{D42A27DB-BD31-4B8C-83A1-F6EECF244321}">
                <p14:modId xmlns:p14="http://schemas.microsoft.com/office/powerpoint/2010/main" val="1877043000"/>
              </p:ext>
            </p:extLst>
          </p:nvPr>
        </p:nvGraphicFramePr>
        <p:xfrm>
          <a:off x="152409" y="538332"/>
          <a:ext cx="8839183" cy="4511040"/>
        </p:xfrm>
        <a:graphic>
          <a:graphicData uri="http://schemas.openxmlformats.org/drawingml/2006/table">
            <a:tbl>
              <a:tblPr firstRow="1" bandRow="1">
                <a:tableStyleId>{2F9B4754-A883-40EA-AA17-CC1FA8374AAD}</a:tableStyleId>
              </a:tblPr>
              <a:tblGrid>
                <a:gridCol w="1173103">
                  <a:extLst>
                    <a:ext uri="{9D8B030D-6E8A-4147-A177-3AD203B41FA5}">
                      <a16:colId xmlns:a16="http://schemas.microsoft.com/office/drawing/2014/main" val="592850875"/>
                    </a:ext>
                  </a:extLst>
                </a:gridCol>
                <a:gridCol w="958260">
                  <a:extLst>
                    <a:ext uri="{9D8B030D-6E8A-4147-A177-3AD203B41FA5}">
                      <a16:colId xmlns:a16="http://schemas.microsoft.com/office/drawing/2014/main" val="3087198024"/>
                    </a:ext>
                  </a:extLst>
                </a:gridCol>
                <a:gridCol w="958260">
                  <a:extLst>
                    <a:ext uri="{9D8B030D-6E8A-4147-A177-3AD203B41FA5}">
                      <a16:colId xmlns:a16="http://schemas.microsoft.com/office/drawing/2014/main" val="456731258"/>
                    </a:ext>
                  </a:extLst>
                </a:gridCol>
                <a:gridCol w="958260">
                  <a:extLst>
                    <a:ext uri="{9D8B030D-6E8A-4147-A177-3AD203B41FA5}">
                      <a16:colId xmlns:a16="http://schemas.microsoft.com/office/drawing/2014/main" val="135519263"/>
                    </a:ext>
                  </a:extLst>
                </a:gridCol>
                <a:gridCol w="958260">
                  <a:extLst>
                    <a:ext uri="{9D8B030D-6E8A-4147-A177-3AD203B41FA5}">
                      <a16:colId xmlns:a16="http://schemas.microsoft.com/office/drawing/2014/main" val="3356833165"/>
                    </a:ext>
                  </a:extLst>
                </a:gridCol>
                <a:gridCol w="958260">
                  <a:extLst>
                    <a:ext uri="{9D8B030D-6E8A-4147-A177-3AD203B41FA5}">
                      <a16:colId xmlns:a16="http://schemas.microsoft.com/office/drawing/2014/main" val="4000874788"/>
                    </a:ext>
                  </a:extLst>
                </a:gridCol>
                <a:gridCol w="958260">
                  <a:extLst>
                    <a:ext uri="{9D8B030D-6E8A-4147-A177-3AD203B41FA5}">
                      <a16:colId xmlns:a16="http://schemas.microsoft.com/office/drawing/2014/main" val="1595102914"/>
                    </a:ext>
                  </a:extLst>
                </a:gridCol>
                <a:gridCol w="958260">
                  <a:extLst>
                    <a:ext uri="{9D8B030D-6E8A-4147-A177-3AD203B41FA5}">
                      <a16:colId xmlns:a16="http://schemas.microsoft.com/office/drawing/2014/main" val="3274084245"/>
                    </a:ext>
                  </a:extLst>
                </a:gridCol>
                <a:gridCol w="958260">
                  <a:extLst>
                    <a:ext uri="{9D8B030D-6E8A-4147-A177-3AD203B41FA5}">
                      <a16:colId xmlns:a16="http://schemas.microsoft.com/office/drawing/2014/main" val="1608147129"/>
                    </a:ext>
                  </a:extLst>
                </a:gridCol>
              </a:tblGrid>
              <a:tr h="262317">
                <a:tc>
                  <a:txBody>
                    <a:bodyPr/>
                    <a:lstStyle/>
                    <a:p>
                      <a:pPr algn="ctr"/>
                      <a:r>
                        <a:rPr lang="en-GB" sz="1400" dirty="0">
                          <a:latin typeface="Twinkl Cursive Looped" panose="02000000000000000000" pitchFamily="2" charset="77"/>
                        </a:rPr>
                        <a:t>Autumn 2</a:t>
                      </a:r>
                    </a:p>
                  </a:txBody>
                  <a:tcPr>
                    <a:solidFill>
                      <a:srgbClr val="FFC000"/>
                    </a:solidFill>
                  </a:tcPr>
                </a:tc>
                <a:tc>
                  <a:txBody>
                    <a:bodyPr/>
                    <a:lstStyle/>
                    <a:p>
                      <a:pPr algn="ctr">
                        <a:spcAft>
                          <a:spcPts val="0"/>
                        </a:spcAft>
                      </a:pPr>
                      <a:r>
                        <a:rPr lang="en-GB" sz="1200" dirty="0">
                          <a:effectLst/>
                          <a:latin typeface="Twinkl Cursive Looped Semibold" panose="02000000000000000000" pitchFamily="2" charset="0"/>
                          <a:ea typeface="Times New Roman" panose="02020603050405020304" pitchFamily="18" charset="0"/>
                        </a:rPr>
                        <a:t>Week 9</a:t>
                      </a:r>
                    </a:p>
                  </a:txBody>
                  <a:tcPr marL="68580" marR="68580" marT="0" marB="0" anchor="ctr"/>
                </a:tc>
                <a:tc>
                  <a:txBody>
                    <a:bodyPr/>
                    <a:lstStyle/>
                    <a:p>
                      <a:pPr algn="ctr">
                        <a:spcAft>
                          <a:spcPts val="0"/>
                        </a:spcAft>
                      </a:pPr>
                      <a:r>
                        <a:rPr lang="en-GB" sz="1200" dirty="0">
                          <a:effectLst/>
                          <a:latin typeface="Twinkl Cursive Looped Semibold" panose="02000000000000000000" pitchFamily="2" charset="0"/>
                          <a:ea typeface="Times New Roman" panose="02020603050405020304" pitchFamily="18" charset="0"/>
                        </a:rPr>
                        <a:t>Week 10</a:t>
                      </a:r>
                    </a:p>
                  </a:txBody>
                  <a:tcPr marL="68580" marR="68580" marT="0" marB="0" anchor="ctr"/>
                </a:tc>
                <a:tc>
                  <a:txBody>
                    <a:bodyPr/>
                    <a:lstStyle/>
                    <a:p>
                      <a:pPr algn="ctr">
                        <a:spcAft>
                          <a:spcPts val="0"/>
                        </a:spcAft>
                      </a:pPr>
                      <a:r>
                        <a:rPr lang="en-GB" sz="1200" dirty="0">
                          <a:effectLst/>
                          <a:latin typeface="Twinkl Cursive Looped Semibold" panose="02000000000000000000" pitchFamily="2" charset="0"/>
                          <a:ea typeface="Times New Roman" panose="02020603050405020304" pitchFamily="18" charset="0"/>
                        </a:rPr>
                        <a:t>Week 11</a:t>
                      </a:r>
                    </a:p>
                  </a:txBody>
                  <a:tcPr marL="68580" marR="68580" marT="0" marB="0" anchor="ctr"/>
                </a:tc>
                <a:tc>
                  <a:txBody>
                    <a:bodyPr/>
                    <a:lstStyle/>
                    <a:p>
                      <a:pPr algn="ctr">
                        <a:spcAft>
                          <a:spcPts val="0"/>
                        </a:spcAft>
                      </a:pPr>
                      <a:r>
                        <a:rPr lang="en-GB" sz="1200" dirty="0">
                          <a:effectLst/>
                          <a:latin typeface="Twinkl Cursive Looped Semibold" panose="02000000000000000000" pitchFamily="2" charset="0"/>
                          <a:ea typeface="Times New Roman" panose="02020603050405020304" pitchFamily="18" charset="0"/>
                        </a:rPr>
                        <a:t>Week 12</a:t>
                      </a:r>
                    </a:p>
                  </a:txBody>
                  <a:tcPr marL="68580" marR="68580" marT="0" marB="0" anchor="ctr"/>
                </a:tc>
                <a:tc>
                  <a:txBody>
                    <a:bodyPr/>
                    <a:lstStyle/>
                    <a:p>
                      <a:pPr algn="ctr">
                        <a:spcAft>
                          <a:spcPts val="0"/>
                        </a:spcAft>
                      </a:pPr>
                      <a:r>
                        <a:rPr lang="en-GB" sz="1200" dirty="0">
                          <a:effectLst/>
                          <a:latin typeface="Twinkl Cursive Looped Semibold" panose="02000000000000000000" pitchFamily="2" charset="0"/>
                          <a:ea typeface="Times New Roman" panose="02020603050405020304" pitchFamily="18" charset="0"/>
                        </a:rPr>
                        <a:t>Week 13</a:t>
                      </a:r>
                    </a:p>
                  </a:txBody>
                  <a:tcPr marL="68580" marR="68580" marT="0" marB="0" anchor="ctr"/>
                </a:tc>
                <a:tc>
                  <a:txBody>
                    <a:bodyPr/>
                    <a:lstStyle/>
                    <a:p>
                      <a:pPr algn="ctr">
                        <a:spcAft>
                          <a:spcPts val="0"/>
                        </a:spcAft>
                      </a:pPr>
                      <a:r>
                        <a:rPr lang="en-GB" sz="1200" dirty="0">
                          <a:effectLst/>
                          <a:latin typeface="Twinkl Cursive Looped Semibold" panose="02000000000000000000" pitchFamily="2" charset="0"/>
                          <a:ea typeface="Times New Roman" panose="02020603050405020304" pitchFamily="18" charset="0"/>
                        </a:rPr>
                        <a:t>Week 14</a:t>
                      </a:r>
                    </a:p>
                  </a:txBody>
                  <a:tcPr marL="68580" marR="68580" marT="0" marB="0" anchor="ctr"/>
                </a:tc>
                <a:tc>
                  <a:txBody>
                    <a:bodyPr/>
                    <a:lstStyle/>
                    <a:p>
                      <a:pPr algn="ctr">
                        <a:spcAft>
                          <a:spcPts val="0"/>
                        </a:spcAft>
                      </a:pPr>
                      <a:r>
                        <a:rPr lang="en-GB" sz="1200" dirty="0">
                          <a:effectLst/>
                          <a:latin typeface="Twinkl Cursive Looped Semibold" panose="02000000000000000000" pitchFamily="2" charset="0"/>
                          <a:ea typeface="Times New Roman" panose="02020603050405020304" pitchFamily="18" charset="0"/>
                        </a:rPr>
                        <a:t>Week 15</a:t>
                      </a:r>
                    </a:p>
                  </a:txBody>
                  <a:tcPr marL="68580" marR="68580" marT="0" marB="0" anchor="ctr"/>
                </a:tc>
                <a:tc>
                  <a:txBody>
                    <a:bodyPr/>
                    <a:lstStyle/>
                    <a:p>
                      <a:pPr algn="ctr">
                        <a:spcAft>
                          <a:spcPts val="0"/>
                        </a:spcAft>
                      </a:pPr>
                      <a:r>
                        <a:rPr lang="en-GB" sz="1200" dirty="0">
                          <a:effectLst/>
                          <a:latin typeface="Twinkl Cursive Looped Semibold" panose="02000000000000000000" pitchFamily="2" charset="0"/>
                          <a:ea typeface="Times New Roman" panose="02020603050405020304" pitchFamily="18" charset="0"/>
                        </a:rPr>
                        <a:t>Week 8</a:t>
                      </a:r>
                    </a:p>
                  </a:txBody>
                  <a:tcPr marL="68580" marR="68580" marT="0" marB="0" anchor="ctr"/>
                </a:tc>
                <a:extLst>
                  <a:ext uri="{0D108BD9-81ED-4DB2-BD59-A6C34878D82A}">
                    <a16:rowId xmlns:a16="http://schemas.microsoft.com/office/drawing/2014/main" val="179689094"/>
                  </a:ext>
                </a:extLst>
              </a:tr>
              <a:tr h="262317">
                <a:tc>
                  <a:txBody>
                    <a:bodyPr/>
                    <a:lstStyle/>
                    <a:p>
                      <a:pPr algn="ctr"/>
                      <a:r>
                        <a:rPr lang="en-US" sz="1400" b="0" dirty="0">
                          <a:latin typeface="Twinkl Cursive Looped" panose="02000000000000000000" pitchFamily="2" charset="77"/>
                          <a:cs typeface="Amatic SC" panose="00000500000000000000" pitchFamily="2" charset="-79"/>
                        </a:rPr>
                        <a:t>PHONICS </a:t>
                      </a:r>
                      <a:endParaRPr lang="en-GB" sz="1400" b="0" dirty="0">
                        <a:latin typeface="Twinkl Cursive Looped" panose="02000000000000000000" pitchFamily="2" charset="77"/>
                        <a:cs typeface="Amatic SC" panose="00000500000000000000" pitchFamily="2" charset="-79"/>
                      </a:endParaRPr>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03/11/25</a:t>
                      </a:r>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10/11/25</a:t>
                      </a:r>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17/11/25</a:t>
                      </a:r>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24/11/25</a:t>
                      </a:r>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01/12/25</a:t>
                      </a:r>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08/12/25</a:t>
                      </a:r>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15/12/25</a:t>
                      </a:r>
                    </a:p>
                  </a:txBody>
                  <a:tcPr/>
                </a:tc>
                <a:tc>
                  <a:txBody>
                    <a:bodyPr/>
                    <a:lstStyle/>
                    <a:p>
                      <a:pPr algn="ctr"/>
                      <a:endParaRPr lang="en-US" sz="1100" b="1" dirty="0">
                        <a:solidFill>
                          <a:srgbClr val="00B0F0"/>
                        </a:solidFill>
                        <a:latin typeface="Twinkl Cursive Looped" panose="02000000000000000000" pitchFamily="2" charset="77"/>
                        <a:cs typeface="Amatic SC" panose="00000500000000000000" pitchFamily="2" charset="-79"/>
                      </a:endParaRPr>
                    </a:p>
                  </a:txBody>
                  <a:tcPr>
                    <a:solidFill>
                      <a:schemeClr val="accent2"/>
                    </a:solidFill>
                  </a:tcPr>
                </a:tc>
                <a:extLst>
                  <a:ext uri="{0D108BD9-81ED-4DB2-BD59-A6C34878D82A}">
                    <a16:rowId xmlns:a16="http://schemas.microsoft.com/office/drawing/2014/main" val="3925890655"/>
                  </a:ext>
                </a:extLst>
              </a:tr>
              <a:tr h="249607">
                <a:tc rowSpan="7">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1" dirty="0">
                          <a:latin typeface="Twinkl Cursive Looped Semibold" panose="02000000000000000000" pitchFamily="2" charset="0"/>
                          <a:cs typeface="Amatic SC" panose="00000500000000000000" pitchFamily="2" charset="-79"/>
                        </a:rPr>
                        <a:t>Nursery rhyme week </a:t>
                      </a:r>
                    </a:p>
                    <a:p>
                      <a:pPr algn="ctr"/>
                      <a:r>
                        <a:rPr lang="en-US" sz="900" b="0" dirty="0">
                          <a:latin typeface="Twinkl Cursive Looped" panose="02000000000000000000" pitchFamily="2" charset="77"/>
                        </a:rPr>
                        <a:t>World Nursery Rhyme Week</a:t>
                      </a:r>
                    </a:p>
                    <a:p>
                      <a:pPr algn="ctr"/>
                      <a:r>
                        <a:rPr lang="en-US" sz="900" b="0" dirty="0">
                          <a:latin typeface="Twinkl Cursive Looped" panose="02000000000000000000" pitchFamily="2" charset="77"/>
                        </a:rPr>
                        <a:t>11</a:t>
                      </a:r>
                      <a:r>
                        <a:rPr lang="en-US" sz="900" b="0" baseline="30000" dirty="0">
                          <a:latin typeface="Twinkl Cursive Looped" panose="02000000000000000000" pitchFamily="2" charset="77"/>
                        </a:rPr>
                        <a:t>th</a:t>
                      </a:r>
                      <a:r>
                        <a:rPr lang="en-US" sz="900" b="0" dirty="0">
                          <a:latin typeface="Twinkl Cursive Looped" panose="02000000000000000000" pitchFamily="2" charset="77"/>
                        </a:rPr>
                        <a:t>-15</a:t>
                      </a:r>
                      <a:r>
                        <a:rPr lang="en-US" sz="900" b="0" baseline="30000" dirty="0">
                          <a:latin typeface="Twinkl Cursive Looped" panose="02000000000000000000" pitchFamily="2" charset="77"/>
                        </a:rPr>
                        <a:t>th</a:t>
                      </a:r>
                      <a:r>
                        <a:rPr lang="en-US" sz="900" b="0" dirty="0">
                          <a:latin typeface="Twinkl Cursive Looped" panose="02000000000000000000" pitchFamily="2" charset="77"/>
                        </a:rPr>
                        <a:t> Nov</a:t>
                      </a:r>
                    </a:p>
                    <a:p>
                      <a:pPr algn="ctr"/>
                      <a:endParaRPr lang="en-US" sz="900" b="1" dirty="0">
                        <a:latin typeface="Twinkl Cursive Looped" panose="02000000000000000000" pitchFamily="2" charset="77"/>
                      </a:endParaRPr>
                    </a:p>
                    <a:p>
                      <a:pPr algn="ctr"/>
                      <a:r>
                        <a:rPr lang="en-US" sz="900" b="1" dirty="0">
                          <a:latin typeface="Twinkl Cursive Looped" panose="02000000000000000000" pitchFamily="2" charset="77"/>
                        </a:rPr>
                        <a:t>Autumn 2</a:t>
                      </a:r>
                    </a:p>
                    <a:p>
                      <a:pPr algn="ctr"/>
                      <a:r>
                        <a:rPr lang="en-US" sz="900" b="0" dirty="0">
                          <a:latin typeface="Twinkl Cursive Looped" panose="02000000000000000000" pitchFamily="2" charset="77"/>
                        </a:rPr>
                        <a:t>Tuning </a:t>
                      </a:r>
                      <a:r>
                        <a:rPr lang="en-GB" sz="900" b="0" dirty="0">
                          <a:latin typeface="Twinkl Cursive Looped" panose="02000000000000000000" pitchFamily="2" charset="77"/>
                        </a:rPr>
                        <a:t>into sounds teaches phonological and phonemic awareness through games.</a:t>
                      </a:r>
                    </a:p>
                    <a:p>
                      <a:pPr algn="ctr"/>
                      <a:endParaRPr lang="en-US" sz="900" b="0" dirty="0">
                        <a:latin typeface="Twinkl Cursive Looped" panose="02000000000000000000" pitchFamily="2" charset="77"/>
                      </a:endParaRPr>
                    </a:p>
                    <a:p>
                      <a:pPr algn="ctr"/>
                      <a:r>
                        <a:rPr lang="en-US" sz="800" b="1" dirty="0">
                          <a:latin typeface="Twinkl Cursive Looped" panose="02000000000000000000" pitchFamily="2" charset="77"/>
                        </a:rPr>
                        <a:t>Learn the sound</a:t>
                      </a:r>
                    </a:p>
                    <a:p>
                      <a:pPr algn="ctr"/>
                      <a:r>
                        <a:rPr lang="en-US" sz="800" b="0" dirty="0">
                          <a:latin typeface="Twinkl Cursive Looped" panose="02000000000000000000" pitchFamily="2" charset="77"/>
                        </a:rPr>
                        <a:t>What’s in the box?</a:t>
                      </a:r>
                    </a:p>
                    <a:p>
                      <a:pPr algn="ctr"/>
                      <a:r>
                        <a:rPr lang="en-US" sz="800" b="1" dirty="0">
                          <a:latin typeface="Twinkl Cursive Looped" panose="02000000000000000000" pitchFamily="2" charset="77"/>
                        </a:rPr>
                        <a:t>Practice the sound </a:t>
                      </a:r>
                      <a:endParaRPr lang="en-US" sz="800" b="0" dirty="0">
                        <a:latin typeface="Twinkl Cursive Looped" panose="02000000000000000000" pitchFamily="2" charset="77"/>
                      </a:endParaRPr>
                    </a:p>
                    <a:p>
                      <a:pPr algn="ctr"/>
                      <a:r>
                        <a:rPr lang="en-US" sz="800" b="0" dirty="0">
                          <a:latin typeface="Twinkl Cursive Looped" panose="02000000000000000000" pitchFamily="2" charset="77"/>
                        </a:rPr>
                        <a:t>Voice sounds </a:t>
                      </a:r>
                    </a:p>
                    <a:p>
                      <a:pPr algn="ctr"/>
                      <a:r>
                        <a:rPr lang="en-US" sz="800" b="0" dirty="0">
                          <a:latin typeface="Twinkl Cursive Looped" panose="02000000000000000000" pitchFamily="2" charset="77"/>
                        </a:rPr>
                        <a:t>Name play </a:t>
                      </a:r>
                    </a:p>
                    <a:p>
                      <a:pPr algn="ctr"/>
                      <a:r>
                        <a:rPr lang="en-US" sz="800" b="0" dirty="0">
                          <a:latin typeface="Twinkl Cursive Looped" panose="02000000000000000000" pitchFamily="2" charset="77"/>
                        </a:rPr>
                        <a:t>Bertha the bus </a:t>
                      </a:r>
                    </a:p>
                    <a:p>
                      <a:pPr algn="ctr"/>
                      <a:r>
                        <a:rPr lang="en-US" sz="800" b="1" dirty="0">
                          <a:latin typeface="Twinkl Cursive Looped" panose="02000000000000000000" pitchFamily="2" charset="77"/>
                        </a:rPr>
                        <a:t>Play with sound</a:t>
                      </a:r>
                    </a:p>
                    <a:p>
                      <a:pPr algn="ctr"/>
                      <a:r>
                        <a:rPr lang="en-US" sz="800" b="0" dirty="0">
                          <a:latin typeface="Twinkl Cursive Looped" panose="02000000000000000000" pitchFamily="2" charset="77"/>
                        </a:rPr>
                        <a:t>Blend from the box </a:t>
                      </a:r>
                    </a:p>
                    <a:p>
                      <a:pPr algn="ctr"/>
                      <a:r>
                        <a:rPr lang="en-US" sz="800" b="1" dirty="0">
                          <a:latin typeface="Twinkl Cursive Looped" panose="02000000000000000000" pitchFamily="2" charset="77"/>
                        </a:rPr>
                        <a:t>Oral blending games</a:t>
                      </a:r>
                      <a:endParaRPr lang="en-US" sz="800" b="0" dirty="0">
                        <a:latin typeface="Twinkl Cursive Looped" panose="02000000000000000000" pitchFamily="2" charset="77"/>
                      </a:endParaRPr>
                    </a:p>
                    <a:p>
                      <a:pPr algn="ctr"/>
                      <a:r>
                        <a:rPr lang="en-US" sz="800" b="0" dirty="0">
                          <a:latin typeface="Twinkl Cursive Looped" panose="02000000000000000000" pitchFamily="2" charset="77"/>
                        </a:rPr>
                        <a:t>Can you do the actions?</a:t>
                      </a:r>
                    </a:p>
                    <a:p>
                      <a:pPr algn="ctr"/>
                      <a:r>
                        <a:rPr lang="en-US" sz="800" b="0" dirty="0">
                          <a:latin typeface="Twinkl Cursive Looped" panose="02000000000000000000" pitchFamily="2" charset="77"/>
                        </a:rPr>
                        <a:t>Can you tough your…? </a:t>
                      </a:r>
                    </a:p>
                    <a:p>
                      <a:pPr algn="ctr"/>
                      <a:r>
                        <a:rPr lang="en-US" sz="800" b="0" dirty="0">
                          <a:latin typeface="Twinkl Cursive Looped" panose="02000000000000000000" pitchFamily="2" charset="77"/>
                        </a:rPr>
                        <a:t>What’s that noise?</a:t>
                      </a:r>
                    </a:p>
                    <a:p>
                      <a:pPr algn="ctr"/>
                      <a:endParaRPr lang="en-US" sz="1000" b="0" dirty="0">
                        <a:latin typeface="Twinkl Cursive Looped" panose="02000000000000000000" pitchFamily="2" charset="77"/>
                      </a:endParaRPr>
                    </a:p>
                  </a:txBody>
                  <a:tcPr/>
                </a:tc>
                <a:tc gridSpan="8">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1000" b="0" i="0" u="none" strike="noStrike" cap="none" baseline="0" dirty="0">
                          <a:solidFill>
                            <a:srgbClr val="000000"/>
                          </a:solidFill>
                          <a:latin typeface="Twinkl Cursive Looped Semibold" panose="02000000000000000000" pitchFamily="2" charset="0"/>
                          <a:ea typeface="Arial"/>
                          <a:cs typeface="Arial"/>
                          <a:sym typeface="Arial"/>
                        </a:rPr>
                        <a:t>Nursery rhyme</a:t>
                      </a:r>
                    </a:p>
                  </a:txBody>
                  <a:tcPr>
                    <a:solidFill>
                      <a:srgbClr val="FFC000"/>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dirty="0"/>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26213105"/>
                  </a:ext>
                </a:extLst>
              </a:tr>
              <a:tr h="595847">
                <a:tc vMerge="1">
                  <a:txBody>
                    <a:bodyPr/>
                    <a:lstStyle/>
                    <a:p>
                      <a:endParaRPr lang="en-GB"/>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900" b="0" i="0" u="none" strike="noStrike" cap="none" baseline="0" dirty="0">
                          <a:solidFill>
                            <a:srgbClr val="000000"/>
                          </a:solidFill>
                          <a:latin typeface="Twinkl Cursive Looped Light" panose="02000000000000000000" pitchFamily="2" charset="0"/>
                          <a:ea typeface="Arial"/>
                          <a:cs typeface="Arial"/>
                          <a:sym typeface="Arial"/>
                        </a:rPr>
                        <a:t>Twinkle, twinkle </a:t>
                      </a: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1000" b="0" u="none" dirty="0">
                          <a:effectLst/>
                          <a:latin typeface="Twinkl Cursive Looped Light" panose="02000000000000000000" pitchFamily="2" charset="0"/>
                          <a:ea typeface="Calibri" panose="020F0502020204030204" pitchFamily="34" charset="0"/>
                          <a:cs typeface="Times New Roman" panose="02020603050405020304" pitchFamily="18" charset="0"/>
                        </a:rPr>
                        <a:t>Hickory, dickory dock </a:t>
                      </a: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1000" b="0" u="none">
                          <a:effectLst/>
                          <a:latin typeface="Twinkl Cursive Looped Light" panose="02000000000000000000" pitchFamily="2" charset="0"/>
                          <a:ea typeface="Calibri" panose="020F0502020204030204" pitchFamily="34" charset="0"/>
                          <a:cs typeface="Times New Roman" panose="02020603050405020304" pitchFamily="18" charset="0"/>
                        </a:rPr>
                        <a:t>Wind the bobbin up </a:t>
                      </a:r>
                      <a:endParaRPr lang="en-GB" sz="1000" b="0" u="none" dirty="0">
                        <a:effectLst/>
                        <a:latin typeface="Twinkl Cursive Looped Light" panose="02000000000000000000" pitchFamily="2" charset="0"/>
                        <a:ea typeface="Calibri" panose="020F0502020204030204" pitchFamily="34" charset="0"/>
                        <a:cs typeface="Times New Roman" panose="02020603050405020304" pitchFamily="18" charset="0"/>
                      </a:endParaRP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1000" b="0" u="none" dirty="0">
                          <a:effectLst/>
                          <a:latin typeface="Twinkl Cursive Looped Light" panose="02000000000000000000" pitchFamily="2" charset="0"/>
                          <a:ea typeface="Calibri" panose="020F0502020204030204" pitchFamily="34" charset="0"/>
                          <a:cs typeface="Times New Roman" panose="02020603050405020304" pitchFamily="18" charset="0"/>
                        </a:rPr>
                        <a:t>One, two, buckle my shoe </a:t>
                      </a: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GB" sz="1000" b="0" u="none" dirty="0">
                        <a:effectLst/>
                        <a:latin typeface="Twinkl Cursive Looped Light" panose="02000000000000000000" pitchFamily="2" charset="0"/>
                        <a:ea typeface="Calibri" panose="020F0502020204030204" pitchFamily="34" charset="0"/>
                        <a:cs typeface="Times New Roman" panose="02020603050405020304" pitchFamily="18" charset="0"/>
                      </a:endParaRP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GB" sz="1000" b="0" u="none" dirty="0">
                        <a:effectLst/>
                        <a:latin typeface="Twinkl Cursive Looped Light" panose="02000000000000000000" pitchFamily="2" charset="0"/>
                        <a:ea typeface="Calibri" panose="020F0502020204030204" pitchFamily="34" charset="0"/>
                        <a:cs typeface="Times New Roman" panose="02020603050405020304" pitchFamily="18" charset="0"/>
                      </a:endParaRP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GB" sz="1000" b="0" u="none" dirty="0">
                        <a:effectLst/>
                        <a:latin typeface="Twinkl Cursive Looped Light" panose="02000000000000000000" pitchFamily="2" charset="0"/>
                        <a:ea typeface="Calibri" panose="020F0502020204030204" pitchFamily="34" charset="0"/>
                        <a:cs typeface="Times New Roman" panose="02020603050405020304" pitchFamily="18" charset="0"/>
                      </a:endParaRP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GB" sz="900" b="0" u="none" dirty="0">
                        <a:effectLst/>
                        <a:latin typeface="Twinkl Cursive Looped Semibold" panose="02000000000000000000" pitchFamily="2" charset="0"/>
                        <a:ea typeface="Calibri" panose="020F0502020204030204" pitchFamily="34" charset="0"/>
                        <a:cs typeface="Times New Roman" panose="02020603050405020304" pitchFamily="18" charset="0"/>
                      </a:endParaRPr>
                    </a:p>
                  </a:txBody>
                  <a:tcPr>
                    <a:solidFill>
                      <a:schemeClr val="accent2"/>
                    </a:solidFill>
                  </a:tcPr>
                </a:tc>
                <a:extLst>
                  <a:ext uri="{0D108BD9-81ED-4DB2-BD59-A6C34878D82A}">
                    <a16:rowId xmlns:a16="http://schemas.microsoft.com/office/drawing/2014/main" val="1462241653"/>
                  </a:ext>
                </a:extLst>
              </a:tr>
              <a:tr h="208980">
                <a:tc vMerge="1">
                  <a:txBody>
                    <a:bodyPr/>
                    <a:lstStyle/>
                    <a:p>
                      <a:endParaRPr lang="en-GB"/>
                    </a:p>
                  </a:txBody>
                  <a:tcPr/>
                </a:tc>
                <a:tc gridSpan="7">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900" b="0" i="0" u="none" strike="noStrike" cap="none" baseline="0" dirty="0">
                          <a:solidFill>
                            <a:srgbClr val="000000"/>
                          </a:solidFill>
                          <a:latin typeface="Twinkl Cursive Looped Semibold" panose="02000000000000000000" pitchFamily="2" charset="0"/>
                          <a:ea typeface="Arial"/>
                          <a:cs typeface="Arial"/>
                          <a:sym typeface="Arial"/>
                        </a:rPr>
                        <a:t>Blend from the box  1 min – Blend from the box</a:t>
                      </a:r>
                    </a:p>
                    <a:p>
                      <a:pPr marL="0" marR="0" lvl="0" indent="0" algn="l" defTabSz="914400" rtl="0" eaLnBrk="1" fontAlgn="auto" latinLnBrk="0" hangingPunct="1">
                        <a:lnSpc>
                          <a:spcPct val="115000"/>
                        </a:lnSpc>
                        <a:spcBef>
                          <a:spcPts val="0"/>
                        </a:spcBef>
                        <a:spcAft>
                          <a:spcPts val="0"/>
                        </a:spcAft>
                        <a:buClrTx/>
                        <a:buSzTx/>
                        <a:buFontTx/>
                        <a:buNone/>
                        <a:tabLst/>
                        <a:defRPr/>
                      </a:pPr>
                      <a:r>
                        <a:rPr lang="en-GB" sz="900" b="0" i="0" u="none" strike="noStrike" cap="none" baseline="0" dirty="0">
                          <a:solidFill>
                            <a:srgbClr val="000000"/>
                          </a:solidFill>
                          <a:latin typeface="Twinkl Cursive Looped Semibold" panose="02000000000000000000" pitchFamily="2" charset="0"/>
                          <a:ea typeface="Arial"/>
                          <a:cs typeface="Arial"/>
                          <a:sym typeface="Arial"/>
                        </a:rPr>
                        <a:t>Oral blending game 2 min – Play one of the following games each session; Can you do the actions? Can you touch your…? What’s that noise? </a:t>
                      </a:r>
                    </a:p>
                  </a:txBody>
                  <a:tcPr/>
                </a:tc>
                <a:tc hMerge="1">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GB" sz="1000" b="0" u="none" dirty="0">
                        <a:effectLst/>
                        <a:latin typeface="Twinkl Cursive Looped" panose="02000000000000000000" pitchFamily="2" charset="77"/>
                        <a:ea typeface="Calibri" panose="020F0502020204030204" pitchFamily="34" charset="0"/>
                        <a:cs typeface="Times New Roman" panose="02020603050405020304" pitchFamily="18" charset="0"/>
                      </a:endParaRPr>
                    </a:p>
                  </a:txBody>
                  <a:tcPr/>
                </a:tc>
                <a:tc hMerge="1">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GB" sz="1000" b="0" u="none" dirty="0">
                        <a:effectLst/>
                        <a:latin typeface="Twinkl Cursive Looped" panose="02000000000000000000" pitchFamily="2" charset="77"/>
                        <a:ea typeface="Calibri" panose="020F0502020204030204" pitchFamily="34" charset="0"/>
                        <a:cs typeface="Times New Roman" panose="02020603050405020304" pitchFamily="18" charset="0"/>
                      </a:endParaRPr>
                    </a:p>
                  </a:txBody>
                  <a:tcPr/>
                </a:tc>
                <a:tc hMerge="1">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GB" sz="1000" b="0" u="none" dirty="0">
                        <a:effectLst/>
                        <a:latin typeface="Twinkl Cursive Looped" panose="02000000000000000000" pitchFamily="2" charset="77"/>
                        <a:ea typeface="Calibri" panose="020F0502020204030204" pitchFamily="34" charset="0"/>
                        <a:cs typeface="Times New Roman" panose="02020603050405020304" pitchFamily="18" charset="0"/>
                      </a:endParaRPr>
                    </a:p>
                  </a:txBody>
                  <a:tcPr/>
                </a:tc>
                <a:tc hMerge="1">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GB" sz="1000" b="0" u="none" dirty="0">
                        <a:effectLst/>
                        <a:latin typeface="Twinkl Cursive Looped" panose="02000000000000000000" pitchFamily="2" charset="77"/>
                        <a:ea typeface="Calibri" panose="020F0502020204030204" pitchFamily="34" charset="0"/>
                        <a:cs typeface="Times New Roman" panose="02020603050405020304" pitchFamily="18" charset="0"/>
                      </a:endParaRPr>
                    </a:p>
                  </a:txBody>
                  <a:tcPr/>
                </a:tc>
                <a:tc hMerge="1">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GB" sz="1000" b="0" u="none" dirty="0">
                        <a:effectLst/>
                        <a:latin typeface="Twinkl Cursive Looped" panose="02000000000000000000" pitchFamily="2" charset="77"/>
                        <a:ea typeface="Calibri" panose="020F0502020204030204" pitchFamily="34" charset="0"/>
                        <a:cs typeface="Times New Roman" panose="02020603050405020304" pitchFamily="18" charset="0"/>
                      </a:endParaRPr>
                    </a:p>
                  </a:txBody>
                  <a:tcPr/>
                </a:tc>
                <a:tc hMerge="1">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GB" sz="1000" b="0" u="none" dirty="0">
                        <a:effectLst/>
                        <a:latin typeface="Twinkl Cursive Looped" panose="02000000000000000000" pitchFamily="2" charset="77"/>
                        <a:ea typeface="Calibri" panose="020F0502020204030204" pitchFamily="34" charset="0"/>
                        <a:cs typeface="Times New Roman" panose="02020603050405020304" pitchFamily="18" charset="0"/>
                      </a:endParaRP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GB" sz="900" b="0" u="none" dirty="0">
                        <a:effectLst/>
                        <a:latin typeface="Twinkl Cursive Looped" panose="02000000000000000000" pitchFamily="2" charset="77"/>
                        <a:ea typeface="Calibri" panose="020F0502020204030204" pitchFamily="34" charset="0"/>
                        <a:cs typeface="Times New Roman" panose="02020603050405020304" pitchFamily="18" charset="0"/>
                      </a:endParaRPr>
                    </a:p>
                  </a:txBody>
                  <a:tcPr>
                    <a:solidFill>
                      <a:schemeClr val="accent2"/>
                    </a:solidFill>
                  </a:tcPr>
                </a:tc>
                <a:extLst>
                  <a:ext uri="{0D108BD9-81ED-4DB2-BD59-A6C34878D82A}">
                    <a16:rowId xmlns:a16="http://schemas.microsoft.com/office/drawing/2014/main" val="140193073"/>
                  </a:ext>
                </a:extLst>
              </a:tr>
              <a:tr h="208980">
                <a:tc vMerge="1">
                  <a:txBody>
                    <a:bodyPr/>
                    <a:lstStyle/>
                    <a:p>
                      <a:endParaRPr lang="en-GB"/>
                    </a:p>
                  </a:txBody>
                  <a:tcPr/>
                </a:tc>
                <a:tc gridSpan="8">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900" b="0" i="0" u="none" strike="noStrike" cap="none" baseline="0" dirty="0">
                          <a:solidFill>
                            <a:srgbClr val="000000"/>
                          </a:solidFill>
                          <a:latin typeface="Twinkl Cursive Looped Semibold" panose="02000000000000000000" pitchFamily="2" charset="0"/>
                          <a:ea typeface="Arial"/>
                          <a:cs typeface="Arial"/>
                          <a:sym typeface="Arial"/>
                        </a:rPr>
                        <a:t>Sound focus </a:t>
                      </a:r>
                    </a:p>
                  </a:txBody>
                  <a:tcPr>
                    <a:solidFill>
                      <a:srgbClr val="FFC000"/>
                    </a:solidFill>
                  </a:tcPr>
                </a:tc>
                <a:tc hMerge="1">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GB" sz="1000" b="0" u="none" dirty="0">
                        <a:effectLst/>
                        <a:latin typeface="Twinkl Cursive Looped" panose="02000000000000000000" pitchFamily="2" charset="77"/>
                        <a:ea typeface="Calibri" panose="020F0502020204030204" pitchFamily="34" charset="0"/>
                        <a:cs typeface="Times New Roman" panose="02020603050405020304" pitchFamily="18" charset="0"/>
                      </a:endParaRPr>
                    </a:p>
                  </a:txBody>
                  <a:tcPr/>
                </a:tc>
                <a:tc hMerge="1">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GB" sz="1000" b="0" u="none" dirty="0">
                        <a:effectLst/>
                        <a:latin typeface="Twinkl Cursive Looped" panose="02000000000000000000" pitchFamily="2" charset="77"/>
                        <a:ea typeface="Calibri" panose="020F0502020204030204" pitchFamily="34" charset="0"/>
                        <a:cs typeface="Times New Roman" panose="02020603050405020304" pitchFamily="18" charset="0"/>
                      </a:endParaRPr>
                    </a:p>
                  </a:txBody>
                  <a:tcPr/>
                </a:tc>
                <a:tc hMerge="1">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GB" sz="1000" b="0" u="none" dirty="0">
                        <a:effectLst/>
                        <a:latin typeface="Twinkl Cursive Looped" panose="02000000000000000000" pitchFamily="2" charset="77"/>
                        <a:ea typeface="Calibri" panose="020F0502020204030204" pitchFamily="34" charset="0"/>
                        <a:cs typeface="Times New Roman" panose="02020603050405020304" pitchFamily="18" charset="0"/>
                      </a:endParaRPr>
                    </a:p>
                  </a:txBody>
                  <a:tcPr/>
                </a:tc>
                <a:tc hMerge="1">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GB" sz="1000" b="0" u="none" dirty="0">
                        <a:effectLst/>
                        <a:latin typeface="Twinkl Cursive Looped" panose="02000000000000000000" pitchFamily="2" charset="77"/>
                        <a:ea typeface="Calibri" panose="020F0502020204030204" pitchFamily="34" charset="0"/>
                        <a:cs typeface="Times New Roman" panose="02020603050405020304" pitchFamily="18" charset="0"/>
                      </a:endParaRPr>
                    </a:p>
                  </a:txBody>
                  <a:tcPr/>
                </a:tc>
                <a:tc hMerge="1">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GB" sz="1000" b="0" u="none" dirty="0">
                        <a:effectLst/>
                        <a:latin typeface="Twinkl Cursive Looped" panose="02000000000000000000" pitchFamily="2" charset="77"/>
                        <a:ea typeface="Calibri" panose="020F0502020204030204" pitchFamily="34" charset="0"/>
                        <a:cs typeface="Times New Roman" panose="02020603050405020304" pitchFamily="18" charset="0"/>
                      </a:endParaRPr>
                    </a:p>
                  </a:txBody>
                  <a:tcPr/>
                </a:tc>
                <a:tc hMerge="1">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GB" sz="1000" b="0" u="none" dirty="0">
                        <a:effectLst/>
                        <a:latin typeface="Twinkl Cursive Looped" panose="02000000000000000000" pitchFamily="2" charset="77"/>
                        <a:ea typeface="Calibri" panose="020F0502020204030204" pitchFamily="34" charset="0"/>
                        <a:cs typeface="Times New Roman" panose="02020603050405020304" pitchFamily="18" charset="0"/>
                      </a:endParaRPr>
                    </a:p>
                  </a:txBody>
                  <a:tcPr/>
                </a:tc>
                <a:tc hMerge="1">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GB" sz="900" b="0" u="none" dirty="0">
                        <a:effectLst/>
                        <a:latin typeface="Twinkl Cursive Looped" panose="02000000000000000000" pitchFamily="2" charset="77"/>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2408560209"/>
                  </a:ext>
                </a:extLst>
              </a:tr>
              <a:tr h="208980">
                <a:tc vMerge="1">
                  <a:txBody>
                    <a:bodyPr/>
                    <a:lstStyle/>
                    <a:p>
                      <a:endParaRPr lang="en-GB"/>
                    </a:p>
                  </a:txBody>
                  <a:tcPr/>
                </a:tc>
                <a:tc gridSpan="7">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900" b="0" i="0" u="none" strike="noStrike" cap="none" baseline="0" dirty="0">
                          <a:solidFill>
                            <a:srgbClr val="000000"/>
                          </a:solidFill>
                          <a:latin typeface="Twinkl Cursive Looped Semibold" panose="02000000000000000000" pitchFamily="2" charset="0"/>
                          <a:ea typeface="Arial"/>
                          <a:cs typeface="Arial"/>
                          <a:sym typeface="Arial"/>
                        </a:rPr>
                        <a:t>Learn the sound – 1 min – Play what’s in the box </a:t>
                      </a:r>
                    </a:p>
                    <a:p>
                      <a:pPr marL="0" marR="0" lvl="0" indent="0" algn="l" defTabSz="914400" rtl="0" eaLnBrk="1" fontAlgn="auto" latinLnBrk="0" hangingPunct="1">
                        <a:lnSpc>
                          <a:spcPct val="115000"/>
                        </a:lnSpc>
                        <a:spcBef>
                          <a:spcPts val="0"/>
                        </a:spcBef>
                        <a:spcAft>
                          <a:spcPts val="0"/>
                        </a:spcAft>
                        <a:buClrTx/>
                        <a:buSzTx/>
                        <a:buFontTx/>
                        <a:buNone/>
                        <a:tabLst/>
                        <a:defRPr/>
                      </a:pPr>
                      <a:r>
                        <a:rPr lang="en-GB" sz="900" b="0" i="0" u="none" strike="noStrike" cap="none" baseline="0" dirty="0">
                          <a:solidFill>
                            <a:srgbClr val="000000"/>
                          </a:solidFill>
                          <a:latin typeface="Twinkl Cursive Looped Semibold" panose="02000000000000000000" pitchFamily="2" charset="0"/>
                          <a:ea typeface="Arial"/>
                          <a:cs typeface="Arial"/>
                          <a:sym typeface="Arial"/>
                        </a:rPr>
                        <a:t>Sound game 2 minutes – Play one of the following games; Voice sounds, Name Play, Bertha the bus or Play with sounds daily </a:t>
                      </a:r>
                    </a:p>
                  </a:txBody>
                  <a:tcPr/>
                </a:tc>
                <a:tc hMerge="1">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GB" sz="1000" b="0" u="none" dirty="0">
                        <a:effectLst/>
                        <a:latin typeface="Twinkl Cursive Looped" panose="02000000000000000000" pitchFamily="2" charset="77"/>
                        <a:ea typeface="Calibri" panose="020F0502020204030204" pitchFamily="34" charset="0"/>
                        <a:cs typeface="Times New Roman" panose="02020603050405020304" pitchFamily="18" charset="0"/>
                      </a:endParaRPr>
                    </a:p>
                  </a:txBody>
                  <a:tcPr/>
                </a:tc>
                <a:tc hMerge="1">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GB" sz="1000" b="0" u="none" dirty="0">
                        <a:effectLst/>
                        <a:latin typeface="Twinkl Cursive Looped" panose="02000000000000000000" pitchFamily="2" charset="77"/>
                        <a:ea typeface="Calibri" panose="020F0502020204030204" pitchFamily="34" charset="0"/>
                        <a:cs typeface="Times New Roman" panose="02020603050405020304" pitchFamily="18" charset="0"/>
                      </a:endParaRPr>
                    </a:p>
                  </a:txBody>
                  <a:tcPr/>
                </a:tc>
                <a:tc hMerge="1">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GB" sz="1000" b="0" u="none" dirty="0">
                        <a:effectLst/>
                        <a:latin typeface="Twinkl Cursive Looped" panose="02000000000000000000" pitchFamily="2" charset="77"/>
                        <a:ea typeface="Calibri" panose="020F0502020204030204" pitchFamily="34" charset="0"/>
                        <a:cs typeface="Times New Roman" panose="02020603050405020304" pitchFamily="18" charset="0"/>
                      </a:endParaRPr>
                    </a:p>
                  </a:txBody>
                  <a:tcPr/>
                </a:tc>
                <a:tc hMerge="1">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GB" sz="1000" b="0" u="none" dirty="0">
                        <a:effectLst/>
                        <a:latin typeface="Twinkl Cursive Looped" panose="02000000000000000000" pitchFamily="2" charset="77"/>
                        <a:ea typeface="Calibri" panose="020F0502020204030204" pitchFamily="34" charset="0"/>
                        <a:cs typeface="Times New Roman" panose="02020603050405020304" pitchFamily="18" charset="0"/>
                      </a:endParaRPr>
                    </a:p>
                  </a:txBody>
                  <a:tcPr/>
                </a:tc>
                <a:tc hMerge="1">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GB" sz="1000" b="0" u="none" dirty="0">
                        <a:effectLst/>
                        <a:latin typeface="Twinkl Cursive Looped" panose="02000000000000000000" pitchFamily="2" charset="77"/>
                        <a:ea typeface="Calibri" panose="020F0502020204030204" pitchFamily="34" charset="0"/>
                        <a:cs typeface="Times New Roman" panose="02020603050405020304" pitchFamily="18" charset="0"/>
                      </a:endParaRPr>
                    </a:p>
                  </a:txBody>
                  <a:tcPr/>
                </a:tc>
                <a:tc hMerge="1">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GB" sz="1000" b="0" u="none" dirty="0">
                        <a:effectLst/>
                        <a:latin typeface="Twinkl Cursive Looped" panose="02000000000000000000" pitchFamily="2" charset="77"/>
                        <a:ea typeface="Calibri" panose="020F0502020204030204" pitchFamily="34" charset="0"/>
                        <a:cs typeface="Times New Roman" panose="02020603050405020304" pitchFamily="18" charset="0"/>
                      </a:endParaRP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GB" sz="900" b="0" u="none" dirty="0">
                        <a:effectLst/>
                        <a:latin typeface="Twinkl Cursive Looped" panose="02000000000000000000" pitchFamily="2" charset="77"/>
                        <a:ea typeface="Calibri" panose="020F0502020204030204" pitchFamily="34" charset="0"/>
                        <a:cs typeface="Times New Roman" panose="02020603050405020304" pitchFamily="18" charset="0"/>
                      </a:endParaRPr>
                    </a:p>
                  </a:txBody>
                  <a:tcPr>
                    <a:solidFill>
                      <a:schemeClr val="accent2"/>
                    </a:solidFill>
                  </a:tcPr>
                </a:tc>
                <a:extLst>
                  <a:ext uri="{0D108BD9-81ED-4DB2-BD59-A6C34878D82A}">
                    <a16:rowId xmlns:a16="http://schemas.microsoft.com/office/drawing/2014/main" val="2772440575"/>
                  </a:ext>
                </a:extLst>
              </a:tr>
              <a:tr h="224813">
                <a:tc vMerge="1">
                  <a:txBody>
                    <a:bodyPr/>
                    <a:lstStyle/>
                    <a:p>
                      <a:endParaRPr lang="en-GB"/>
                    </a:p>
                  </a:txBody>
                  <a:tcPr/>
                </a:tc>
                <a:tc gridSpan="8">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900" b="0" u="none" dirty="0">
                          <a:effectLst/>
                          <a:latin typeface="Twinkl Cursive Looped Semibold" panose="02000000000000000000" pitchFamily="2" charset="0"/>
                          <a:ea typeface="Calibri" panose="020F0502020204030204" pitchFamily="34" charset="0"/>
                          <a:cs typeface="Times New Roman" panose="02020603050405020304" pitchFamily="18" charset="0"/>
                        </a:rPr>
                        <a:t>Tuning into sounds </a:t>
                      </a:r>
                    </a:p>
                  </a:txBody>
                  <a:tcPr>
                    <a:solidFill>
                      <a:srgbClr val="FFC000"/>
                    </a:solidFill>
                  </a:tcPr>
                </a:tc>
                <a:tc hMerge="1">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kumimoji="0" lang="en-GB" sz="900" b="0" i="0" u="none" strike="noStrike" kern="0" cap="none" spc="0" normalizeH="0" baseline="0" noProof="0" dirty="0">
                        <a:ln>
                          <a:noFill/>
                        </a:ln>
                        <a:solidFill>
                          <a:srgbClr val="000000"/>
                        </a:solidFill>
                        <a:effectLst/>
                        <a:uLnTx/>
                        <a:uFillTx/>
                        <a:latin typeface="Twinkl Cursive Looped Semibold" panose="02000000000000000000" pitchFamily="2" charset="0"/>
                        <a:ea typeface="Calibri" panose="020F0502020204030204" pitchFamily="34" charset="0"/>
                        <a:cs typeface="Times New Roman" panose="02020603050405020304" pitchFamily="18" charset="0"/>
                        <a:sym typeface="Arial"/>
                      </a:endParaRPr>
                    </a:p>
                  </a:txBody>
                  <a:tcPr/>
                </a:tc>
                <a:tc hMerge="1">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kumimoji="0" lang="en-GB" sz="900" b="0" i="0" u="none" strike="noStrike" kern="0" cap="none" spc="0" normalizeH="0" baseline="0" noProof="0" dirty="0">
                        <a:ln>
                          <a:noFill/>
                        </a:ln>
                        <a:solidFill>
                          <a:srgbClr val="000000"/>
                        </a:solidFill>
                        <a:effectLst/>
                        <a:uLnTx/>
                        <a:uFillTx/>
                        <a:latin typeface="Twinkl Cursive Looped Semibold" panose="02000000000000000000" pitchFamily="2" charset="0"/>
                        <a:ea typeface="Calibri" panose="020F0502020204030204" pitchFamily="34" charset="0"/>
                        <a:cs typeface="Times New Roman" panose="02020603050405020304" pitchFamily="18" charset="0"/>
                        <a:sym typeface="Arial"/>
                      </a:endParaRPr>
                    </a:p>
                  </a:txBody>
                  <a:tcPr/>
                </a:tc>
                <a:tc hMerge="1">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kumimoji="0" lang="en-GB" sz="900" b="0" i="0" u="none" strike="noStrike" kern="0" cap="none" spc="0" normalizeH="0" baseline="0" noProof="0" dirty="0">
                        <a:ln>
                          <a:noFill/>
                        </a:ln>
                        <a:solidFill>
                          <a:srgbClr val="000000"/>
                        </a:solidFill>
                        <a:effectLst/>
                        <a:uLnTx/>
                        <a:uFillTx/>
                        <a:latin typeface="Twinkl Cursive Looped Semibold" panose="02000000000000000000" pitchFamily="2" charset="0"/>
                        <a:ea typeface="Calibri" panose="020F0502020204030204" pitchFamily="34" charset="0"/>
                        <a:cs typeface="Times New Roman" panose="02020603050405020304" pitchFamily="18" charset="0"/>
                        <a:sym typeface="Arial"/>
                      </a:endParaRPr>
                    </a:p>
                  </a:txBody>
                  <a:tcPr/>
                </a:tc>
                <a:tc hMerge="1">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kumimoji="0" lang="en-GB" sz="900" b="0" i="0" u="none" strike="noStrike" kern="0" cap="none" spc="0" normalizeH="0" baseline="0" noProof="0" dirty="0">
                        <a:ln>
                          <a:noFill/>
                        </a:ln>
                        <a:solidFill>
                          <a:srgbClr val="000000"/>
                        </a:solidFill>
                        <a:effectLst/>
                        <a:uLnTx/>
                        <a:uFillTx/>
                        <a:latin typeface="Twinkl Cursive Looped Semibold" panose="02000000000000000000" pitchFamily="2" charset="0"/>
                        <a:ea typeface="Calibri" panose="020F0502020204030204" pitchFamily="34" charset="0"/>
                        <a:cs typeface="Times New Roman" panose="02020603050405020304" pitchFamily="18" charset="0"/>
                        <a:sym typeface="Arial"/>
                      </a:endParaRPr>
                    </a:p>
                  </a:txBody>
                  <a:tcPr/>
                </a:tc>
                <a:tc hMerge="1">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kumimoji="0" lang="en-GB" sz="900" b="0" i="0" u="none" strike="noStrike" kern="0" cap="none" spc="0" normalizeH="0" baseline="0" noProof="0" dirty="0">
                        <a:ln>
                          <a:noFill/>
                        </a:ln>
                        <a:solidFill>
                          <a:srgbClr val="000000"/>
                        </a:solidFill>
                        <a:effectLst/>
                        <a:uLnTx/>
                        <a:uFillTx/>
                        <a:latin typeface="Twinkl Cursive Looped Semibold" panose="02000000000000000000" pitchFamily="2" charset="0"/>
                        <a:ea typeface="Calibri" panose="020F0502020204030204" pitchFamily="34" charset="0"/>
                        <a:cs typeface="Times New Roman" panose="02020603050405020304" pitchFamily="18" charset="0"/>
                        <a:sym typeface="Arial"/>
                      </a:endParaRPr>
                    </a:p>
                  </a:txBody>
                  <a:tcPr/>
                </a:tc>
                <a:tc hMerge="1">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kumimoji="0" lang="en-GB" sz="900" b="0" i="0" u="none" strike="noStrike" kern="0" cap="none" spc="0" normalizeH="0" baseline="0" noProof="0" dirty="0">
                        <a:ln>
                          <a:noFill/>
                        </a:ln>
                        <a:solidFill>
                          <a:srgbClr val="000000"/>
                        </a:solidFill>
                        <a:effectLst/>
                        <a:uLnTx/>
                        <a:uFillTx/>
                        <a:latin typeface="Twinkl Cursive Looped Semibold" panose="02000000000000000000" pitchFamily="2" charset="0"/>
                        <a:ea typeface="Calibri" panose="020F0502020204030204" pitchFamily="34" charset="0"/>
                        <a:cs typeface="Times New Roman" panose="02020603050405020304" pitchFamily="18" charset="0"/>
                        <a:sym typeface="Arial"/>
                      </a:endParaRPr>
                    </a:p>
                  </a:txBody>
                  <a:tcPr/>
                </a:tc>
                <a:tc hMerge="1">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endParaRPr kumimoji="0" lang="en-GB" sz="900" b="0" i="0" u="none" strike="noStrike" kern="0" cap="none" spc="0" normalizeH="0" baseline="0" noProof="0" dirty="0">
                        <a:ln>
                          <a:noFill/>
                        </a:ln>
                        <a:solidFill>
                          <a:srgbClr val="000000"/>
                        </a:solidFill>
                        <a:effectLst/>
                        <a:uLnTx/>
                        <a:uFillTx/>
                        <a:latin typeface="Twinkl Cursive Looped" panose="02000000000000000000" pitchFamily="2" charset="77"/>
                        <a:ea typeface="Calibri" panose="020F0502020204030204" pitchFamily="34" charset="0"/>
                        <a:cs typeface="Times New Roman" panose="02020603050405020304" pitchFamily="18" charset="0"/>
                        <a:sym typeface="Arial"/>
                      </a:endParaRPr>
                    </a:p>
                  </a:txBody>
                  <a:tcPr>
                    <a:solidFill>
                      <a:schemeClr val="accent2"/>
                    </a:solidFill>
                  </a:tcPr>
                </a:tc>
                <a:extLst>
                  <a:ext uri="{0D108BD9-81ED-4DB2-BD59-A6C34878D82A}">
                    <a16:rowId xmlns:a16="http://schemas.microsoft.com/office/drawing/2014/main" val="3253817769"/>
                  </a:ext>
                </a:extLst>
              </a:tr>
              <a:tr h="575211">
                <a:tc vMerge="1">
                  <a:txBody>
                    <a:bodyPr/>
                    <a:lstStyle/>
                    <a:p>
                      <a:endParaRPr lang="en-GB"/>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900" b="0" u="none" dirty="0">
                          <a:effectLst/>
                          <a:latin typeface="Twinkl Cursive Looped Semibold" panose="02000000000000000000" pitchFamily="2" charset="0"/>
                          <a:ea typeface="Calibri" panose="020F0502020204030204" pitchFamily="34" charset="0"/>
                          <a:cs typeface="Times New Roman" panose="02020603050405020304" pitchFamily="18" charset="0"/>
                        </a:rPr>
                        <a:t>Tuning into sounds: s</a:t>
                      </a:r>
                    </a:p>
                    <a:p>
                      <a:pPr marL="0" marR="0" lvl="0" indent="0" algn="l" defTabSz="914400" rtl="0" eaLnBrk="1" fontAlgn="auto" latinLnBrk="0" hangingPunct="1">
                        <a:lnSpc>
                          <a:spcPct val="115000"/>
                        </a:lnSpc>
                        <a:spcBef>
                          <a:spcPts val="0"/>
                        </a:spcBef>
                        <a:spcAft>
                          <a:spcPts val="0"/>
                        </a:spcAft>
                        <a:buClrTx/>
                        <a:buSzTx/>
                        <a:buFontTx/>
                        <a:buNone/>
                        <a:tabLst/>
                        <a:defRPr/>
                      </a:pPr>
                      <a:endParaRPr lang="en-GB" sz="900" b="0" u="none" dirty="0">
                        <a:effectLst/>
                        <a:latin typeface="Twinkl Cursive Looped Semibold" panose="02000000000000000000" pitchFamily="2" charset="0"/>
                        <a:ea typeface="Calibri" panose="020F0502020204030204" pitchFamily="34" charset="0"/>
                        <a:cs typeface="Times New Roman" panose="02020603050405020304" pitchFamily="18" charset="0"/>
                      </a:endParaRP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kumimoji="0" lang="en-GB" sz="900" b="0" i="0" u="none" strike="noStrike" kern="0" cap="none" spc="0" normalizeH="0" baseline="0" noProof="0" dirty="0">
                          <a:ln>
                            <a:noFill/>
                          </a:ln>
                          <a:solidFill>
                            <a:srgbClr val="000000"/>
                          </a:solidFill>
                          <a:effectLst/>
                          <a:uLnTx/>
                          <a:uFillTx/>
                          <a:latin typeface="Twinkl Cursive Looped Semibold" panose="02000000000000000000" pitchFamily="2" charset="0"/>
                          <a:ea typeface="Calibri" panose="020F0502020204030204" pitchFamily="34" charset="0"/>
                          <a:cs typeface="Times New Roman" panose="02020603050405020304" pitchFamily="18" charset="0"/>
                          <a:sym typeface="Arial"/>
                        </a:rPr>
                        <a:t>Tuning into sounds: a</a:t>
                      </a: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kumimoji="0" lang="en-GB" sz="900" b="0" i="0" u="none" strike="noStrike" kern="0" cap="none" spc="0" normalizeH="0" baseline="0" noProof="0" dirty="0">
                          <a:ln>
                            <a:noFill/>
                          </a:ln>
                          <a:solidFill>
                            <a:srgbClr val="000000"/>
                          </a:solidFill>
                          <a:effectLst/>
                          <a:uLnTx/>
                          <a:uFillTx/>
                          <a:latin typeface="Twinkl Cursive Looped Semibold" panose="02000000000000000000" pitchFamily="2" charset="0"/>
                          <a:ea typeface="Calibri" panose="020F0502020204030204" pitchFamily="34" charset="0"/>
                          <a:cs typeface="Times New Roman" panose="02020603050405020304" pitchFamily="18" charset="0"/>
                          <a:sym typeface="Arial"/>
                        </a:rPr>
                        <a:t>Tuning into sounds: t</a:t>
                      </a: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kumimoji="0" lang="en-GB" sz="900" b="0" i="0" u="none" strike="noStrike" kern="0" cap="none" spc="0" normalizeH="0" baseline="0" noProof="0" dirty="0">
                          <a:ln>
                            <a:noFill/>
                          </a:ln>
                          <a:solidFill>
                            <a:srgbClr val="000000"/>
                          </a:solidFill>
                          <a:effectLst/>
                          <a:uLnTx/>
                          <a:uFillTx/>
                          <a:latin typeface="Twinkl Cursive Looped Semibold" panose="02000000000000000000" pitchFamily="2" charset="0"/>
                          <a:ea typeface="Calibri" panose="020F0502020204030204" pitchFamily="34" charset="0"/>
                          <a:cs typeface="Times New Roman" panose="02020603050405020304" pitchFamily="18" charset="0"/>
                          <a:sym typeface="Arial"/>
                        </a:rPr>
                        <a:t>Tuning into sounds: p</a:t>
                      </a: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kumimoji="0" lang="en-GB" sz="900" b="0" i="0" u="none" strike="noStrike" kern="0" cap="none" spc="0" normalizeH="0" baseline="0" noProof="0" dirty="0">
                          <a:ln>
                            <a:noFill/>
                          </a:ln>
                          <a:solidFill>
                            <a:srgbClr val="000000"/>
                          </a:solidFill>
                          <a:effectLst/>
                          <a:uLnTx/>
                          <a:uFillTx/>
                          <a:latin typeface="Twinkl Cursive Looped Semibold" panose="02000000000000000000" pitchFamily="2" charset="0"/>
                          <a:ea typeface="Calibri" panose="020F0502020204030204" pitchFamily="34" charset="0"/>
                          <a:cs typeface="Times New Roman" panose="02020603050405020304" pitchFamily="18" charset="0"/>
                          <a:sym typeface="Arial"/>
                        </a:rPr>
                        <a:t>Tuning into sounds: i</a:t>
                      </a: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kumimoji="0" lang="en-GB" sz="900" b="0" i="0" u="none" strike="noStrike" kern="0" cap="none" spc="0" normalizeH="0" baseline="0" noProof="0" dirty="0">
                          <a:ln>
                            <a:noFill/>
                          </a:ln>
                          <a:solidFill>
                            <a:srgbClr val="000000"/>
                          </a:solidFill>
                          <a:effectLst/>
                          <a:uLnTx/>
                          <a:uFillTx/>
                          <a:latin typeface="Twinkl Cursive Looped Semibold" panose="02000000000000000000" pitchFamily="2" charset="0"/>
                          <a:ea typeface="Calibri" panose="020F0502020204030204" pitchFamily="34" charset="0"/>
                          <a:cs typeface="Times New Roman" panose="02020603050405020304" pitchFamily="18" charset="0"/>
                          <a:sym typeface="Arial"/>
                        </a:rPr>
                        <a:t>Tuning into sounds: n</a:t>
                      </a: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kumimoji="0" lang="en-GB" sz="900" b="0" i="0" u="none" strike="noStrike" kern="0" cap="none" spc="0" normalizeH="0" baseline="0" noProof="0" dirty="0">
                          <a:ln>
                            <a:noFill/>
                          </a:ln>
                          <a:solidFill>
                            <a:srgbClr val="000000"/>
                          </a:solidFill>
                          <a:effectLst/>
                          <a:uLnTx/>
                          <a:uFillTx/>
                          <a:latin typeface="Twinkl Cursive Looped Semibold" panose="02000000000000000000" pitchFamily="2" charset="0"/>
                          <a:ea typeface="Calibri" panose="020F0502020204030204" pitchFamily="34" charset="0"/>
                          <a:cs typeface="Times New Roman" panose="02020603050405020304" pitchFamily="18" charset="0"/>
                          <a:sym typeface="Arial"/>
                        </a:rPr>
                        <a:t>Tuning into sounds: m</a:t>
                      </a:r>
                    </a:p>
                  </a:txBody>
                  <a:tcPr/>
                </a:tc>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kumimoji="0" lang="en-GB" sz="900" b="0" i="0" u="none" strike="noStrike" kern="0" cap="none" spc="0" normalizeH="0" baseline="0" noProof="0" dirty="0">
                          <a:ln>
                            <a:noFill/>
                          </a:ln>
                          <a:solidFill>
                            <a:srgbClr val="000000"/>
                          </a:solidFill>
                          <a:effectLst/>
                          <a:uLnTx/>
                          <a:uFillTx/>
                          <a:latin typeface="Twinkl Cursive Looped" panose="02000000000000000000" pitchFamily="2" charset="77"/>
                          <a:ea typeface="Calibri" panose="020F0502020204030204" pitchFamily="34" charset="0"/>
                          <a:cs typeface="Times New Roman" panose="02020603050405020304" pitchFamily="18" charset="0"/>
                          <a:sym typeface="Arial"/>
                        </a:rPr>
                        <a:t> </a:t>
                      </a:r>
                    </a:p>
                    <a:p>
                      <a:pPr marL="0" marR="0" lvl="0" indent="0" algn="ctr" defTabSz="914400" rtl="0" eaLnBrk="1" fontAlgn="auto" latinLnBrk="0" hangingPunct="1">
                        <a:lnSpc>
                          <a:spcPct val="115000"/>
                        </a:lnSpc>
                        <a:spcBef>
                          <a:spcPts val="0"/>
                        </a:spcBef>
                        <a:spcAft>
                          <a:spcPts val="0"/>
                        </a:spcAft>
                        <a:buClrTx/>
                        <a:buSzTx/>
                        <a:buFontTx/>
                        <a:buNone/>
                        <a:tabLst/>
                        <a:defRPr/>
                      </a:pPr>
                      <a:endParaRPr kumimoji="0" lang="en-GB" sz="900" b="0" i="0" u="none" strike="noStrike" kern="0" cap="none" spc="0" normalizeH="0" baseline="0" noProof="0" dirty="0">
                        <a:ln>
                          <a:noFill/>
                        </a:ln>
                        <a:solidFill>
                          <a:srgbClr val="000000"/>
                        </a:solidFill>
                        <a:effectLst/>
                        <a:uLnTx/>
                        <a:uFillTx/>
                        <a:latin typeface="Twinkl Cursive Looped" panose="02000000000000000000" pitchFamily="2" charset="77"/>
                        <a:ea typeface="Calibri" panose="020F0502020204030204" pitchFamily="34" charset="0"/>
                        <a:cs typeface="Times New Roman" panose="02020603050405020304" pitchFamily="18" charset="0"/>
                        <a:sym typeface="Arial"/>
                      </a:endParaRPr>
                    </a:p>
                  </a:txBody>
                  <a:tcPr>
                    <a:solidFill>
                      <a:schemeClr val="accent2"/>
                    </a:solidFill>
                  </a:tcPr>
                </a:tc>
                <a:extLst>
                  <a:ext uri="{0D108BD9-81ED-4DB2-BD59-A6C34878D82A}">
                    <a16:rowId xmlns:a16="http://schemas.microsoft.com/office/drawing/2014/main" val="2197173675"/>
                  </a:ext>
                </a:extLst>
              </a:tr>
            </a:tbl>
          </a:graphicData>
        </a:graphic>
      </p:graphicFrame>
      <p:sp>
        <p:nvSpPr>
          <p:cNvPr id="7" name="TextBox 6">
            <a:extLst>
              <a:ext uri="{FF2B5EF4-FFF2-40B4-BE49-F238E27FC236}">
                <a16:creationId xmlns:a16="http://schemas.microsoft.com/office/drawing/2014/main" id="{83147773-544E-4790-8EDF-474ED1E53FC7}"/>
              </a:ext>
            </a:extLst>
          </p:cNvPr>
          <p:cNvSpPr txBox="1"/>
          <p:nvPr/>
        </p:nvSpPr>
        <p:spPr>
          <a:xfrm>
            <a:off x="2470355" y="109437"/>
            <a:ext cx="4026310" cy="347763"/>
          </a:xfrm>
          <a:prstGeom prst="rect">
            <a:avLst/>
          </a:prstGeom>
          <a:noFill/>
        </p:spPr>
        <p:txBody>
          <a:bodyPr wrap="square" rtlCol="0">
            <a:spAutoFit/>
          </a:bodyPr>
          <a:lstStyle/>
          <a:p>
            <a:endParaRPr lang="en-GB" dirty="0"/>
          </a:p>
        </p:txBody>
      </p:sp>
      <p:sp>
        <p:nvSpPr>
          <p:cNvPr id="9" name="Rectangle 2">
            <a:extLst>
              <a:ext uri="{FF2B5EF4-FFF2-40B4-BE49-F238E27FC236}">
                <a16:creationId xmlns:a16="http://schemas.microsoft.com/office/drawing/2014/main" id="{413904D9-6CE7-4F0C-8B52-85F02F0B92A1}"/>
              </a:ext>
            </a:extLst>
          </p:cNvPr>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2049" name="Picture 7">
            <a:extLst>
              <a:ext uri="{FF2B5EF4-FFF2-40B4-BE49-F238E27FC236}">
                <a16:creationId xmlns:a16="http://schemas.microsoft.com/office/drawing/2014/main" id="{69E5F082-122F-48DC-BAA7-2A21D2ADF7F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4206" y="99883"/>
            <a:ext cx="304800" cy="398463"/>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8A42B9C4-6687-4077-9CAE-27719E98BDA8}"/>
              </a:ext>
            </a:extLst>
          </p:cNvPr>
          <p:cNvSpPr txBox="1"/>
          <p:nvPr/>
        </p:nvSpPr>
        <p:spPr>
          <a:xfrm>
            <a:off x="1180788" y="190569"/>
            <a:ext cx="6953863" cy="307777"/>
          </a:xfrm>
          <a:prstGeom prst="rect">
            <a:avLst/>
          </a:prstGeom>
          <a:noFill/>
        </p:spPr>
        <p:txBody>
          <a:bodyPr wrap="square" rtlCol="0">
            <a:spAutoFit/>
          </a:bodyPr>
          <a:lstStyle/>
          <a:p>
            <a:r>
              <a:rPr lang="en-GB" dirty="0"/>
              <a:t>WELFORD ON AVON NURSERY MEDIUM TERM PLANNING AUTUMN 2025</a:t>
            </a:r>
          </a:p>
        </p:txBody>
      </p:sp>
      <p:pic>
        <p:nvPicPr>
          <p:cNvPr id="4" name="Picture 3">
            <a:extLst>
              <a:ext uri="{FF2B5EF4-FFF2-40B4-BE49-F238E27FC236}">
                <a16:creationId xmlns:a16="http://schemas.microsoft.com/office/drawing/2014/main" id="{0487A25E-7979-4E9F-B0D2-58B2E8EA8292}"/>
              </a:ext>
            </a:extLst>
          </p:cNvPr>
          <p:cNvPicPr>
            <a:picLocks noChangeAspect="1"/>
          </p:cNvPicPr>
          <p:nvPr/>
        </p:nvPicPr>
        <p:blipFill>
          <a:blip r:embed="rId3"/>
          <a:stretch>
            <a:fillRect/>
          </a:stretch>
        </p:blipFill>
        <p:spPr>
          <a:xfrm>
            <a:off x="1505420" y="4031382"/>
            <a:ext cx="530398" cy="609653"/>
          </a:xfrm>
          <a:prstGeom prst="rect">
            <a:avLst/>
          </a:prstGeom>
        </p:spPr>
      </p:pic>
      <p:pic>
        <p:nvPicPr>
          <p:cNvPr id="10" name="image3.png">
            <a:extLst>
              <a:ext uri="{FF2B5EF4-FFF2-40B4-BE49-F238E27FC236}">
                <a16:creationId xmlns:a16="http://schemas.microsoft.com/office/drawing/2014/main" id="{A30B912B-F35F-42A2-BADB-7CD332F19590}"/>
              </a:ext>
            </a:extLst>
          </p:cNvPr>
          <p:cNvPicPr/>
          <p:nvPr/>
        </p:nvPicPr>
        <p:blipFill>
          <a:blip r:embed="rId4" cstate="print"/>
          <a:stretch>
            <a:fillRect/>
          </a:stretch>
        </p:blipFill>
        <p:spPr>
          <a:xfrm>
            <a:off x="2470355" y="4068230"/>
            <a:ext cx="676275" cy="690245"/>
          </a:xfrm>
          <a:prstGeom prst="rect">
            <a:avLst/>
          </a:prstGeom>
        </p:spPr>
      </p:pic>
      <p:pic>
        <p:nvPicPr>
          <p:cNvPr id="12" name="image5.png">
            <a:extLst>
              <a:ext uri="{FF2B5EF4-FFF2-40B4-BE49-F238E27FC236}">
                <a16:creationId xmlns:a16="http://schemas.microsoft.com/office/drawing/2014/main" id="{4AC68964-427F-4F80-852F-021F79B6B686}"/>
              </a:ext>
            </a:extLst>
          </p:cNvPr>
          <p:cNvPicPr/>
          <p:nvPr/>
        </p:nvPicPr>
        <p:blipFill>
          <a:blip r:embed="rId5" cstate="print"/>
          <a:stretch>
            <a:fillRect/>
          </a:stretch>
        </p:blipFill>
        <p:spPr>
          <a:xfrm>
            <a:off x="3415971" y="3881689"/>
            <a:ext cx="579120" cy="740410"/>
          </a:xfrm>
          <a:prstGeom prst="rect">
            <a:avLst/>
          </a:prstGeom>
        </p:spPr>
      </p:pic>
      <p:pic>
        <p:nvPicPr>
          <p:cNvPr id="13" name="image7.png">
            <a:extLst>
              <a:ext uri="{FF2B5EF4-FFF2-40B4-BE49-F238E27FC236}">
                <a16:creationId xmlns:a16="http://schemas.microsoft.com/office/drawing/2014/main" id="{E8ECE2CD-2B0C-4A9B-BAD0-41D2DE30B0E2}"/>
              </a:ext>
            </a:extLst>
          </p:cNvPr>
          <p:cNvPicPr/>
          <p:nvPr/>
        </p:nvPicPr>
        <p:blipFill>
          <a:blip r:embed="rId6" cstate="print"/>
          <a:stretch>
            <a:fillRect/>
          </a:stretch>
        </p:blipFill>
        <p:spPr>
          <a:xfrm>
            <a:off x="4264432" y="4050716"/>
            <a:ext cx="667385" cy="895985"/>
          </a:xfrm>
          <a:prstGeom prst="rect">
            <a:avLst/>
          </a:prstGeom>
        </p:spPr>
      </p:pic>
      <p:pic>
        <p:nvPicPr>
          <p:cNvPr id="14" name="image9.png">
            <a:extLst>
              <a:ext uri="{FF2B5EF4-FFF2-40B4-BE49-F238E27FC236}">
                <a16:creationId xmlns:a16="http://schemas.microsoft.com/office/drawing/2014/main" id="{497ACB00-CFA0-4E27-A9A0-B79A97CE4E39}"/>
              </a:ext>
            </a:extLst>
          </p:cNvPr>
          <p:cNvPicPr/>
          <p:nvPr/>
        </p:nvPicPr>
        <p:blipFill>
          <a:blip r:embed="rId7" cstate="print">
            <a:extLst>
              <a:ext uri="{28A0092B-C50C-407E-A947-70E740481C1C}">
                <a14:useLocalDpi xmlns:a14="http://schemas.microsoft.com/office/drawing/2010/main" val="0"/>
              </a:ext>
            </a:extLst>
          </a:blip>
          <a:stretch>
            <a:fillRect/>
          </a:stretch>
        </p:blipFill>
        <p:spPr>
          <a:xfrm>
            <a:off x="5300756" y="3871065"/>
            <a:ext cx="716280" cy="895985"/>
          </a:xfrm>
          <a:prstGeom prst="rect">
            <a:avLst/>
          </a:prstGeom>
        </p:spPr>
      </p:pic>
      <p:pic>
        <p:nvPicPr>
          <p:cNvPr id="15" name="image11.png">
            <a:extLst>
              <a:ext uri="{FF2B5EF4-FFF2-40B4-BE49-F238E27FC236}">
                <a16:creationId xmlns:a16="http://schemas.microsoft.com/office/drawing/2014/main" id="{6ADDDF13-0A22-4583-A0D7-487D903AA09E}"/>
              </a:ext>
            </a:extLst>
          </p:cNvPr>
          <p:cNvPicPr/>
          <p:nvPr/>
        </p:nvPicPr>
        <p:blipFill>
          <a:blip r:embed="rId8" cstate="print"/>
          <a:stretch>
            <a:fillRect/>
          </a:stretch>
        </p:blipFill>
        <p:spPr>
          <a:xfrm>
            <a:off x="6385975" y="4052039"/>
            <a:ext cx="522605" cy="612140"/>
          </a:xfrm>
          <a:prstGeom prst="rect">
            <a:avLst/>
          </a:prstGeom>
        </p:spPr>
      </p:pic>
      <p:pic>
        <p:nvPicPr>
          <p:cNvPr id="16" name="image13.png">
            <a:extLst>
              <a:ext uri="{FF2B5EF4-FFF2-40B4-BE49-F238E27FC236}">
                <a16:creationId xmlns:a16="http://schemas.microsoft.com/office/drawing/2014/main" id="{085E9A4E-BE08-489B-BE48-740B9BC00D06}"/>
              </a:ext>
            </a:extLst>
          </p:cNvPr>
          <p:cNvPicPr/>
          <p:nvPr/>
        </p:nvPicPr>
        <p:blipFill>
          <a:blip r:embed="rId9" cstate="print"/>
          <a:stretch>
            <a:fillRect/>
          </a:stretch>
        </p:blipFill>
        <p:spPr>
          <a:xfrm>
            <a:off x="7111250" y="4118080"/>
            <a:ext cx="838835" cy="648970"/>
          </a:xfrm>
          <a:prstGeom prst="rect">
            <a:avLst/>
          </a:prstGeom>
        </p:spPr>
      </p:pic>
    </p:spTree>
    <p:extLst>
      <p:ext uri="{BB962C8B-B14F-4D97-AF65-F5344CB8AC3E}">
        <p14:creationId xmlns:p14="http://schemas.microsoft.com/office/powerpoint/2010/main" val="876176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FF21356E-25AA-4FF8-BE4A-CB07AC5D3C91}"/>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en" smtClean="0"/>
              <a:t>9</a:t>
            </a:fld>
            <a:endParaRPr lang="en"/>
          </a:p>
        </p:txBody>
      </p:sp>
      <p:graphicFrame>
        <p:nvGraphicFramePr>
          <p:cNvPr id="3" name="Table 2">
            <a:extLst>
              <a:ext uri="{FF2B5EF4-FFF2-40B4-BE49-F238E27FC236}">
                <a16:creationId xmlns:a16="http://schemas.microsoft.com/office/drawing/2014/main" id="{BA3C8A36-E245-4F07-8EB0-6329D6BD676B}"/>
              </a:ext>
            </a:extLst>
          </p:cNvPr>
          <p:cNvGraphicFramePr>
            <a:graphicFrameLocks noGrp="1"/>
          </p:cNvGraphicFramePr>
          <p:nvPr>
            <p:extLst>
              <p:ext uri="{D42A27DB-BD31-4B8C-83A1-F6EECF244321}">
                <p14:modId xmlns:p14="http://schemas.microsoft.com/office/powerpoint/2010/main" val="984246396"/>
              </p:ext>
            </p:extLst>
          </p:nvPr>
        </p:nvGraphicFramePr>
        <p:xfrm>
          <a:off x="183749" y="566638"/>
          <a:ext cx="8839178" cy="4492517"/>
        </p:xfrm>
        <a:graphic>
          <a:graphicData uri="http://schemas.openxmlformats.org/drawingml/2006/table">
            <a:tbl>
              <a:tblPr firstRow="1" bandRow="1">
                <a:tableStyleId>{2F9B4754-A883-40EA-AA17-CC1FA8374AAD}</a:tableStyleId>
              </a:tblPr>
              <a:tblGrid>
                <a:gridCol w="1158354">
                  <a:extLst>
                    <a:ext uri="{9D8B030D-6E8A-4147-A177-3AD203B41FA5}">
                      <a16:colId xmlns:a16="http://schemas.microsoft.com/office/drawing/2014/main" val="592850875"/>
                    </a:ext>
                  </a:extLst>
                </a:gridCol>
                <a:gridCol w="960103">
                  <a:extLst>
                    <a:ext uri="{9D8B030D-6E8A-4147-A177-3AD203B41FA5}">
                      <a16:colId xmlns:a16="http://schemas.microsoft.com/office/drawing/2014/main" val="3087198024"/>
                    </a:ext>
                  </a:extLst>
                </a:gridCol>
                <a:gridCol w="960103">
                  <a:extLst>
                    <a:ext uri="{9D8B030D-6E8A-4147-A177-3AD203B41FA5}">
                      <a16:colId xmlns:a16="http://schemas.microsoft.com/office/drawing/2014/main" val="456731258"/>
                    </a:ext>
                  </a:extLst>
                </a:gridCol>
                <a:gridCol w="960103">
                  <a:extLst>
                    <a:ext uri="{9D8B030D-6E8A-4147-A177-3AD203B41FA5}">
                      <a16:colId xmlns:a16="http://schemas.microsoft.com/office/drawing/2014/main" val="135519263"/>
                    </a:ext>
                  </a:extLst>
                </a:gridCol>
                <a:gridCol w="960103">
                  <a:extLst>
                    <a:ext uri="{9D8B030D-6E8A-4147-A177-3AD203B41FA5}">
                      <a16:colId xmlns:a16="http://schemas.microsoft.com/office/drawing/2014/main" val="3356833165"/>
                    </a:ext>
                  </a:extLst>
                </a:gridCol>
                <a:gridCol w="960103">
                  <a:extLst>
                    <a:ext uri="{9D8B030D-6E8A-4147-A177-3AD203B41FA5}">
                      <a16:colId xmlns:a16="http://schemas.microsoft.com/office/drawing/2014/main" val="4000874788"/>
                    </a:ext>
                  </a:extLst>
                </a:gridCol>
                <a:gridCol w="960103">
                  <a:extLst>
                    <a:ext uri="{9D8B030D-6E8A-4147-A177-3AD203B41FA5}">
                      <a16:colId xmlns:a16="http://schemas.microsoft.com/office/drawing/2014/main" val="1595102914"/>
                    </a:ext>
                  </a:extLst>
                </a:gridCol>
                <a:gridCol w="960103">
                  <a:extLst>
                    <a:ext uri="{9D8B030D-6E8A-4147-A177-3AD203B41FA5}">
                      <a16:colId xmlns:a16="http://schemas.microsoft.com/office/drawing/2014/main" val="3274084245"/>
                    </a:ext>
                  </a:extLst>
                </a:gridCol>
                <a:gridCol w="960103">
                  <a:extLst>
                    <a:ext uri="{9D8B030D-6E8A-4147-A177-3AD203B41FA5}">
                      <a16:colId xmlns:a16="http://schemas.microsoft.com/office/drawing/2014/main" val="1608147129"/>
                    </a:ext>
                  </a:extLst>
                </a:gridCol>
              </a:tblGrid>
              <a:tr h="293640">
                <a:tc>
                  <a:txBody>
                    <a:bodyPr/>
                    <a:lstStyle/>
                    <a:p>
                      <a:pPr algn="ctr"/>
                      <a:r>
                        <a:rPr lang="en-GB" sz="1400" dirty="0">
                          <a:latin typeface="Twinkl Cursive Looped" panose="02000000000000000000" pitchFamily="2" charset="77"/>
                        </a:rPr>
                        <a:t>Autumn 1</a:t>
                      </a:r>
                    </a:p>
                  </a:txBody>
                  <a:tcPr>
                    <a:solidFill>
                      <a:srgbClr val="FFC000"/>
                    </a:solidFill>
                  </a:tcPr>
                </a:tc>
                <a:tc>
                  <a:txBody>
                    <a:bodyPr/>
                    <a:lstStyle/>
                    <a:p>
                      <a:pPr algn="ctr">
                        <a:spcAft>
                          <a:spcPts val="0"/>
                        </a:spcAft>
                      </a:pPr>
                      <a:r>
                        <a:rPr lang="en-GB" sz="1200" dirty="0">
                          <a:effectLst/>
                          <a:latin typeface="Twinkl Cursive Looped Semibold" panose="02000000000000000000" pitchFamily="2" charset="0"/>
                          <a:ea typeface="Times New Roman" panose="02020603050405020304" pitchFamily="18" charset="0"/>
                        </a:rPr>
                        <a:t>Week 1</a:t>
                      </a:r>
                    </a:p>
                  </a:txBody>
                  <a:tcPr marL="68580" marR="68580" marT="0" marB="0" anchor="ctr"/>
                </a:tc>
                <a:tc>
                  <a:txBody>
                    <a:bodyPr/>
                    <a:lstStyle/>
                    <a:p>
                      <a:pPr algn="ctr">
                        <a:spcAft>
                          <a:spcPts val="0"/>
                        </a:spcAft>
                      </a:pPr>
                      <a:r>
                        <a:rPr lang="en-GB" sz="1200" dirty="0">
                          <a:effectLst/>
                          <a:latin typeface="Twinkl Cursive Looped Semibold" panose="02000000000000000000" pitchFamily="2" charset="0"/>
                          <a:ea typeface="Times New Roman" panose="02020603050405020304" pitchFamily="18" charset="0"/>
                        </a:rPr>
                        <a:t>Week 2</a:t>
                      </a:r>
                    </a:p>
                  </a:txBody>
                  <a:tcPr marL="68580" marR="68580" marT="0" marB="0" anchor="ctr"/>
                </a:tc>
                <a:tc>
                  <a:txBody>
                    <a:bodyPr/>
                    <a:lstStyle/>
                    <a:p>
                      <a:pPr algn="ctr">
                        <a:spcAft>
                          <a:spcPts val="0"/>
                        </a:spcAft>
                      </a:pPr>
                      <a:r>
                        <a:rPr lang="en-GB" sz="1200" dirty="0">
                          <a:effectLst/>
                          <a:latin typeface="Twinkl Cursive Looped Semibold" panose="02000000000000000000" pitchFamily="2" charset="0"/>
                          <a:ea typeface="Times New Roman" panose="02020603050405020304" pitchFamily="18" charset="0"/>
                        </a:rPr>
                        <a:t>Week 3</a:t>
                      </a:r>
                    </a:p>
                  </a:txBody>
                  <a:tcPr marL="68580" marR="68580" marT="0" marB="0" anchor="ctr"/>
                </a:tc>
                <a:tc>
                  <a:txBody>
                    <a:bodyPr/>
                    <a:lstStyle/>
                    <a:p>
                      <a:pPr algn="ctr">
                        <a:spcAft>
                          <a:spcPts val="0"/>
                        </a:spcAft>
                      </a:pPr>
                      <a:r>
                        <a:rPr lang="en-GB" sz="1200" dirty="0">
                          <a:effectLst/>
                          <a:latin typeface="Twinkl Cursive Looped Semibold" panose="02000000000000000000" pitchFamily="2" charset="0"/>
                          <a:ea typeface="Times New Roman" panose="02020603050405020304" pitchFamily="18" charset="0"/>
                        </a:rPr>
                        <a:t>Week 4</a:t>
                      </a:r>
                    </a:p>
                  </a:txBody>
                  <a:tcPr marL="68580" marR="68580" marT="0" marB="0" anchor="ctr"/>
                </a:tc>
                <a:tc>
                  <a:txBody>
                    <a:bodyPr/>
                    <a:lstStyle/>
                    <a:p>
                      <a:pPr algn="ctr">
                        <a:spcAft>
                          <a:spcPts val="0"/>
                        </a:spcAft>
                      </a:pPr>
                      <a:r>
                        <a:rPr lang="en-GB" sz="1200" dirty="0">
                          <a:effectLst/>
                          <a:latin typeface="Twinkl Cursive Looped Semibold" panose="02000000000000000000" pitchFamily="2" charset="0"/>
                          <a:ea typeface="Times New Roman" panose="02020603050405020304" pitchFamily="18" charset="0"/>
                        </a:rPr>
                        <a:t>Week 5</a:t>
                      </a:r>
                    </a:p>
                  </a:txBody>
                  <a:tcPr marL="68580" marR="68580" marT="0" marB="0" anchor="ctr"/>
                </a:tc>
                <a:tc>
                  <a:txBody>
                    <a:bodyPr/>
                    <a:lstStyle/>
                    <a:p>
                      <a:pPr algn="ctr">
                        <a:spcAft>
                          <a:spcPts val="0"/>
                        </a:spcAft>
                      </a:pPr>
                      <a:r>
                        <a:rPr lang="en-GB" sz="1200" dirty="0">
                          <a:effectLst/>
                          <a:latin typeface="Twinkl Cursive Looped Semibold" panose="02000000000000000000" pitchFamily="2" charset="0"/>
                          <a:ea typeface="Times New Roman" panose="02020603050405020304" pitchFamily="18" charset="0"/>
                        </a:rPr>
                        <a:t>Week 6</a:t>
                      </a:r>
                    </a:p>
                  </a:txBody>
                  <a:tcPr marL="68580" marR="68580" marT="0" marB="0" anchor="ctr"/>
                </a:tc>
                <a:tc>
                  <a:txBody>
                    <a:bodyPr/>
                    <a:lstStyle/>
                    <a:p>
                      <a:pPr algn="ctr">
                        <a:spcAft>
                          <a:spcPts val="0"/>
                        </a:spcAft>
                      </a:pPr>
                      <a:r>
                        <a:rPr lang="en-GB" sz="1200" dirty="0">
                          <a:effectLst/>
                          <a:latin typeface="Twinkl Cursive Looped Semibold" panose="02000000000000000000" pitchFamily="2" charset="0"/>
                          <a:ea typeface="Times New Roman" panose="02020603050405020304" pitchFamily="18" charset="0"/>
                        </a:rPr>
                        <a:t>Week 7</a:t>
                      </a:r>
                    </a:p>
                  </a:txBody>
                  <a:tcPr marL="68580" marR="68580" marT="0" marB="0" anchor="ctr"/>
                </a:tc>
                <a:tc>
                  <a:txBody>
                    <a:bodyPr/>
                    <a:lstStyle/>
                    <a:p>
                      <a:pPr algn="ctr">
                        <a:spcAft>
                          <a:spcPts val="0"/>
                        </a:spcAft>
                      </a:pPr>
                      <a:r>
                        <a:rPr lang="en-GB" sz="1200" dirty="0">
                          <a:effectLst/>
                          <a:latin typeface="Twinkl Cursive Looped Semibold" panose="02000000000000000000" pitchFamily="2" charset="0"/>
                          <a:ea typeface="Times New Roman" panose="02020603050405020304" pitchFamily="18" charset="0"/>
                        </a:rPr>
                        <a:t>Week 8</a:t>
                      </a:r>
                    </a:p>
                  </a:txBody>
                  <a:tcPr marL="68580" marR="68580" marT="0" marB="0" anchor="ctr"/>
                </a:tc>
                <a:extLst>
                  <a:ext uri="{0D108BD9-81ED-4DB2-BD59-A6C34878D82A}">
                    <a16:rowId xmlns:a16="http://schemas.microsoft.com/office/drawing/2014/main" val="179689094"/>
                  </a:ext>
                </a:extLst>
              </a:tr>
              <a:tr h="293640">
                <a:tc>
                  <a:txBody>
                    <a:bodyPr/>
                    <a:lstStyle/>
                    <a:p>
                      <a:pPr algn="ctr"/>
                      <a:r>
                        <a:rPr lang="en-US" sz="1400" b="0" dirty="0">
                          <a:latin typeface="Twinkl Cursive Looped" panose="02000000000000000000" pitchFamily="2" charset="77"/>
                          <a:cs typeface="Amatic SC" panose="00000500000000000000" pitchFamily="2" charset="-79"/>
                        </a:rPr>
                        <a:t> MATHS </a:t>
                      </a:r>
                      <a:endParaRPr lang="en-GB" sz="1400" b="0" dirty="0">
                        <a:latin typeface="Twinkl Cursive Looped" panose="02000000000000000000" pitchFamily="2" charset="77"/>
                        <a:cs typeface="Amatic SC" panose="00000500000000000000" pitchFamily="2" charset="-79"/>
                      </a:endParaRPr>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01/09/25</a:t>
                      </a:r>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08/09/25</a:t>
                      </a:r>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15/09/25</a:t>
                      </a:r>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22/09/25</a:t>
                      </a:r>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29/09/25</a:t>
                      </a:r>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06/10/25</a:t>
                      </a:r>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13/10/25</a:t>
                      </a:r>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20/10/25</a:t>
                      </a:r>
                    </a:p>
                  </a:txBody>
                  <a:tcPr/>
                </a:tc>
                <a:extLst>
                  <a:ext uri="{0D108BD9-81ED-4DB2-BD59-A6C34878D82A}">
                    <a16:rowId xmlns:a16="http://schemas.microsoft.com/office/drawing/2014/main" val="3925890655"/>
                  </a:ext>
                </a:extLst>
              </a:tr>
              <a:tr h="675373">
                <a:tc rowSpan="4">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1" dirty="0">
                          <a:latin typeface="Twinkl Cursive Looped Semibold" panose="02000000000000000000" pitchFamily="2" charset="0"/>
                          <a:cs typeface="Amatic SC" panose="00000500000000000000" pitchFamily="2" charset="-79"/>
                        </a:rPr>
                        <a:t>COUNTING </a:t>
                      </a:r>
                    </a:p>
                    <a:p>
                      <a:pPr algn="ctr"/>
                      <a:r>
                        <a:rPr lang="en-US" sz="1000" dirty="0">
                          <a:latin typeface="Twinkl Cursive Looped Semibold" panose="02000000000000000000" pitchFamily="2" charset="0"/>
                        </a:rPr>
                        <a:t>NUMBERS </a:t>
                      </a:r>
                    </a:p>
                    <a:p>
                      <a:pPr algn="ctr"/>
                      <a:endParaRPr lang="en-US" sz="1000" dirty="0">
                        <a:latin typeface="Twinkl Cursive Looped Semibold" panose="02000000000000000000" pitchFamily="2" charset="0"/>
                      </a:endParaRP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GB" sz="1000" b="1" dirty="0">
                          <a:latin typeface="Twinkl Cursive Looped Semibold" panose="02000000000000000000" pitchFamily="2" charset="0"/>
                          <a:cs typeface="Amatic SC" panose="00000500000000000000" pitchFamily="2" charset="-79"/>
                        </a:rPr>
                        <a:t>Maths is taught daily, alternating between morning and afternoon to ensure all children are accessing mathematics </a:t>
                      </a:r>
                      <a:endParaRPr lang="en-US" sz="1000" dirty="0">
                        <a:latin typeface="Twinkl Cursive Looped Semibold" panose="02000000000000000000" pitchFamily="2" charset="0"/>
                      </a:endParaRPr>
                    </a:p>
                    <a:p>
                      <a:pPr algn="ctr"/>
                      <a:endParaRPr lang="en-US" sz="1000" dirty="0">
                        <a:latin typeface="Twinkl Cursive Looped Semibold" panose="02000000000000000000" pitchFamily="2" charset="0"/>
                      </a:endParaRPr>
                    </a:p>
                    <a:p>
                      <a:pPr algn="ctr"/>
                      <a:r>
                        <a:rPr lang="en-US" sz="1000" dirty="0">
                          <a:latin typeface="Twinkl Cursive Looped Semibold" panose="02000000000000000000" pitchFamily="2" charset="0"/>
                        </a:rPr>
                        <a:t> </a:t>
                      </a:r>
                    </a:p>
                  </a:txBody>
                  <a:tcPr/>
                </a:tc>
                <a:tc gridSpan="8">
                  <a:txBody>
                    <a:bodyPr/>
                    <a:lstStyle/>
                    <a:p>
                      <a:pPr marL="0" indent="0">
                        <a:buFont typeface="Arial" panose="020B0604020202020204" pitchFamily="34" charset="0"/>
                        <a:buNone/>
                      </a:pPr>
                      <a:r>
                        <a:rPr lang="en-GB" sz="800" b="0" i="0" u="none" strike="noStrike" cap="none" dirty="0">
                          <a:solidFill>
                            <a:srgbClr val="000000"/>
                          </a:solidFill>
                          <a:effectLst/>
                          <a:latin typeface="Twinkl Cursive Looped Light" panose="02000000000000000000" pitchFamily="2" charset="0"/>
                          <a:ea typeface="Arial"/>
                          <a:cs typeface="Arial"/>
                          <a:sym typeface="Arial"/>
                        </a:rPr>
                        <a:t>Master the Curriculum will be taught and supplemented with other resources and activities to inspire and develop a positive attitude to maths. Children need your help to explore, experiment and discover. Repeating maths activities will develop their understanding of mathematical concepts.</a:t>
                      </a:r>
                    </a:p>
                    <a:p>
                      <a:pPr marL="0" indent="0">
                        <a:buFont typeface="Arial" panose="020B0604020202020204" pitchFamily="34" charset="0"/>
                        <a:buNone/>
                      </a:pPr>
                      <a:r>
                        <a:rPr lang="en-GB" sz="800" b="0" i="0" u="none" strike="noStrike" cap="none" dirty="0">
                          <a:solidFill>
                            <a:srgbClr val="000000"/>
                          </a:solidFill>
                          <a:effectLst/>
                          <a:latin typeface="Twinkl Cursive Looped Light" panose="02000000000000000000" pitchFamily="2" charset="0"/>
                          <a:ea typeface="Arial"/>
                          <a:cs typeface="Arial"/>
                          <a:sym typeface="Arial"/>
                        </a:rPr>
                        <a:t>Maths vocabulary is an integral part of every lesson and is crucial for communicating mathematically. Through using mathematical talk to explain their ideas, thinking or reasoning it will become evident whether children have fully grasped concepts. This allows staff to assess what the children are learning and understanding and provides opportunity to identify and address any areas of misconception the children may have or may be developing.</a:t>
                      </a:r>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dirty="0"/>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26213105"/>
                  </a:ext>
                </a:extLst>
              </a:tr>
              <a:tr h="1297462">
                <a:tc vMerge="1">
                  <a:txBody>
                    <a:bodyPr/>
                    <a:lstStyle/>
                    <a:p>
                      <a:endParaRPr lang="en-GB"/>
                    </a:p>
                  </a:txBody>
                  <a:tcPr/>
                </a:tc>
                <a:tc>
                  <a:txBody>
                    <a:bodyPr/>
                    <a:lstStyle/>
                    <a:p>
                      <a:pPr marL="0" lvl="0" indent="0">
                        <a:spcBef>
                          <a:spcPts val="30"/>
                        </a:spcBef>
                        <a:spcAft>
                          <a:spcPts val="0"/>
                        </a:spcAft>
                        <a:buSzPts val="900"/>
                        <a:buFont typeface="Arial" panose="020B0604020202020204" pitchFamily="34" charset="0"/>
                        <a:buNone/>
                        <a:tabLst>
                          <a:tab pos="320675" algn="l"/>
                          <a:tab pos="321310" algn="l"/>
                        </a:tabLst>
                      </a:pPr>
                      <a:r>
                        <a:rPr lang="en-GB" sz="900" b="1" dirty="0">
                          <a:solidFill>
                            <a:schemeClr val="tx1"/>
                          </a:solidFill>
                          <a:latin typeface="Twinkl Cursive Looped Light" panose="02000000000000000000" pitchFamily="2" charset="0"/>
                          <a:cs typeface="Amatic SC" panose="00000500000000000000" pitchFamily="2" charset="-79"/>
                        </a:rPr>
                        <a:t>Week 1</a:t>
                      </a:r>
                    </a:p>
                    <a:p>
                      <a:pPr marL="0" lvl="0" indent="0">
                        <a:spcBef>
                          <a:spcPts val="30"/>
                        </a:spcBef>
                        <a:spcAft>
                          <a:spcPts val="0"/>
                        </a:spcAft>
                        <a:buSzPts val="900"/>
                        <a:buFont typeface="Arial" panose="020B0604020202020204" pitchFamily="34" charset="0"/>
                        <a:buNone/>
                        <a:tabLst>
                          <a:tab pos="320675" algn="l"/>
                          <a:tab pos="321310" algn="l"/>
                        </a:tabLst>
                      </a:pPr>
                      <a:r>
                        <a:rPr lang="en-GB" sz="900" dirty="0">
                          <a:latin typeface="Twinkl Cursive Looped Light" panose="02000000000000000000" pitchFamily="2" charset="0"/>
                        </a:rPr>
                        <a:t>Colours • Red • Blue • Yellow</a:t>
                      </a:r>
                    </a:p>
                    <a:p>
                      <a:pPr marL="0" lvl="0" indent="0">
                        <a:spcBef>
                          <a:spcPts val="30"/>
                        </a:spcBef>
                        <a:spcAft>
                          <a:spcPts val="0"/>
                        </a:spcAft>
                        <a:buSzPts val="900"/>
                        <a:buFont typeface="Arial" panose="020B0604020202020204" pitchFamily="34" charset="0"/>
                        <a:buNone/>
                        <a:tabLst>
                          <a:tab pos="320675" algn="l"/>
                          <a:tab pos="321310" algn="l"/>
                        </a:tabLst>
                      </a:pPr>
                      <a:endParaRPr lang="en-GB" sz="900" dirty="0">
                        <a:latin typeface="Twinkl Cursive Looped Light" panose="02000000000000000000" pitchFamily="2" charset="0"/>
                      </a:endParaRPr>
                    </a:p>
                    <a:p>
                      <a:pPr marL="0" lvl="0" indent="0">
                        <a:spcBef>
                          <a:spcPts val="30"/>
                        </a:spcBef>
                        <a:spcAft>
                          <a:spcPts val="0"/>
                        </a:spcAft>
                        <a:buSzPts val="900"/>
                        <a:buFont typeface="Arial" panose="020B0604020202020204" pitchFamily="34" charset="0"/>
                        <a:buNone/>
                        <a:tabLst>
                          <a:tab pos="320675" algn="l"/>
                          <a:tab pos="321310" algn="l"/>
                        </a:tabLst>
                      </a:pPr>
                      <a:endParaRPr lang="en-GB" sz="900" dirty="0">
                        <a:latin typeface="Twinkl Cursive Looped Light" panose="02000000000000000000" pitchFamily="2" charset="0"/>
                      </a:endParaRPr>
                    </a:p>
                    <a:p>
                      <a:pPr marL="0" lvl="0" indent="0">
                        <a:spcBef>
                          <a:spcPts val="30"/>
                        </a:spcBef>
                        <a:spcAft>
                          <a:spcPts val="0"/>
                        </a:spcAft>
                        <a:buSzPts val="900"/>
                        <a:buFont typeface="Arial" panose="020B0604020202020204" pitchFamily="34" charset="0"/>
                        <a:buNone/>
                        <a:tabLst>
                          <a:tab pos="320675" algn="l"/>
                          <a:tab pos="321310" algn="l"/>
                        </a:tabLst>
                      </a:pPr>
                      <a:endParaRPr lang="en-GB" sz="900" dirty="0">
                        <a:latin typeface="Twinkl Cursive Looped Light" panose="02000000000000000000" pitchFamily="2" charset="0"/>
                      </a:endParaRPr>
                    </a:p>
                    <a:p>
                      <a:pPr marL="0" lvl="0" indent="0">
                        <a:spcBef>
                          <a:spcPts val="30"/>
                        </a:spcBef>
                        <a:spcAft>
                          <a:spcPts val="0"/>
                        </a:spcAft>
                        <a:buSzPts val="900"/>
                        <a:buFont typeface="Arial" panose="020B0604020202020204" pitchFamily="34" charset="0"/>
                        <a:buNone/>
                        <a:tabLst>
                          <a:tab pos="320675" algn="l"/>
                          <a:tab pos="321310" algn="l"/>
                        </a:tabLst>
                      </a:pPr>
                      <a:r>
                        <a:rPr lang="en-GB" sz="900" dirty="0">
                          <a:solidFill>
                            <a:schemeClr val="accent1">
                              <a:lumMod val="50000"/>
                            </a:schemeClr>
                          </a:solidFill>
                          <a:latin typeface="Twinkl Cursive Looped Light" panose="02000000000000000000" pitchFamily="2" charset="0"/>
                        </a:rPr>
                        <a:t>1,2,3,4,5, once I caught a fish alive </a:t>
                      </a:r>
                    </a:p>
                  </a:txBody>
                  <a:tcPr/>
                </a:tc>
                <a:tc>
                  <a:txBody>
                    <a:bodyPr/>
                    <a:lstStyle/>
                    <a:p>
                      <a:pPr marL="0" lvl="0" indent="0">
                        <a:spcBef>
                          <a:spcPts val="30"/>
                        </a:spcBef>
                        <a:spcAft>
                          <a:spcPts val="0"/>
                        </a:spcAft>
                        <a:buSzPts val="900"/>
                        <a:buFont typeface="Arial" panose="020B0604020202020204" pitchFamily="34" charset="0"/>
                        <a:buNone/>
                        <a:tabLst>
                          <a:tab pos="320675" algn="l"/>
                          <a:tab pos="321310" algn="l"/>
                        </a:tabLst>
                      </a:pPr>
                      <a:r>
                        <a:rPr lang="en-GB" sz="900" b="1" dirty="0">
                          <a:solidFill>
                            <a:schemeClr val="tx1"/>
                          </a:solidFill>
                          <a:latin typeface="Twinkl Cursive Looped Light" panose="02000000000000000000" pitchFamily="2" charset="0"/>
                          <a:cs typeface="Amatic SC" panose="00000500000000000000" pitchFamily="2" charset="-79"/>
                        </a:rPr>
                        <a:t>Week 2</a:t>
                      </a:r>
                    </a:p>
                    <a:p>
                      <a:pPr marL="0" lvl="0" indent="0">
                        <a:spcBef>
                          <a:spcPts val="30"/>
                        </a:spcBef>
                        <a:spcAft>
                          <a:spcPts val="0"/>
                        </a:spcAft>
                        <a:buSzPts val="900"/>
                        <a:buFont typeface="Arial" panose="020B0604020202020204" pitchFamily="34" charset="0"/>
                        <a:buNone/>
                        <a:tabLst>
                          <a:tab pos="320675" algn="l"/>
                          <a:tab pos="321310" algn="l"/>
                        </a:tabLst>
                      </a:pPr>
                      <a:r>
                        <a:rPr lang="en-GB" sz="900" dirty="0">
                          <a:latin typeface="Twinkl Cursive Looped Light" panose="02000000000000000000" pitchFamily="2" charset="0"/>
                        </a:rPr>
                        <a:t>Colours • Green • Purple • Mix of colours</a:t>
                      </a:r>
                    </a:p>
                    <a:p>
                      <a:pPr marL="0" lvl="0" indent="0">
                        <a:spcBef>
                          <a:spcPts val="30"/>
                        </a:spcBef>
                        <a:spcAft>
                          <a:spcPts val="0"/>
                        </a:spcAft>
                        <a:buSzPts val="900"/>
                        <a:buFont typeface="Arial" panose="020B0604020202020204" pitchFamily="34" charset="0"/>
                        <a:buNone/>
                        <a:tabLst>
                          <a:tab pos="320675" algn="l"/>
                          <a:tab pos="321310" algn="l"/>
                        </a:tabLst>
                      </a:pPr>
                      <a:endParaRPr lang="en-GB" sz="900" dirty="0">
                        <a:latin typeface="Twinkl Cursive Looped Light" panose="02000000000000000000" pitchFamily="2" charset="0"/>
                      </a:endParaRPr>
                    </a:p>
                    <a:p>
                      <a:pPr marL="0" lvl="0" indent="0">
                        <a:spcBef>
                          <a:spcPts val="30"/>
                        </a:spcBef>
                        <a:spcAft>
                          <a:spcPts val="0"/>
                        </a:spcAft>
                        <a:buSzPts val="900"/>
                        <a:buFont typeface="Arial" panose="020B0604020202020204" pitchFamily="34" charset="0"/>
                        <a:buNone/>
                        <a:tabLst>
                          <a:tab pos="320675" algn="l"/>
                          <a:tab pos="321310" algn="l"/>
                        </a:tabLst>
                      </a:pPr>
                      <a:endParaRPr lang="en-GB" sz="900" dirty="0">
                        <a:latin typeface="Twinkl Cursive Looped Light" panose="02000000000000000000" pitchFamily="2" charset="0"/>
                      </a:endParaRPr>
                    </a:p>
                    <a:p>
                      <a:pPr marL="0" marR="0" lvl="0" indent="0" algn="l" defTabSz="914400" rtl="0" eaLnBrk="1" fontAlgn="auto" latinLnBrk="0" hangingPunct="1">
                        <a:lnSpc>
                          <a:spcPct val="115000"/>
                        </a:lnSpc>
                        <a:spcBef>
                          <a:spcPts val="0"/>
                        </a:spcBef>
                        <a:spcAft>
                          <a:spcPts val="0"/>
                        </a:spcAft>
                        <a:buClrTx/>
                        <a:buSzTx/>
                        <a:buFontTx/>
                        <a:buNone/>
                        <a:tabLst/>
                        <a:defRPr/>
                      </a:pPr>
                      <a:r>
                        <a:rPr lang="en-GB" sz="900" b="0" u="none" dirty="0">
                          <a:solidFill>
                            <a:schemeClr val="accent1">
                              <a:lumMod val="50000"/>
                            </a:schemeClr>
                          </a:solidFill>
                          <a:effectLst/>
                          <a:latin typeface="Twinkl Cursive Looped Light" panose="02000000000000000000" pitchFamily="2" charset="0"/>
                          <a:ea typeface="Calibri" panose="020F0502020204030204" pitchFamily="34" charset="0"/>
                          <a:cs typeface="Times New Roman" panose="02020603050405020304" pitchFamily="18" charset="0"/>
                        </a:rPr>
                        <a:t>1 potato, 2 potato</a:t>
                      </a:r>
                    </a:p>
                  </a:txBody>
                  <a:tcPr/>
                </a:tc>
                <a:tc>
                  <a:txBody>
                    <a:bodyPr/>
                    <a:lstStyle/>
                    <a:p>
                      <a:pPr marL="0" lvl="0" indent="0">
                        <a:spcBef>
                          <a:spcPts val="30"/>
                        </a:spcBef>
                        <a:spcAft>
                          <a:spcPts val="0"/>
                        </a:spcAft>
                        <a:buSzPts val="900"/>
                        <a:buFont typeface="Arial" panose="020B0604020202020204" pitchFamily="34" charset="0"/>
                        <a:buNone/>
                        <a:tabLst>
                          <a:tab pos="320675" algn="l"/>
                          <a:tab pos="321310" algn="l"/>
                        </a:tabLst>
                      </a:pPr>
                      <a:r>
                        <a:rPr lang="en-GB" sz="900" b="1" dirty="0">
                          <a:solidFill>
                            <a:schemeClr val="tx1"/>
                          </a:solidFill>
                          <a:latin typeface="Twinkl Cursive Looped Light" panose="02000000000000000000" pitchFamily="2" charset="0"/>
                          <a:cs typeface="Amatic SC" panose="00000500000000000000" pitchFamily="2" charset="-79"/>
                        </a:rPr>
                        <a:t>Week 3</a:t>
                      </a:r>
                    </a:p>
                    <a:p>
                      <a:pPr marL="0" lvl="0" indent="0">
                        <a:spcBef>
                          <a:spcPts val="30"/>
                        </a:spcBef>
                        <a:spcAft>
                          <a:spcPts val="0"/>
                        </a:spcAft>
                        <a:buSzPts val="900"/>
                        <a:buFont typeface="Arial" panose="020B0604020202020204" pitchFamily="34" charset="0"/>
                        <a:buNone/>
                        <a:tabLst>
                          <a:tab pos="320675" algn="l"/>
                          <a:tab pos="321310" algn="l"/>
                        </a:tabLst>
                      </a:pPr>
                      <a:r>
                        <a:rPr lang="en-GB" sz="900" dirty="0">
                          <a:latin typeface="Twinkl Cursive Looped Light" panose="02000000000000000000" pitchFamily="2" charset="0"/>
                        </a:rPr>
                        <a:t>Match • Buttons and colours • Matching towers •</a:t>
                      </a:r>
                    </a:p>
                    <a:p>
                      <a:pPr marL="0" lvl="0" indent="0">
                        <a:spcBef>
                          <a:spcPts val="30"/>
                        </a:spcBef>
                        <a:spcAft>
                          <a:spcPts val="0"/>
                        </a:spcAft>
                        <a:buSzPts val="900"/>
                        <a:buFont typeface="Arial" panose="020B0604020202020204" pitchFamily="34" charset="0"/>
                        <a:buNone/>
                        <a:tabLst>
                          <a:tab pos="320675" algn="l"/>
                          <a:tab pos="321310" algn="l"/>
                        </a:tabLst>
                      </a:pPr>
                      <a:r>
                        <a:rPr lang="en-GB" sz="900" dirty="0">
                          <a:solidFill>
                            <a:schemeClr val="bg2"/>
                          </a:solidFill>
                          <a:latin typeface="Twinkl Cursive Looped Light" panose="02000000000000000000" pitchFamily="2" charset="0"/>
                        </a:rPr>
                        <a:t>Matching shoes</a:t>
                      </a:r>
                    </a:p>
                    <a:p>
                      <a:pPr marL="0" lvl="0" indent="0">
                        <a:spcBef>
                          <a:spcPts val="30"/>
                        </a:spcBef>
                        <a:spcAft>
                          <a:spcPts val="0"/>
                        </a:spcAft>
                        <a:buSzPts val="900"/>
                        <a:buFont typeface="Arial" panose="020B0604020202020204" pitchFamily="34" charset="0"/>
                        <a:buNone/>
                        <a:tabLst>
                          <a:tab pos="320675" algn="l"/>
                          <a:tab pos="321310" algn="l"/>
                        </a:tabLst>
                      </a:pPr>
                      <a:r>
                        <a:rPr lang="en-GB" sz="900" dirty="0">
                          <a:solidFill>
                            <a:schemeClr val="accent1">
                              <a:lumMod val="50000"/>
                            </a:schemeClr>
                          </a:solidFill>
                          <a:latin typeface="Twinkl Cursive Looped Light" panose="02000000000000000000" pitchFamily="2" charset="0"/>
                        </a:rPr>
                        <a:t>5 little speckled frogs </a:t>
                      </a:r>
                    </a:p>
                  </a:txBody>
                  <a:tcPr/>
                </a:tc>
                <a:tc>
                  <a:txBody>
                    <a:bodyPr/>
                    <a:lstStyle/>
                    <a:p>
                      <a:pPr marL="0" lvl="0" indent="0">
                        <a:spcBef>
                          <a:spcPts val="30"/>
                        </a:spcBef>
                        <a:spcAft>
                          <a:spcPts val="0"/>
                        </a:spcAft>
                        <a:buSzPts val="900"/>
                        <a:buFont typeface="Arial" panose="020B0604020202020204" pitchFamily="34" charset="0"/>
                        <a:buNone/>
                        <a:tabLst>
                          <a:tab pos="320675" algn="l"/>
                          <a:tab pos="321310" algn="l"/>
                        </a:tabLst>
                      </a:pPr>
                      <a:r>
                        <a:rPr lang="en-GB" sz="900" b="1" dirty="0">
                          <a:solidFill>
                            <a:schemeClr val="tx1"/>
                          </a:solidFill>
                          <a:latin typeface="Twinkl Cursive Looped Light" panose="02000000000000000000" pitchFamily="2" charset="0"/>
                          <a:cs typeface="Amatic SC" panose="00000500000000000000" pitchFamily="2" charset="-79"/>
                        </a:rPr>
                        <a:t>Week 4</a:t>
                      </a:r>
                    </a:p>
                    <a:p>
                      <a:pPr marL="0" lvl="0" indent="0">
                        <a:spcBef>
                          <a:spcPts val="30"/>
                        </a:spcBef>
                        <a:spcAft>
                          <a:spcPts val="0"/>
                        </a:spcAft>
                        <a:buSzPts val="900"/>
                        <a:buFont typeface="Arial" panose="020B0604020202020204" pitchFamily="34" charset="0"/>
                        <a:buNone/>
                        <a:tabLst>
                          <a:tab pos="320675" algn="l"/>
                          <a:tab pos="321310" algn="l"/>
                        </a:tabLst>
                      </a:pPr>
                      <a:r>
                        <a:rPr lang="en-GB" sz="900" dirty="0">
                          <a:latin typeface="Twinkl Cursive Looped Light" panose="02000000000000000000" pitchFamily="2" charset="0"/>
                        </a:rPr>
                        <a:t>Match • Match number shapes • Match shapes • Pattern handprints – big and small</a:t>
                      </a:r>
                    </a:p>
                    <a:p>
                      <a:pPr marL="0" lvl="0" indent="0">
                        <a:spcBef>
                          <a:spcPts val="30"/>
                        </a:spcBef>
                        <a:spcAft>
                          <a:spcPts val="0"/>
                        </a:spcAft>
                        <a:buSzPts val="900"/>
                        <a:buFont typeface="Arial" panose="020B0604020202020204" pitchFamily="34" charset="0"/>
                        <a:buNone/>
                        <a:tabLst>
                          <a:tab pos="320675" algn="l"/>
                          <a:tab pos="321310" algn="l"/>
                        </a:tabLst>
                      </a:pPr>
                      <a:endParaRPr lang="en-GB" sz="900" dirty="0">
                        <a:latin typeface="Twinkl Cursive Looped Light" panose="02000000000000000000" pitchFamily="2" charset="0"/>
                      </a:endParaRPr>
                    </a:p>
                    <a:p>
                      <a:pPr marL="0" lvl="0" indent="0">
                        <a:spcBef>
                          <a:spcPts val="30"/>
                        </a:spcBef>
                        <a:spcAft>
                          <a:spcPts val="0"/>
                        </a:spcAft>
                        <a:buSzPts val="900"/>
                        <a:buFont typeface="Arial" panose="020B0604020202020204" pitchFamily="34" charset="0"/>
                        <a:buNone/>
                        <a:tabLst>
                          <a:tab pos="320675" algn="l"/>
                          <a:tab pos="321310" algn="l"/>
                        </a:tabLst>
                      </a:pPr>
                      <a:r>
                        <a:rPr lang="en-GB" sz="900" dirty="0">
                          <a:solidFill>
                            <a:schemeClr val="accent1">
                              <a:lumMod val="50000"/>
                            </a:schemeClr>
                          </a:solidFill>
                          <a:latin typeface="Twinkl Cursive Looped Light" panose="02000000000000000000" pitchFamily="2" charset="0"/>
                        </a:rPr>
                        <a:t>5 little ducks</a:t>
                      </a:r>
                      <a:endParaRPr lang="en-GB" sz="900" b="0" u="sng" dirty="0">
                        <a:solidFill>
                          <a:schemeClr val="accent1">
                            <a:lumMod val="50000"/>
                          </a:schemeClr>
                        </a:solidFill>
                        <a:effectLst/>
                        <a:latin typeface="Twinkl Cursive Looped Light" panose="02000000000000000000" pitchFamily="2" charset="0"/>
                        <a:ea typeface="Calibri" panose="020F0502020204030204" pitchFamily="34" charset="0"/>
                        <a:cs typeface="Times New Roman" panose="02020603050405020304" pitchFamily="18" charset="0"/>
                      </a:endParaRPr>
                    </a:p>
                  </a:txBody>
                  <a:tcPr/>
                </a:tc>
                <a:tc>
                  <a:txBody>
                    <a:bodyPr/>
                    <a:lstStyle/>
                    <a:p>
                      <a:pPr marL="0" lvl="0" indent="0">
                        <a:spcBef>
                          <a:spcPts val="30"/>
                        </a:spcBef>
                        <a:spcAft>
                          <a:spcPts val="0"/>
                        </a:spcAft>
                        <a:buSzPts val="900"/>
                        <a:buFont typeface="Arial" panose="020B0604020202020204" pitchFamily="34" charset="0"/>
                        <a:buNone/>
                        <a:tabLst>
                          <a:tab pos="320675" algn="l"/>
                          <a:tab pos="321310" algn="l"/>
                        </a:tabLst>
                      </a:pPr>
                      <a:r>
                        <a:rPr lang="en-GB" sz="900" b="1" dirty="0">
                          <a:solidFill>
                            <a:schemeClr val="tx1"/>
                          </a:solidFill>
                          <a:latin typeface="Twinkl Cursive Looped Light" panose="02000000000000000000" pitchFamily="2" charset="0"/>
                          <a:cs typeface="Amatic SC" panose="00000500000000000000" pitchFamily="2" charset="-79"/>
                        </a:rPr>
                        <a:t>Week 5</a:t>
                      </a:r>
                    </a:p>
                    <a:p>
                      <a:pPr marL="0" lvl="0" indent="0">
                        <a:spcBef>
                          <a:spcPts val="30"/>
                        </a:spcBef>
                        <a:spcAft>
                          <a:spcPts val="0"/>
                        </a:spcAft>
                        <a:buSzPts val="900"/>
                        <a:buFont typeface="Arial" panose="020B0604020202020204" pitchFamily="34" charset="0"/>
                        <a:buNone/>
                        <a:tabLst>
                          <a:tab pos="320675" algn="l"/>
                          <a:tab pos="321310" algn="l"/>
                        </a:tabLst>
                      </a:pPr>
                      <a:r>
                        <a:rPr lang="en-GB" sz="900" dirty="0">
                          <a:latin typeface="Twinkl Cursive Looped Light" panose="02000000000000000000" pitchFamily="2" charset="0"/>
                        </a:rPr>
                        <a:t>Sort • Colour • Size • Shape</a:t>
                      </a:r>
                    </a:p>
                    <a:p>
                      <a:pPr marL="0" lvl="0" indent="0">
                        <a:spcBef>
                          <a:spcPts val="30"/>
                        </a:spcBef>
                        <a:spcAft>
                          <a:spcPts val="0"/>
                        </a:spcAft>
                        <a:buSzPts val="900"/>
                        <a:buFont typeface="Arial" panose="020B0604020202020204" pitchFamily="34" charset="0"/>
                        <a:buNone/>
                        <a:tabLst>
                          <a:tab pos="320675" algn="l"/>
                          <a:tab pos="321310" algn="l"/>
                        </a:tabLst>
                      </a:pPr>
                      <a:endParaRPr lang="en-GB" sz="900" dirty="0">
                        <a:latin typeface="Twinkl Cursive Looped Light" panose="02000000000000000000" pitchFamily="2" charset="0"/>
                      </a:endParaRPr>
                    </a:p>
                    <a:p>
                      <a:pPr marL="0" lvl="0" indent="0">
                        <a:spcBef>
                          <a:spcPts val="30"/>
                        </a:spcBef>
                        <a:spcAft>
                          <a:spcPts val="0"/>
                        </a:spcAft>
                        <a:buSzPts val="900"/>
                        <a:buFont typeface="Arial" panose="020B0604020202020204" pitchFamily="34" charset="0"/>
                        <a:buNone/>
                        <a:tabLst>
                          <a:tab pos="320675" algn="l"/>
                          <a:tab pos="321310" algn="l"/>
                        </a:tabLst>
                      </a:pPr>
                      <a:endParaRPr lang="en-GB" sz="900" dirty="0">
                        <a:latin typeface="Twinkl Cursive Looped Light" panose="02000000000000000000" pitchFamily="2" charset="0"/>
                      </a:endParaRPr>
                    </a:p>
                    <a:p>
                      <a:pPr marL="0" lvl="0" indent="0">
                        <a:spcBef>
                          <a:spcPts val="30"/>
                        </a:spcBef>
                        <a:spcAft>
                          <a:spcPts val="0"/>
                        </a:spcAft>
                        <a:buSzPts val="900"/>
                        <a:buFont typeface="Arial" panose="020B0604020202020204" pitchFamily="34" charset="0"/>
                        <a:buNone/>
                        <a:tabLst>
                          <a:tab pos="320675" algn="l"/>
                          <a:tab pos="321310" algn="l"/>
                        </a:tabLst>
                      </a:pPr>
                      <a:endParaRPr lang="en-GB" sz="900" dirty="0">
                        <a:latin typeface="Twinkl Cursive Looped Light" panose="02000000000000000000" pitchFamily="2" charset="0"/>
                      </a:endParaRPr>
                    </a:p>
                    <a:p>
                      <a:pPr marL="0" lvl="0" indent="0">
                        <a:spcBef>
                          <a:spcPts val="30"/>
                        </a:spcBef>
                        <a:spcAft>
                          <a:spcPts val="0"/>
                        </a:spcAft>
                        <a:buSzPts val="900"/>
                        <a:buFont typeface="Arial" panose="020B0604020202020204" pitchFamily="34" charset="0"/>
                        <a:buNone/>
                        <a:tabLst>
                          <a:tab pos="320675" algn="l"/>
                          <a:tab pos="321310" algn="l"/>
                        </a:tabLst>
                      </a:pPr>
                      <a:endParaRPr lang="en-GB" sz="900" dirty="0">
                        <a:latin typeface="Twinkl Cursive Looped Light" panose="02000000000000000000" pitchFamily="2" charset="0"/>
                      </a:endParaRPr>
                    </a:p>
                    <a:p>
                      <a:pPr marL="0" lvl="0" indent="0">
                        <a:spcBef>
                          <a:spcPts val="30"/>
                        </a:spcBef>
                        <a:spcAft>
                          <a:spcPts val="0"/>
                        </a:spcAft>
                        <a:buSzPts val="900"/>
                        <a:buFont typeface="Arial" panose="020B0604020202020204" pitchFamily="34" charset="0"/>
                        <a:buNone/>
                        <a:tabLst>
                          <a:tab pos="320675" algn="l"/>
                          <a:tab pos="321310" algn="l"/>
                        </a:tabLst>
                      </a:pPr>
                      <a:endParaRPr lang="en-GB" sz="900" dirty="0">
                        <a:latin typeface="Twinkl Cursive Looped Light" panose="02000000000000000000" pitchFamily="2" charset="0"/>
                      </a:endParaRPr>
                    </a:p>
                    <a:p>
                      <a:pPr marL="0" marR="0" lvl="0" indent="0" algn="l" defTabSz="914400" rtl="0" eaLnBrk="1" fontAlgn="auto" latinLnBrk="0" hangingPunct="1">
                        <a:lnSpc>
                          <a:spcPct val="115000"/>
                        </a:lnSpc>
                        <a:spcBef>
                          <a:spcPts val="0"/>
                        </a:spcBef>
                        <a:spcAft>
                          <a:spcPts val="0"/>
                        </a:spcAft>
                        <a:buClrTx/>
                        <a:buSzTx/>
                        <a:buFontTx/>
                        <a:buNone/>
                        <a:tabLst/>
                        <a:defRPr/>
                      </a:pPr>
                      <a:r>
                        <a:rPr lang="en-GB" sz="900" b="0" u="none" dirty="0">
                          <a:solidFill>
                            <a:schemeClr val="accent1">
                              <a:lumMod val="50000"/>
                            </a:schemeClr>
                          </a:solidFill>
                          <a:effectLst/>
                          <a:latin typeface="Twinkl Cursive Looped Light" panose="02000000000000000000" pitchFamily="2" charset="0"/>
                          <a:ea typeface="Calibri" panose="020F0502020204030204" pitchFamily="34" charset="0"/>
                          <a:cs typeface="Times New Roman" panose="02020603050405020304" pitchFamily="18" charset="0"/>
                        </a:rPr>
                        <a:t>5 currant buns </a:t>
                      </a:r>
                    </a:p>
                  </a:txBody>
                  <a:tcPr/>
                </a:tc>
                <a:tc>
                  <a:txBody>
                    <a:bodyPr/>
                    <a:lstStyle/>
                    <a:p>
                      <a:pPr marL="0" lvl="0" indent="0">
                        <a:spcBef>
                          <a:spcPts val="30"/>
                        </a:spcBef>
                        <a:spcAft>
                          <a:spcPts val="0"/>
                        </a:spcAft>
                        <a:buSzPts val="900"/>
                        <a:buFont typeface="Arial" panose="020B0604020202020204" pitchFamily="34" charset="0"/>
                        <a:buNone/>
                        <a:tabLst>
                          <a:tab pos="320675" algn="l"/>
                          <a:tab pos="321310" algn="l"/>
                        </a:tabLst>
                      </a:pPr>
                      <a:r>
                        <a:rPr lang="en-GB" sz="900" b="1" dirty="0">
                          <a:solidFill>
                            <a:schemeClr val="tx1"/>
                          </a:solidFill>
                          <a:latin typeface="Twinkl Cursive Looped Light" panose="02000000000000000000" pitchFamily="2" charset="0"/>
                          <a:cs typeface="Amatic SC" panose="00000500000000000000" pitchFamily="2" charset="-79"/>
                        </a:rPr>
                        <a:t>Week 6</a:t>
                      </a:r>
                    </a:p>
                    <a:p>
                      <a:pPr marL="0" lvl="0" indent="0">
                        <a:spcBef>
                          <a:spcPts val="30"/>
                        </a:spcBef>
                        <a:spcAft>
                          <a:spcPts val="0"/>
                        </a:spcAft>
                        <a:buSzPts val="900"/>
                        <a:buFont typeface="Arial" panose="020B0604020202020204" pitchFamily="34" charset="0"/>
                        <a:buNone/>
                        <a:tabLst>
                          <a:tab pos="320675" algn="l"/>
                          <a:tab pos="321310" algn="l"/>
                        </a:tabLst>
                      </a:pPr>
                      <a:r>
                        <a:rPr lang="en-GB" sz="900" dirty="0">
                          <a:latin typeface="Twinkl Cursive Looped Light" panose="02000000000000000000" pitchFamily="2" charset="0"/>
                        </a:rPr>
                        <a:t>Sort • What do you notice? • Guess the rule • Guess the rule</a:t>
                      </a:r>
                    </a:p>
                    <a:p>
                      <a:pPr marL="0" lvl="0" indent="0">
                        <a:spcBef>
                          <a:spcPts val="30"/>
                        </a:spcBef>
                        <a:spcAft>
                          <a:spcPts val="0"/>
                        </a:spcAft>
                        <a:buSzPts val="900"/>
                        <a:buFont typeface="Arial" panose="020B0604020202020204" pitchFamily="34" charset="0"/>
                        <a:buNone/>
                        <a:tabLst>
                          <a:tab pos="320675" algn="l"/>
                          <a:tab pos="321310" algn="l"/>
                        </a:tabLst>
                      </a:pPr>
                      <a:endParaRPr lang="en-GB" sz="900" dirty="0">
                        <a:latin typeface="Twinkl Cursive Looped Light" panose="02000000000000000000" pitchFamily="2" charset="0"/>
                      </a:endParaRPr>
                    </a:p>
                    <a:p>
                      <a:pPr marL="0" lvl="0" indent="0">
                        <a:spcBef>
                          <a:spcPts val="30"/>
                        </a:spcBef>
                        <a:spcAft>
                          <a:spcPts val="0"/>
                        </a:spcAft>
                        <a:buSzPts val="900"/>
                        <a:buFont typeface="Arial" panose="020B0604020202020204" pitchFamily="34" charset="0"/>
                        <a:buNone/>
                        <a:tabLst>
                          <a:tab pos="320675" algn="l"/>
                          <a:tab pos="321310" algn="l"/>
                        </a:tabLst>
                      </a:pPr>
                      <a:endParaRPr lang="en-GB" sz="900" dirty="0">
                        <a:latin typeface="Twinkl Cursive Looped Light" panose="02000000000000000000" pitchFamily="2" charset="0"/>
                      </a:endParaRPr>
                    </a:p>
                    <a:p>
                      <a:pPr marL="0" lvl="0" indent="0">
                        <a:spcBef>
                          <a:spcPts val="30"/>
                        </a:spcBef>
                        <a:spcAft>
                          <a:spcPts val="0"/>
                        </a:spcAft>
                        <a:buSzPts val="900"/>
                        <a:buFont typeface="Arial" panose="020B0604020202020204" pitchFamily="34" charset="0"/>
                        <a:buNone/>
                        <a:tabLst>
                          <a:tab pos="320675" algn="l"/>
                          <a:tab pos="321310" algn="l"/>
                        </a:tabLst>
                      </a:pPr>
                      <a:endParaRPr lang="en-GB" sz="900" dirty="0">
                        <a:latin typeface="Twinkl Cursive Looped Light" panose="02000000000000000000" pitchFamily="2" charset="0"/>
                      </a:endParaRPr>
                    </a:p>
                    <a:p>
                      <a:pPr marL="0" lvl="0" indent="0">
                        <a:spcBef>
                          <a:spcPts val="30"/>
                        </a:spcBef>
                        <a:spcAft>
                          <a:spcPts val="0"/>
                        </a:spcAft>
                        <a:buSzPts val="900"/>
                        <a:buFont typeface="Arial" panose="020B0604020202020204" pitchFamily="34" charset="0"/>
                        <a:buNone/>
                        <a:tabLst>
                          <a:tab pos="320675" algn="l"/>
                          <a:tab pos="321310" algn="l"/>
                        </a:tabLst>
                      </a:pPr>
                      <a:r>
                        <a:rPr lang="en-GB" sz="900" dirty="0">
                          <a:solidFill>
                            <a:schemeClr val="accent1">
                              <a:lumMod val="50000"/>
                            </a:schemeClr>
                          </a:solidFill>
                          <a:latin typeface="Twinkl Cursive Looped Light" panose="02000000000000000000" pitchFamily="2" charset="0"/>
                        </a:rPr>
                        <a:t>5 sausages </a:t>
                      </a:r>
                    </a:p>
                  </a:txBody>
                  <a:tcPr/>
                </a:tc>
                <a:tc>
                  <a:txBody>
                    <a:bodyPr/>
                    <a:lstStyle/>
                    <a:p>
                      <a:pPr marL="0" marR="0" lvl="0" indent="0" algn="l" defTabSz="914400" rtl="0" eaLnBrk="1" fontAlgn="auto" latinLnBrk="0" hangingPunct="1">
                        <a:lnSpc>
                          <a:spcPct val="100000"/>
                        </a:lnSpc>
                        <a:spcBef>
                          <a:spcPts val="30"/>
                        </a:spcBef>
                        <a:spcAft>
                          <a:spcPts val="0"/>
                        </a:spcAft>
                        <a:buClrTx/>
                        <a:buSzPts val="900"/>
                        <a:buFont typeface="Arial" panose="020B0604020202020204" pitchFamily="34" charset="0"/>
                        <a:buNone/>
                        <a:tabLst>
                          <a:tab pos="320675" algn="l"/>
                          <a:tab pos="321310" algn="l"/>
                        </a:tabLst>
                        <a:defRPr/>
                      </a:pPr>
                      <a:r>
                        <a:rPr lang="en-GB" sz="900" b="1" dirty="0">
                          <a:solidFill>
                            <a:schemeClr val="tx1"/>
                          </a:solidFill>
                          <a:latin typeface="Twinkl Cursive Looped Light" panose="02000000000000000000" pitchFamily="2" charset="0"/>
                          <a:cs typeface="Amatic SC" panose="00000500000000000000" pitchFamily="2" charset="-79"/>
                        </a:rPr>
                        <a:t>Week 7</a:t>
                      </a:r>
                    </a:p>
                    <a:p>
                      <a:pPr marL="0" marR="0" lvl="0" indent="0" algn="l" defTabSz="914400" rtl="0" eaLnBrk="1" fontAlgn="auto" latinLnBrk="0" hangingPunct="1">
                        <a:lnSpc>
                          <a:spcPct val="100000"/>
                        </a:lnSpc>
                        <a:spcBef>
                          <a:spcPts val="30"/>
                        </a:spcBef>
                        <a:spcAft>
                          <a:spcPts val="0"/>
                        </a:spcAft>
                        <a:buClrTx/>
                        <a:buSzPts val="900"/>
                        <a:buFont typeface="Arial" panose="020B0604020202020204" pitchFamily="34" charset="0"/>
                        <a:buNone/>
                        <a:tabLst>
                          <a:tab pos="320675" algn="l"/>
                          <a:tab pos="321310" algn="l"/>
                        </a:tabLst>
                        <a:defRPr/>
                      </a:pPr>
                      <a:r>
                        <a:rPr lang="en-GB" sz="900" dirty="0">
                          <a:latin typeface="Twinkl Cursive Looped Light" panose="02000000000000000000" pitchFamily="2" charset="0"/>
                        </a:rPr>
                        <a:t>Number 1 • Subitising • Counting • Numeral </a:t>
                      </a:r>
                    </a:p>
                    <a:p>
                      <a:pPr marL="0" marR="0" lvl="0" indent="0" algn="l" defTabSz="914400" rtl="0" eaLnBrk="1" fontAlgn="auto" latinLnBrk="0" hangingPunct="1">
                        <a:lnSpc>
                          <a:spcPct val="100000"/>
                        </a:lnSpc>
                        <a:spcBef>
                          <a:spcPts val="30"/>
                        </a:spcBef>
                        <a:spcAft>
                          <a:spcPts val="0"/>
                        </a:spcAft>
                        <a:buClrTx/>
                        <a:buSzPts val="900"/>
                        <a:buFont typeface="Arial" panose="020B0604020202020204" pitchFamily="34" charset="0"/>
                        <a:buNone/>
                        <a:tabLst>
                          <a:tab pos="320675" algn="l"/>
                          <a:tab pos="321310" algn="l"/>
                        </a:tabLst>
                        <a:defRPr/>
                      </a:pPr>
                      <a:endParaRPr lang="en-GB" sz="900" dirty="0">
                        <a:latin typeface="Twinkl Cursive Looped Light" panose="02000000000000000000" pitchFamily="2" charset="0"/>
                      </a:endParaRPr>
                    </a:p>
                    <a:p>
                      <a:pPr marL="0" marR="0" lvl="0" indent="0" algn="l" defTabSz="914400" rtl="0" eaLnBrk="1" fontAlgn="auto" latinLnBrk="0" hangingPunct="1">
                        <a:lnSpc>
                          <a:spcPct val="100000"/>
                        </a:lnSpc>
                        <a:spcBef>
                          <a:spcPts val="30"/>
                        </a:spcBef>
                        <a:spcAft>
                          <a:spcPts val="0"/>
                        </a:spcAft>
                        <a:buClrTx/>
                        <a:buSzPts val="900"/>
                        <a:buFont typeface="Arial" panose="020B0604020202020204" pitchFamily="34" charset="0"/>
                        <a:buNone/>
                        <a:tabLst>
                          <a:tab pos="320675" algn="l"/>
                          <a:tab pos="321310" algn="l"/>
                        </a:tabLst>
                        <a:defRPr/>
                      </a:pPr>
                      <a:endParaRPr lang="en-GB" sz="900" dirty="0">
                        <a:latin typeface="Twinkl Cursive Looped Light" panose="02000000000000000000" pitchFamily="2" charset="0"/>
                      </a:endParaRPr>
                    </a:p>
                    <a:p>
                      <a:pPr marL="0" marR="0" lvl="0" indent="0" algn="l" defTabSz="914400" rtl="0" eaLnBrk="1" fontAlgn="auto" latinLnBrk="0" hangingPunct="1">
                        <a:lnSpc>
                          <a:spcPct val="100000"/>
                        </a:lnSpc>
                        <a:spcBef>
                          <a:spcPts val="30"/>
                        </a:spcBef>
                        <a:spcAft>
                          <a:spcPts val="0"/>
                        </a:spcAft>
                        <a:buClrTx/>
                        <a:buSzPts val="900"/>
                        <a:buFont typeface="Arial" panose="020B0604020202020204" pitchFamily="34" charset="0"/>
                        <a:buNone/>
                        <a:tabLst>
                          <a:tab pos="320675" algn="l"/>
                          <a:tab pos="321310" algn="l"/>
                        </a:tabLst>
                        <a:defRPr/>
                      </a:pPr>
                      <a:r>
                        <a:rPr lang="en-GB" sz="900" dirty="0">
                          <a:solidFill>
                            <a:schemeClr val="accent1">
                              <a:lumMod val="50000"/>
                            </a:schemeClr>
                          </a:solidFill>
                          <a:latin typeface="Twinkl Cursive Looped Light" panose="02000000000000000000" pitchFamily="2" charset="0"/>
                        </a:rPr>
                        <a:t>1 finger 1 thumb</a:t>
                      </a: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900" b="1" dirty="0">
                          <a:solidFill>
                            <a:schemeClr val="tx1"/>
                          </a:solidFill>
                          <a:latin typeface="Twinkl Cursive Looped Light" panose="02000000000000000000" pitchFamily="2" charset="0"/>
                          <a:cs typeface="Amatic SC" panose="00000500000000000000" pitchFamily="2" charset="-79"/>
                        </a:rPr>
                        <a:t>Week 8</a:t>
                      </a:r>
                    </a:p>
                    <a:p>
                      <a:pPr marL="0" marR="0" lvl="0" indent="0" algn="l" defTabSz="914400" rtl="0" eaLnBrk="1" fontAlgn="auto" latinLnBrk="0" hangingPunct="1">
                        <a:lnSpc>
                          <a:spcPct val="115000"/>
                        </a:lnSpc>
                        <a:spcBef>
                          <a:spcPts val="0"/>
                        </a:spcBef>
                        <a:spcAft>
                          <a:spcPts val="0"/>
                        </a:spcAft>
                        <a:buClrTx/>
                        <a:buSzTx/>
                        <a:buFontTx/>
                        <a:buNone/>
                        <a:tabLst/>
                        <a:defRPr/>
                      </a:pPr>
                      <a:r>
                        <a:rPr lang="en-GB" sz="900" b="1" dirty="0">
                          <a:solidFill>
                            <a:schemeClr val="tx1"/>
                          </a:solidFill>
                          <a:latin typeface="Twinkl Cursive Looped Light" panose="02000000000000000000" pitchFamily="2" charset="0"/>
                          <a:cs typeface="Amatic SC" panose="00000500000000000000" pitchFamily="2" charset="-79"/>
                        </a:rPr>
                        <a:t>Consolidation activities </a:t>
                      </a:r>
                    </a:p>
                    <a:p>
                      <a:pPr marL="0" marR="0" lvl="0" indent="0" algn="l" defTabSz="914400" rtl="0" eaLnBrk="1" fontAlgn="auto" latinLnBrk="0" hangingPunct="1">
                        <a:lnSpc>
                          <a:spcPct val="115000"/>
                        </a:lnSpc>
                        <a:spcBef>
                          <a:spcPts val="0"/>
                        </a:spcBef>
                        <a:spcAft>
                          <a:spcPts val="0"/>
                        </a:spcAft>
                        <a:buClrTx/>
                        <a:buSzTx/>
                        <a:buFontTx/>
                        <a:buNone/>
                        <a:tabLst/>
                        <a:defRPr/>
                      </a:pPr>
                      <a:endParaRPr lang="en-GB" sz="900" b="1" u="sng" dirty="0">
                        <a:solidFill>
                          <a:schemeClr val="tx1"/>
                        </a:solidFill>
                        <a:effectLst/>
                        <a:latin typeface="Twinkl Cursive Looped Light" panose="02000000000000000000" pitchFamily="2" charset="0"/>
                        <a:ea typeface="Calibri" panose="020F0502020204030204" pitchFamily="34" charset="0"/>
                        <a:cs typeface="Amatic SC" panose="00000500000000000000" pitchFamily="2" charset="-79"/>
                      </a:endParaRPr>
                    </a:p>
                    <a:p>
                      <a:pPr marL="0" marR="0" lvl="0" indent="0" algn="l" defTabSz="914400" rtl="0" eaLnBrk="1" fontAlgn="auto" latinLnBrk="0" hangingPunct="1">
                        <a:lnSpc>
                          <a:spcPct val="115000"/>
                        </a:lnSpc>
                        <a:spcBef>
                          <a:spcPts val="0"/>
                        </a:spcBef>
                        <a:spcAft>
                          <a:spcPts val="0"/>
                        </a:spcAft>
                        <a:buClrTx/>
                        <a:buSzTx/>
                        <a:buFontTx/>
                        <a:buNone/>
                        <a:tabLst/>
                        <a:defRPr/>
                      </a:pPr>
                      <a:endParaRPr lang="en-GB" sz="900" b="1" u="sng" dirty="0">
                        <a:solidFill>
                          <a:schemeClr val="tx1"/>
                        </a:solidFill>
                        <a:effectLst/>
                        <a:latin typeface="Twinkl Cursive Looped Light" panose="02000000000000000000" pitchFamily="2" charset="0"/>
                        <a:ea typeface="Calibri" panose="020F0502020204030204" pitchFamily="34" charset="0"/>
                        <a:cs typeface="Amatic SC" panose="00000500000000000000" pitchFamily="2" charset="-79"/>
                      </a:endParaRPr>
                    </a:p>
                    <a:p>
                      <a:pPr marL="0" marR="0" lvl="0" indent="0" algn="l" defTabSz="914400" rtl="0" eaLnBrk="1" fontAlgn="auto" latinLnBrk="0" hangingPunct="1">
                        <a:lnSpc>
                          <a:spcPct val="115000"/>
                        </a:lnSpc>
                        <a:spcBef>
                          <a:spcPts val="0"/>
                        </a:spcBef>
                        <a:spcAft>
                          <a:spcPts val="0"/>
                        </a:spcAft>
                        <a:buClrTx/>
                        <a:buSzTx/>
                        <a:buFontTx/>
                        <a:buNone/>
                        <a:tabLst/>
                        <a:defRPr/>
                      </a:pPr>
                      <a:endParaRPr lang="en-GB" sz="900" b="1" u="sng" dirty="0">
                        <a:solidFill>
                          <a:schemeClr val="tx1"/>
                        </a:solidFill>
                        <a:effectLst/>
                        <a:latin typeface="Twinkl Cursive Looped Light" panose="02000000000000000000" pitchFamily="2" charset="0"/>
                        <a:ea typeface="Calibri" panose="020F0502020204030204" pitchFamily="34" charset="0"/>
                        <a:cs typeface="Amatic SC" panose="00000500000000000000" pitchFamily="2" charset="-79"/>
                      </a:endParaRPr>
                    </a:p>
                    <a:p>
                      <a:pPr marL="0" marR="0" lvl="0" indent="0" algn="l" defTabSz="914400" rtl="0" eaLnBrk="1" fontAlgn="auto" latinLnBrk="0" hangingPunct="1">
                        <a:lnSpc>
                          <a:spcPct val="115000"/>
                        </a:lnSpc>
                        <a:spcBef>
                          <a:spcPts val="0"/>
                        </a:spcBef>
                        <a:spcAft>
                          <a:spcPts val="0"/>
                        </a:spcAft>
                        <a:buClrTx/>
                        <a:buSzTx/>
                        <a:buFontTx/>
                        <a:buNone/>
                        <a:tabLst/>
                        <a:defRPr/>
                      </a:pPr>
                      <a:r>
                        <a:rPr lang="en-GB" sz="900" b="0" u="none" dirty="0">
                          <a:solidFill>
                            <a:schemeClr val="accent1">
                              <a:lumMod val="50000"/>
                            </a:schemeClr>
                          </a:solidFill>
                          <a:effectLst/>
                          <a:latin typeface="Twinkl Cursive Looped Light" panose="02000000000000000000" pitchFamily="2" charset="0"/>
                          <a:ea typeface="Calibri" panose="020F0502020204030204" pitchFamily="34" charset="0"/>
                          <a:cs typeface="Amatic SC" panose="00000500000000000000" pitchFamily="2" charset="-79"/>
                        </a:rPr>
                        <a:t>1, 2 buckle my shoe </a:t>
                      </a:r>
                      <a:endParaRPr lang="en-GB" sz="900" b="0" u="none" dirty="0">
                        <a:solidFill>
                          <a:schemeClr val="accent1">
                            <a:lumMod val="50000"/>
                          </a:schemeClr>
                        </a:solidFill>
                        <a:effectLst/>
                        <a:latin typeface="Twinkl Cursive Looped Light" panose="02000000000000000000" pitchFamily="2" charset="0"/>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4129683785"/>
                  </a:ext>
                </a:extLst>
              </a:tr>
              <a:tr h="234912">
                <a:tc vMerge="1">
                  <a:txBody>
                    <a:bodyPr/>
                    <a:lstStyle/>
                    <a:p>
                      <a:endParaRPr lang="en-GB"/>
                    </a:p>
                  </a:txBody>
                  <a:tcPr/>
                </a:tc>
                <a:tc>
                  <a:txBody>
                    <a:bodyPr/>
                    <a:lstStyle/>
                    <a:p>
                      <a:pPr algn="ctr"/>
                      <a:r>
                        <a:rPr lang="en-US" sz="1000" b="1" dirty="0">
                          <a:solidFill>
                            <a:srgbClr val="00B0F0"/>
                          </a:solidFill>
                          <a:latin typeface="Twinkl Cursive Looped" panose="02000000000000000000" pitchFamily="2" charset="77"/>
                          <a:cs typeface="Amatic SC" panose="00000500000000000000" pitchFamily="2" charset="-79"/>
                        </a:rPr>
                        <a:t>03/11/25</a:t>
                      </a:r>
                    </a:p>
                  </a:txBody>
                  <a:tcPr/>
                </a:tc>
                <a:tc>
                  <a:txBody>
                    <a:bodyPr/>
                    <a:lstStyle/>
                    <a:p>
                      <a:pPr algn="ctr"/>
                      <a:r>
                        <a:rPr lang="en-US" sz="1000" b="1" dirty="0">
                          <a:solidFill>
                            <a:srgbClr val="00B0F0"/>
                          </a:solidFill>
                          <a:latin typeface="Twinkl Cursive Looped" panose="02000000000000000000" pitchFamily="2" charset="77"/>
                          <a:cs typeface="Amatic SC" panose="00000500000000000000" pitchFamily="2" charset="-79"/>
                        </a:rPr>
                        <a:t>10/11/25</a:t>
                      </a:r>
                    </a:p>
                  </a:txBody>
                  <a:tcPr/>
                </a:tc>
                <a:tc>
                  <a:txBody>
                    <a:bodyPr/>
                    <a:lstStyle/>
                    <a:p>
                      <a:pPr algn="ctr"/>
                      <a:r>
                        <a:rPr lang="en-US" sz="1000" b="1" dirty="0">
                          <a:solidFill>
                            <a:srgbClr val="00B0F0"/>
                          </a:solidFill>
                          <a:latin typeface="Twinkl Cursive Looped" panose="02000000000000000000" pitchFamily="2" charset="77"/>
                          <a:cs typeface="Amatic SC" panose="00000500000000000000" pitchFamily="2" charset="-79"/>
                        </a:rPr>
                        <a:t>17/11/25</a:t>
                      </a:r>
                    </a:p>
                  </a:txBody>
                  <a:tcPr/>
                </a:tc>
                <a:tc>
                  <a:txBody>
                    <a:bodyPr/>
                    <a:lstStyle/>
                    <a:p>
                      <a:pPr algn="ctr"/>
                      <a:r>
                        <a:rPr lang="en-US" sz="1000" b="1" dirty="0">
                          <a:solidFill>
                            <a:srgbClr val="00B0F0"/>
                          </a:solidFill>
                          <a:latin typeface="Twinkl Cursive Looped" panose="02000000000000000000" pitchFamily="2" charset="77"/>
                          <a:cs typeface="Amatic SC" panose="00000500000000000000" pitchFamily="2" charset="-79"/>
                        </a:rPr>
                        <a:t>24/11/25</a:t>
                      </a:r>
                    </a:p>
                  </a:txBody>
                  <a:tcPr/>
                </a:tc>
                <a:tc>
                  <a:txBody>
                    <a:bodyPr/>
                    <a:lstStyle/>
                    <a:p>
                      <a:pPr algn="ctr"/>
                      <a:r>
                        <a:rPr lang="en-US" sz="1000" b="1" dirty="0">
                          <a:solidFill>
                            <a:srgbClr val="00B0F0"/>
                          </a:solidFill>
                          <a:latin typeface="Twinkl Cursive Looped" panose="02000000000000000000" pitchFamily="2" charset="77"/>
                          <a:cs typeface="Amatic SC" panose="00000500000000000000" pitchFamily="2" charset="-79"/>
                        </a:rPr>
                        <a:t>01/12/25</a:t>
                      </a:r>
                    </a:p>
                  </a:txBody>
                  <a:tcPr/>
                </a:tc>
                <a:tc>
                  <a:txBody>
                    <a:bodyPr/>
                    <a:lstStyle/>
                    <a:p>
                      <a:pPr algn="ctr"/>
                      <a:r>
                        <a:rPr lang="en-US" sz="1000" b="1" dirty="0">
                          <a:solidFill>
                            <a:srgbClr val="00B0F0"/>
                          </a:solidFill>
                          <a:latin typeface="Twinkl Cursive Looped" panose="02000000000000000000" pitchFamily="2" charset="77"/>
                          <a:cs typeface="Amatic SC" panose="00000500000000000000" pitchFamily="2" charset="-79"/>
                        </a:rPr>
                        <a:t>08/12/25</a:t>
                      </a:r>
                    </a:p>
                  </a:txBody>
                  <a:tcPr/>
                </a:tc>
                <a:tc>
                  <a:txBody>
                    <a:bodyPr/>
                    <a:lstStyle/>
                    <a:p>
                      <a:pPr algn="ctr"/>
                      <a:r>
                        <a:rPr lang="en-US" sz="1000" b="1" dirty="0">
                          <a:solidFill>
                            <a:srgbClr val="00B0F0"/>
                          </a:solidFill>
                          <a:latin typeface="Twinkl Cursive Looped" panose="02000000000000000000" pitchFamily="2" charset="77"/>
                          <a:cs typeface="Amatic SC" panose="00000500000000000000" pitchFamily="2" charset="-79"/>
                        </a:rPr>
                        <a:t>15/12/25</a:t>
                      </a:r>
                    </a:p>
                  </a:txBody>
                  <a:tcPr/>
                </a:tc>
                <a:tc>
                  <a:txBody>
                    <a:bodyPr/>
                    <a:lstStyle/>
                    <a:p>
                      <a:pPr algn="ctr"/>
                      <a:endParaRPr lang="en-US" sz="1000" b="1" dirty="0">
                        <a:solidFill>
                          <a:srgbClr val="00B0F0"/>
                        </a:solidFill>
                        <a:latin typeface="Twinkl Cursive Looped" panose="02000000000000000000" pitchFamily="2" charset="77"/>
                        <a:cs typeface="Amatic SC" panose="00000500000000000000" pitchFamily="2" charset="-79"/>
                      </a:endParaRPr>
                    </a:p>
                  </a:txBody>
                  <a:tcPr>
                    <a:solidFill>
                      <a:schemeClr val="accent2"/>
                    </a:solidFill>
                  </a:tcPr>
                </a:tc>
                <a:extLst>
                  <a:ext uri="{0D108BD9-81ED-4DB2-BD59-A6C34878D82A}">
                    <a16:rowId xmlns:a16="http://schemas.microsoft.com/office/drawing/2014/main" val="1634140658"/>
                  </a:ext>
                </a:extLst>
              </a:tr>
              <a:tr h="1591265">
                <a:tc vMerge="1">
                  <a:txBody>
                    <a:bodyPr/>
                    <a:lstStyle/>
                    <a:p>
                      <a:pPr algn="ctr"/>
                      <a:endParaRPr lang="en-US" sz="1000" dirty="0">
                        <a:latin typeface="Twinkl Cursive Looped Semibold" panose="02000000000000000000" pitchFamily="2" charset="0"/>
                      </a:endParaRPr>
                    </a:p>
                  </a:txBody>
                  <a:tcPr/>
                </a:tc>
                <a:tc>
                  <a:txBody>
                    <a:bodyPr/>
                    <a:lstStyle/>
                    <a:p>
                      <a:pPr marL="0" marR="0" lvl="0" indent="0" algn="l" defTabSz="914400" rtl="0" eaLnBrk="1" fontAlgn="auto" latinLnBrk="0" hangingPunct="1">
                        <a:lnSpc>
                          <a:spcPct val="100000"/>
                        </a:lnSpc>
                        <a:spcBef>
                          <a:spcPts val="30"/>
                        </a:spcBef>
                        <a:spcAft>
                          <a:spcPts val="0"/>
                        </a:spcAft>
                        <a:buClrTx/>
                        <a:buSzPts val="900"/>
                        <a:buFont typeface="Arial" panose="020B0604020202020204" pitchFamily="34" charset="0"/>
                        <a:buNone/>
                        <a:tabLst>
                          <a:tab pos="320675" algn="l"/>
                          <a:tab pos="321310" algn="l"/>
                        </a:tabLst>
                        <a:defRPr/>
                      </a:pPr>
                      <a:r>
                        <a:rPr lang="en-GB" sz="800" b="1" dirty="0">
                          <a:solidFill>
                            <a:schemeClr val="tx1"/>
                          </a:solidFill>
                          <a:latin typeface="Twinkl Cursive Looped Light" panose="02000000000000000000" pitchFamily="2" charset="0"/>
                          <a:cs typeface="Amatic SC" panose="00000500000000000000" pitchFamily="2" charset="-79"/>
                        </a:rPr>
                        <a:t>Week 9</a:t>
                      </a:r>
                    </a:p>
                    <a:p>
                      <a:pPr marL="88900" marR="0" lvl="0" indent="-88900" algn="l" defTabSz="914400" rtl="0" eaLnBrk="1" fontAlgn="auto" latinLnBrk="0" hangingPunct="1">
                        <a:lnSpc>
                          <a:spcPct val="100000"/>
                        </a:lnSpc>
                        <a:spcBef>
                          <a:spcPts val="30"/>
                        </a:spcBef>
                        <a:spcAft>
                          <a:spcPts val="0"/>
                        </a:spcAft>
                        <a:buClrTx/>
                        <a:buSzPts val="900"/>
                        <a:buFont typeface="Arial" panose="020B0604020202020204" pitchFamily="34" charset="0"/>
                        <a:buChar char="•"/>
                        <a:tabLst>
                          <a:tab pos="320675" algn="l"/>
                          <a:tab pos="321310" algn="l"/>
                        </a:tabLst>
                        <a:defRPr/>
                      </a:pPr>
                      <a:r>
                        <a:rPr lang="en-GB" sz="800" dirty="0">
                          <a:latin typeface="Twinkl Cursive Looped Light" panose="02000000000000000000" pitchFamily="2" charset="0"/>
                        </a:rPr>
                        <a:t>Number 2 </a:t>
                      </a:r>
                    </a:p>
                    <a:p>
                      <a:pPr marL="88900" marR="0" lvl="0" indent="-88900" algn="l" defTabSz="914400" rtl="0" eaLnBrk="1" fontAlgn="auto" latinLnBrk="0" hangingPunct="1">
                        <a:lnSpc>
                          <a:spcPct val="100000"/>
                        </a:lnSpc>
                        <a:spcBef>
                          <a:spcPts val="30"/>
                        </a:spcBef>
                        <a:spcAft>
                          <a:spcPts val="0"/>
                        </a:spcAft>
                        <a:buClrTx/>
                        <a:buSzPts val="900"/>
                        <a:buFont typeface="Arial" panose="020B0604020202020204" pitchFamily="34" charset="0"/>
                        <a:buChar char="•"/>
                        <a:tabLst>
                          <a:tab pos="320675" algn="l"/>
                          <a:tab pos="321310" algn="l"/>
                        </a:tabLst>
                        <a:defRPr/>
                      </a:pPr>
                      <a:r>
                        <a:rPr lang="en-GB" sz="800" dirty="0">
                          <a:latin typeface="Twinkl Cursive Looped Light" panose="02000000000000000000" pitchFamily="2" charset="0"/>
                        </a:rPr>
                        <a:t>Subitising dice pattern</a:t>
                      </a:r>
                    </a:p>
                    <a:p>
                      <a:pPr marL="88900" marR="0" lvl="0" indent="-88900" algn="l" defTabSz="914400" rtl="0" eaLnBrk="1" fontAlgn="auto" latinLnBrk="0" hangingPunct="1">
                        <a:lnSpc>
                          <a:spcPct val="100000"/>
                        </a:lnSpc>
                        <a:spcBef>
                          <a:spcPts val="30"/>
                        </a:spcBef>
                        <a:spcAft>
                          <a:spcPts val="0"/>
                        </a:spcAft>
                        <a:buClrTx/>
                        <a:buSzPts val="900"/>
                        <a:buFont typeface="Arial" panose="020B0604020202020204" pitchFamily="34" charset="0"/>
                        <a:buChar char="•"/>
                        <a:tabLst>
                          <a:tab pos="320675" algn="l"/>
                          <a:tab pos="321310" algn="l"/>
                        </a:tabLst>
                        <a:defRPr/>
                      </a:pPr>
                      <a:r>
                        <a:rPr lang="en-GB" sz="800" dirty="0">
                          <a:latin typeface="Twinkl Cursive Looped Light" panose="02000000000000000000" pitchFamily="2" charset="0"/>
                        </a:rPr>
                        <a:t>Subitising random pattern </a:t>
                      </a:r>
                    </a:p>
                    <a:p>
                      <a:pPr marL="88900" marR="0" lvl="0" indent="-88900" algn="l" defTabSz="914400" rtl="0" eaLnBrk="1" fontAlgn="auto" latinLnBrk="0" hangingPunct="1">
                        <a:lnSpc>
                          <a:spcPct val="100000"/>
                        </a:lnSpc>
                        <a:spcBef>
                          <a:spcPts val="30"/>
                        </a:spcBef>
                        <a:spcAft>
                          <a:spcPts val="0"/>
                        </a:spcAft>
                        <a:buClrTx/>
                        <a:buSzPts val="900"/>
                        <a:buFont typeface="Arial" panose="020B0604020202020204" pitchFamily="34" charset="0"/>
                        <a:buChar char="•"/>
                        <a:tabLst>
                          <a:tab pos="320675" algn="l"/>
                          <a:tab pos="321310" algn="l"/>
                        </a:tabLst>
                        <a:defRPr/>
                      </a:pPr>
                      <a:r>
                        <a:rPr lang="en-GB" sz="800" dirty="0">
                          <a:latin typeface="Twinkl Cursive Looped Light" panose="02000000000000000000" pitchFamily="2" charset="0"/>
                        </a:rPr>
                        <a:t>Subitising – different </a:t>
                      </a:r>
                    </a:p>
                    <a:p>
                      <a:pPr marL="0" marR="0" lvl="0" indent="0" algn="l" defTabSz="914400" rtl="0" eaLnBrk="1" fontAlgn="auto" latinLnBrk="0" hangingPunct="1">
                        <a:lnSpc>
                          <a:spcPct val="100000"/>
                        </a:lnSpc>
                        <a:spcBef>
                          <a:spcPts val="30"/>
                        </a:spcBef>
                        <a:spcAft>
                          <a:spcPts val="0"/>
                        </a:spcAft>
                        <a:buClrTx/>
                        <a:buSzPts val="900"/>
                        <a:buFont typeface="Arial" panose="020B0604020202020204" pitchFamily="34" charset="0"/>
                        <a:buNone/>
                        <a:tabLst>
                          <a:tab pos="320675" algn="l"/>
                          <a:tab pos="321310" algn="l"/>
                        </a:tabLst>
                        <a:defRPr/>
                      </a:pPr>
                      <a:endParaRPr lang="en-GB" sz="800" dirty="0">
                        <a:latin typeface="Twinkl Cursive Looped Light" panose="02000000000000000000" pitchFamily="2" charset="0"/>
                      </a:endParaRPr>
                    </a:p>
                    <a:p>
                      <a:pPr marL="0" marR="0" lvl="0" indent="0" algn="l" defTabSz="914400" rtl="0" eaLnBrk="1" fontAlgn="auto" latinLnBrk="0" hangingPunct="1">
                        <a:lnSpc>
                          <a:spcPct val="100000"/>
                        </a:lnSpc>
                        <a:spcBef>
                          <a:spcPts val="30"/>
                        </a:spcBef>
                        <a:spcAft>
                          <a:spcPts val="0"/>
                        </a:spcAft>
                        <a:buClrTx/>
                        <a:buSzPts val="900"/>
                        <a:buFont typeface="Arial" panose="020B0604020202020204" pitchFamily="34" charset="0"/>
                        <a:buNone/>
                        <a:tabLst>
                          <a:tab pos="320675" algn="l"/>
                          <a:tab pos="321310" algn="l"/>
                        </a:tabLst>
                        <a:defRPr/>
                      </a:pPr>
                      <a:r>
                        <a:rPr lang="en-GB" sz="800" b="0" u="none" dirty="0">
                          <a:solidFill>
                            <a:schemeClr val="accent1">
                              <a:lumMod val="50000"/>
                            </a:schemeClr>
                          </a:solidFill>
                          <a:effectLst/>
                          <a:latin typeface="Twinkl Cursive Looped Light" panose="02000000000000000000" pitchFamily="2" charset="0"/>
                          <a:ea typeface="Calibri" panose="020F0502020204030204" pitchFamily="34" charset="0"/>
                          <a:cs typeface="Times New Roman" panose="02020603050405020304" pitchFamily="18" charset="0"/>
                        </a:rPr>
                        <a:t>2 little dickie birds</a:t>
                      </a:r>
                    </a:p>
                  </a:txBody>
                  <a:tcPr/>
                </a:tc>
                <a:tc>
                  <a:txBody>
                    <a:bodyPr/>
                    <a:lstStyle/>
                    <a:p>
                      <a:pPr marL="0" marR="0" lvl="0" indent="0" algn="l" defTabSz="914400" rtl="0" eaLnBrk="1" fontAlgn="auto" latinLnBrk="0" hangingPunct="1">
                        <a:lnSpc>
                          <a:spcPct val="100000"/>
                        </a:lnSpc>
                        <a:spcBef>
                          <a:spcPts val="30"/>
                        </a:spcBef>
                        <a:spcAft>
                          <a:spcPts val="0"/>
                        </a:spcAft>
                        <a:buClrTx/>
                        <a:buSzPts val="900"/>
                        <a:buFont typeface="Arial" panose="020B0604020202020204" pitchFamily="34" charset="0"/>
                        <a:buNone/>
                        <a:tabLst>
                          <a:tab pos="320675" algn="l"/>
                          <a:tab pos="321310" algn="l"/>
                        </a:tabLst>
                        <a:defRPr/>
                      </a:pPr>
                      <a:r>
                        <a:rPr lang="en-GB" sz="800" b="1" dirty="0">
                          <a:solidFill>
                            <a:schemeClr val="tx1"/>
                          </a:solidFill>
                          <a:latin typeface="Twinkl Cursive Looped Light" panose="02000000000000000000" pitchFamily="2" charset="0"/>
                          <a:cs typeface="Amatic SC" panose="00000500000000000000" pitchFamily="2" charset="-79"/>
                        </a:rPr>
                        <a:t>Week 10</a:t>
                      </a:r>
                    </a:p>
                    <a:p>
                      <a:pPr marL="88900" marR="0" lvl="0" indent="-88900" algn="l" defTabSz="914400" rtl="0" eaLnBrk="1" fontAlgn="auto" latinLnBrk="0" hangingPunct="1">
                        <a:lnSpc>
                          <a:spcPct val="100000"/>
                        </a:lnSpc>
                        <a:spcBef>
                          <a:spcPts val="30"/>
                        </a:spcBef>
                        <a:spcAft>
                          <a:spcPts val="0"/>
                        </a:spcAft>
                        <a:buClrTx/>
                        <a:buSzPts val="900"/>
                        <a:buFont typeface="Arial" panose="020B0604020202020204" pitchFamily="34" charset="0"/>
                        <a:buChar char="•"/>
                        <a:tabLst>
                          <a:tab pos="320675" algn="l"/>
                          <a:tab pos="321310" algn="l"/>
                        </a:tabLst>
                        <a:defRPr/>
                      </a:pPr>
                      <a:r>
                        <a:rPr lang="en-GB" sz="800" dirty="0">
                          <a:latin typeface="Twinkl Cursive Looped Light" panose="02000000000000000000" pitchFamily="2" charset="0"/>
                        </a:rPr>
                        <a:t>Number 2 Counting  Numeral </a:t>
                      </a:r>
                    </a:p>
                    <a:p>
                      <a:pPr marL="0" marR="0" lvl="0" indent="0" algn="l" defTabSz="914400" rtl="0" eaLnBrk="1" fontAlgn="auto" latinLnBrk="0" hangingPunct="1">
                        <a:lnSpc>
                          <a:spcPct val="115000"/>
                        </a:lnSpc>
                        <a:spcBef>
                          <a:spcPts val="0"/>
                        </a:spcBef>
                        <a:spcAft>
                          <a:spcPts val="0"/>
                        </a:spcAft>
                        <a:buClrTx/>
                        <a:buSzTx/>
                        <a:buFont typeface="Arial" panose="020B0604020202020204" pitchFamily="34" charset="0"/>
                        <a:buNone/>
                        <a:tabLst/>
                        <a:defRPr/>
                      </a:pPr>
                      <a:endParaRPr lang="en-GB" sz="800" b="0" u="none" dirty="0">
                        <a:solidFill>
                          <a:schemeClr val="accent1">
                            <a:lumMod val="50000"/>
                          </a:schemeClr>
                        </a:solidFill>
                        <a:effectLst/>
                        <a:latin typeface="Twinkl Cursive Looped Light" panose="02000000000000000000" pitchFamily="2"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15000"/>
                        </a:lnSpc>
                        <a:spcBef>
                          <a:spcPts val="0"/>
                        </a:spcBef>
                        <a:spcAft>
                          <a:spcPts val="0"/>
                        </a:spcAft>
                        <a:buClrTx/>
                        <a:buSzTx/>
                        <a:buFont typeface="Arial" panose="020B0604020202020204" pitchFamily="34" charset="0"/>
                        <a:buNone/>
                        <a:tabLst/>
                        <a:defRPr/>
                      </a:pPr>
                      <a:endParaRPr lang="en-GB" sz="800" b="0" u="none" dirty="0">
                        <a:solidFill>
                          <a:schemeClr val="accent1">
                            <a:lumMod val="50000"/>
                          </a:schemeClr>
                        </a:solidFill>
                        <a:effectLst/>
                        <a:latin typeface="Twinkl Cursive Looped Light" panose="02000000000000000000" pitchFamily="2"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15000"/>
                        </a:lnSpc>
                        <a:spcBef>
                          <a:spcPts val="0"/>
                        </a:spcBef>
                        <a:spcAft>
                          <a:spcPts val="0"/>
                        </a:spcAft>
                        <a:buClrTx/>
                        <a:buSzTx/>
                        <a:buFont typeface="Arial" panose="020B0604020202020204" pitchFamily="34" charset="0"/>
                        <a:buNone/>
                        <a:tabLst/>
                        <a:defRPr/>
                      </a:pPr>
                      <a:endParaRPr lang="en-GB" sz="800" b="0" u="none" dirty="0">
                        <a:solidFill>
                          <a:schemeClr val="accent1">
                            <a:lumMod val="50000"/>
                          </a:schemeClr>
                        </a:solidFill>
                        <a:effectLst/>
                        <a:latin typeface="Twinkl Cursive Looped Light" panose="02000000000000000000" pitchFamily="2"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15000"/>
                        </a:lnSpc>
                        <a:spcBef>
                          <a:spcPts val="0"/>
                        </a:spcBef>
                        <a:spcAft>
                          <a:spcPts val="0"/>
                        </a:spcAft>
                        <a:buClrTx/>
                        <a:buSzTx/>
                        <a:buFont typeface="Arial" panose="020B0604020202020204" pitchFamily="34" charset="0"/>
                        <a:buNone/>
                        <a:tabLst/>
                        <a:defRPr/>
                      </a:pPr>
                      <a:endParaRPr lang="en-GB" sz="800" b="0" u="none" dirty="0">
                        <a:solidFill>
                          <a:schemeClr val="accent1">
                            <a:lumMod val="50000"/>
                          </a:schemeClr>
                        </a:solidFill>
                        <a:effectLst/>
                        <a:latin typeface="Twinkl Cursive Looped Light" panose="02000000000000000000" pitchFamily="2"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15000"/>
                        </a:lnSpc>
                        <a:spcBef>
                          <a:spcPts val="0"/>
                        </a:spcBef>
                        <a:spcAft>
                          <a:spcPts val="0"/>
                        </a:spcAft>
                        <a:buClrTx/>
                        <a:buSzTx/>
                        <a:buFont typeface="Arial" panose="020B0604020202020204" pitchFamily="34" charset="0"/>
                        <a:buNone/>
                        <a:tabLst/>
                        <a:defRPr/>
                      </a:pPr>
                      <a:r>
                        <a:rPr lang="en-GB" sz="800" b="0" u="none" dirty="0">
                          <a:solidFill>
                            <a:schemeClr val="accent1">
                              <a:lumMod val="50000"/>
                            </a:schemeClr>
                          </a:solidFill>
                          <a:effectLst/>
                          <a:latin typeface="Twinkl Cursive Looped Light" panose="02000000000000000000" pitchFamily="2" charset="0"/>
                          <a:ea typeface="Calibri" panose="020F0502020204030204" pitchFamily="34" charset="0"/>
                          <a:cs typeface="Times New Roman" panose="02020603050405020304" pitchFamily="18" charset="0"/>
                        </a:rPr>
                        <a:t>Heads, shoulders, knees and toes</a:t>
                      </a:r>
                    </a:p>
                  </a:txBody>
                  <a:tcPr/>
                </a:tc>
                <a:tc>
                  <a:txBody>
                    <a:bodyPr/>
                    <a:lstStyle/>
                    <a:p>
                      <a:pPr marL="0" marR="0" lvl="0" indent="0" algn="l" defTabSz="914400" rtl="0" eaLnBrk="1" fontAlgn="auto" latinLnBrk="0" hangingPunct="1">
                        <a:lnSpc>
                          <a:spcPct val="100000"/>
                        </a:lnSpc>
                        <a:spcBef>
                          <a:spcPts val="30"/>
                        </a:spcBef>
                        <a:spcAft>
                          <a:spcPts val="0"/>
                        </a:spcAft>
                        <a:buClrTx/>
                        <a:buSzPts val="900"/>
                        <a:buFont typeface="Arial" panose="020B0604020202020204" pitchFamily="34" charset="0"/>
                        <a:buNone/>
                        <a:tabLst>
                          <a:tab pos="320675" algn="l"/>
                          <a:tab pos="321310" algn="l"/>
                        </a:tabLst>
                        <a:defRPr/>
                      </a:pPr>
                      <a:r>
                        <a:rPr lang="en-GB" sz="800" b="1" dirty="0">
                          <a:solidFill>
                            <a:schemeClr val="tx1"/>
                          </a:solidFill>
                          <a:latin typeface="Twinkl Cursive Looped Light" panose="02000000000000000000" pitchFamily="2" charset="0"/>
                          <a:cs typeface="Amatic SC" panose="00000500000000000000" pitchFamily="2" charset="-79"/>
                        </a:rPr>
                        <a:t>Week 11</a:t>
                      </a:r>
                    </a:p>
                    <a:p>
                      <a:pPr marL="88900" marR="0" lvl="0" indent="-88900" algn="l" defTabSz="914400" rtl="0" eaLnBrk="1" fontAlgn="auto" latinLnBrk="0" hangingPunct="1">
                        <a:lnSpc>
                          <a:spcPct val="100000"/>
                        </a:lnSpc>
                        <a:spcBef>
                          <a:spcPts val="30"/>
                        </a:spcBef>
                        <a:spcAft>
                          <a:spcPts val="0"/>
                        </a:spcAft>
                        <a:buClrTx/>
                        <a:buSzPts val="900"/>
                        <a:buFont typeface="Arial" panose="020B0604020202020204" pitchFamily="34" charset="0"/>
                        <a:buChar char="•"/>
                        <a:tabLst>
                          <a:tab pos="320675" algn="l"/>
                          <a:tab pos="321310" algn="l"/>
                        </a:tabLst>
                        <a:defRPr/>
                      </a:pPr>
                      <a:r>
                        <a:rPr lang="de-DE" sz="800" dirty="0">
                          <a:latin typeface="Twinkl Cursive Looped Light" panose="02000000000000000000" pitchFamily="2" charset="0"/>
                        </a:rPr>
                        <a:t>Pattern  Extend AB</a:t>
                      </a:r>
                    </a:p>
                    <a:p>
                      <a:pPr marL="88900" marR="0" lvl="0" indent="-88900" algn="l" defTabSz="914400" rtl="0" eaLnBrk="1" fontAlgn="auto" latinLnBrk="0" hangingPunct="1">
                        <a:lnSpc>
                          <a:spcPct val="100000"/>
                        </a:lnSpc>
                        <a:spcBef>
                          <a:spcPts val="30"/>
                        </a:spcBef>
                        <a:spcAft>
                          <a:spcPts val="0"/>
                        </a:spcAft>
                        <a:buClrTx/>
                        <a:buSzPts val="900"/>
                        <a:buFont typeface="Arial" panose="020B0604020202020204" pitchFamily="34" charset="0"/>
                        <a:buChar char="•"/>
                        <a:tabLst>
                          <a:tab pos="320675" algn="l"/>
                          <a:tab pos="321310" algn="l"/>
                        </a:tabLst>
                        <a:defRPr/>
                      </a:pPr>
                      <a:r>
                        <a:rPr lang="de-DE" sz="800" dirty="0">
                          <a:latin typeface="Twinkl Cursive Looped Light" panose="02000000000000000000" pitchFamily="2" charset="0"/>
                        </a:rPr>
                        <a:t>Colour patterns </a:t>
                      </a:r>
                    </a:p>
                    <a:p>
                      <a:pPr marL="88900" marR="0" lvl="0" indent="-88900" algn="l" defTabSz="914400" rtl="0" eaLnBrk="1" fontAlgn="auto" latinLnBrk="0" hangingPunct="1">
                        <a:lnSpc>
                          <a:spcPct val="100000"/>
                        </a:lnSpc>
                        <a:spcBef>
                          <a:spcPts val="30"/>
                        </a:spcBef>
                        <a:spcAft>
                          <a:spcPts val="0"/>
                        </a:spcAft>
                        <a:buClrTx/>
                        <a:buSzPts val="900"/>
                        <a:buFont typeface="Arial" panose="020B0604020202020204" pitchFamily="34" charset="0"/>
                        <a:buChar char="•"/>
                        <a:tabLst>
                          <a:tab pos="320675" algn="l"/>
                          <a:tab pos="321310" algn="l"/>
                        </a:tabLst>
                        <a:defRPr/>
                      </a:pPr>
                      <a:r>
                        <a:rPr lang="de-DE" sz="800" dirty="0">
                          <a:latin typeface="Twinkl Cursive Looped Light" panose="02000000000000000000" pitchFamily="2" charset="0"/>
                        </a:rPr>
                        <a:t>Extend AB</a:t>
                      </a:r>
                    </a:p>
                    <a:p>
                      <a:pPr marL="88900" marR="0" lvl="0" indent="-88900" algn="l" defTabSz="914400" rtl="0" eaLnBrk="1" fontAlgn="auto" latinLnBrk="0" hangingPunct="1">
                        <a:lnSpc>
                          <a:spcPct val="100000"/>
                        </a:lnSpc>
                        <a:spcBef>
                          <a:spcPts val="30"/>
                        </a:spcBef>
                        <a:spcAft>
                          <a:spcPts val="0"/>
                        </a:spcAft>
                        <a:buClrTx/>
                        <a:buSzPts val="900"/>
                        <a:buFont typeface="Arial" panose="020B0604020202020204" pitchFamily="34" charset="0"/>
                        <a:buChar char="•"/>
                        <a:tabLst>
                          <a:tab pos="320675" algn="l"/>
                          <a:tab pos="321310" algn="l"/>
                        </a:tabLst>
                        <a:defRPr/>
                      </a:pPr>
                      <a:r>
                        <a:rPr lang="de-DE" sz="800" dirty="0">
                          <a:latin typeface="Twinkl Cursive Looped Light" panose="02000000000000000000" pitchFamily="2" charset="0"/>
                        </a:rPr>
                        <a:t>Outdoor Patterns AB</a:t>
                      </a:r>
                    </a:p>
                    <a:p>
                      <a:pPr marL="88900" marR="0" lvl="0" indent="-88900" algn="l" defTabSz="914400" rtl="0" eaLnBrk="1" fontAlgn="auto" latinLnBrk="0" hangingPunct="1">
                        <a:lnSpc>
                          <a:spcPct val="100000"/>
                        </a:lnSpc>
                        <a:spcBef>
                          <a:spcPts val="30"/>
                        </a:spcBef>
                        <a:spcAft>
                          <a:spcPts val="0"/>
                        </a:spcAft>
                        <a:buClrTx/>
                        <a:buSzPts val="900"/>
                        <a:buFont typeface="Arial" panose="020B0604020202020204" pitchFamily="34" charset="0"/>
                        <a:buChar char="•"/>
                        <a:tabLst>
                          <a:tab pos="320675" algn="l"/>
                          <a:tab pos="321310" algn="l"/>
                        </a:tabLst>
                        <a:defRPr/>
                      </a:pPr>
                      <a:r>
                        <a:rPr lang="de-DE" sz="800" dirty="0">
                          <a:latin typeface="Twinkl Cursive Looped Light" panose="02000000000000000000" pitchFamily="2" charset="0"/>
                        </a:rPr>
                        <a:t>Movement Patterns</a:t>
                      </a:r>
                    </a:p>
                    <a:p>
                      <a:pPr marL="0" marR="0" lvl="0" indent="0" algn="l" defTabSz="914400" rtl="0" eaLnBrk="1" fontAlgn="auto" latinLnBrk="0" hangingPunct="1">
                        <a:lnSpc>
                          <a:spcPct val="100000"/>
                        </a:lnSpc>
                        <a:spcBef>
                          <a:spcPts val="30"/>
                        </a:spcBef>
                        <a:spcAft>
                          <a:spcPts val="0"/>
                        </a:spcAft>
                        <a:buClrTx/>
                        <a:buSzPts val="900"/>
                        <a:buFont typeface="Arial" panose="020B0604020202020204" pitchFamily="34" charset="0"/>
                        <a:buNone/>
                        <a:tabLst>
                          <a:tab pos="320675" algn="l"/>
                          <a:tab pos="321310" algn="l"/>
                        </a:tabLst>
                        <a:defRPr/>
                      </a:pPr>
                      <a:r>
                        <a:rPr lang="de-DE" sz="800" dirty="0">
                          <a:solidFill>
                            <a:schemeClr val="accent1">
                              <a:lumMod val="50000"/>
                            </a:schemeClr>
                          </a:solidFill>
                          <a:latin typeface="Twinkl Cursive Looped Light" panose="02000000000000000000" pitchFamily="2" charset="0"/>
                        </a:rPr>
                        <a:t>Zoom, zoom, zoom</a:t>
                      </a:r>
                    </a:p>
                  </a:txBody>
                  <a:tcPr/>
                </a:tc>
                <a:tc>
                  <a:txBody>
                    <a:bodyPr/>
                    <a:lstStyle/>
                    <a:p>
                      <a:pPr marL="0" marR="0" lvl="0" indent="0" algn="l" defTabSz="914400" rtl="0" eaLnBrk="1" fontAlgn="auto" latinLnBrk="0" hangingPunct="1">
                        <a:lnSpc>
                          <a:spcPct val="100000"/>
                        </a:lnSpc>
                        <a:spcBef>
                          <a:spcPts val="30"/>
                        </a:spcBef>
                        <a:spcAft>
                          <a:spcPts val="0"/>
                        </a:spcAft>
                        <a:buClrTx/>
                        <a:buSzPts val="900"/>
                        <a:buFont typeface="Arial" panose="020B0604020202020204" pitchFamily="34" charset="0"/>
                        <a:buNone/>
                        <a:tabLst>
                          <a:tab pos="320675" algn="l"/>
                          <a:tab pos="321310" algn="l"/>
                        </a:tabLst>
                        <a:defRPr/>
                      </a:pPr>
                      <a:r>
                        <a:rPr lang="de-DE" sz="800" b="1" dirty="0">
                          <a:solidFill>
                            <a:schemeClr val="tx1"/>
                          </a:solidFill>
                          <a:latin typeface="Twinkl Cursive Looped Light" panose="02000000000000000000" pitchFamily="2" charset="0"/>
                          <a:cs typeface="Amatic SC" panose="00000500000000000000" pitchFamily="2" charset="-79"/>
                        </a:rPr>
                        <a:t>Week 12</a:t>
                      </a:r>
                    </a:p>
                    <a:p>
                      <a:pPr marL="88900" marR="0" lvl="0" indent="-88900" algn="l" defTabSz="914400" rtl="0" eaLnBrk="1" fontAlgn="auto" latinLnBrk="0" hangingPunct="1">
                        <a:lnSpc>
                          <a:spcPct val="100000"/>
                        </a:lnSpc>
                        <a:spcBef>
                          <a:spcPts val="30"/>
                        </a:spcBef>
                        <a:spcAft>
                          <a:spcPts val="0"/>
                        </a:spcAft>
                        <a:buClrTx/>
                        <a:buSzPts val="900"/>
                        <a:buFont typeface="Arial" panose="020B0604020202020204" pitchFamily="34" charset="0"/>
                        <a:buChar char="•"/>
                        <a:tabLst>
                          <a:tab pos="320675" algn="l"/>
                          <a:tab pos="321310" algn="l"/>
                        </a:tabLst>
                        <a:defRPr/>
                      </a:pPr>
                      <a:r>
                        <a:rPr lang="en-GB" sz="800" dirty="0">
                          <a:latin typeface="Twinkl Cursive Looped Light" panose="02000000000000000000" pitchFamily="2" charset="0"/>
                        </a:rPr>
                        <a:t>Fix my Pattern</a:t>
                      </a:r>
                    </a:p>
                    <a:p>
                      <a:pPr marL="88900" marR="0" lvl="0" indent="-88900" algn="l" defTabSz="914400" rtl="0" eaLnBrk="1" fontAlgn="auto" latinLnBrk="0" hangingPunct="1">
                        <a:lnSpc>
                          <a:spcPct val="100000"/>
                        </a:lnSpc>
                        <a:spcBef>
                          <a:spcPts val="30"/>
                        </a:spcBef>
                        <a:spcAft>
                          <a:spcPts val="0"/>
                        </a:spcAft>
                        <a:buClrTx/>
                        <a:buSzPts val="900"/>
                        <a:buFont typeface="Arial" panose="020B0604020202020204" pitchFamily="34" charset="0"/>
                        <a:buChar char="•"/>
                        <a:tabLst>
                          <a:tab pos="320675" algn="l"/>
                          <a:tab pos="321310" algn="l"/>
                        </a:tabLst>
                        <a:defRPr/>
                      </a:pPr>
                      <a:r>
                        <a:rPr lang="en-GB" sz="800" dirty="0">
                          <a:latin typeface="Twinkl Cursive Looped Light" panose="02000000000000000000" pitchFamily="2" charset="0"/>
                        </a:rPr>
                        <a:t>Extend ABC</a:t>
                      </a:r>
                    </a:p>
                    <a:p>
                      <a:pPr marL="88900" marR="0" lvl="0" indent="-88900" algn="l" defTabSz="914400" rtl="0" eaLnBrk="1" fontAlgn="auto" latinLnBrk="0" hangingPunct="1">
                        <a:lnSpc>
                          <a:spcPct val="100000"/>
                        </a:lnSpc>
                        <a:spcBef>
                          <a:spcPts val="30"/>
                        </a:spcBef>
                        <a:spcAft>
                          <a:spcPts val="0"/>
                        </a:spcAft>
                        <a:buClrTx/>
                        <a:buSzPts val="900"/>
                        <a:buFont typeface="Arial" panose="020B0604020202020204" pitchFamily="34" charset="0"/>
                        <a:buChar char="•"/>
                        <a:tabLst>
                          <a:tab pos="320675" algn="l"/>
                          <a:tab pos="321310" algn="l"/>
                        </a:tabLst>
                        <a:defRPr/>
                      </a:pPr>
                      <a:r>
                        <a:rPr lang="en-GB" sz="800" dirty="0">
                          <a:latin typeface="Twinkl Cursive Looped Light" panose="02000000000000000000" pitchFamily="2" charset="0"/>
                        </a:rPr>
                        <a:t>Colour patterns</a:t>
                      </a:r>
                    </a:p>
                    <a:p>
                      <a:pPr marL="88900" marR="0" lvl="0" indent="-88900" algn="l" defTabSz="914400" rtl="0" eaLnBrk="1" fontAlgn="auto" latinLnBrk="0" hangingPunct="1">
                        <a:lnSpc>
                          <a:spcPct val="100000"/>
                        </a:lnSpc>
                        <a:spcBef>
                          <a:spcPts val="30"/>
                        </a:spcBef>
                        <a:spcAft>
                          <a:spcPts val="0"/>
                        </a:spcAft>
                        <a:buClrTx/>
                        <a:buSzPts val="900"/>
                        <a:buFont typeface="Arial" panose="020B0604020202020204" pitchFamily="34" charset="0"/>
                        <a:buChar char="•"/>
                        <a:tabLst>
                          <a:tab pos="320675" algn="l"/>
                          <a:tab pos="321310" algn="l"/>
                        </a:tabLst>
                        <a:defRPr/>
                      </a:pPr>
                      <a:r>
                        <a:rPr lang="en-GB" sz="800" dirty="0">
                          <a:latin typeface="Twinkl Cursive Looped Light" panose="02000000000000000000" pitchFamily="2" charset="0"/>
                        </a:rPr>
                        <a:t>Extend ABC</a:t>
                      </a:r>
                    </a:p>
                    <a:p>
                      <a:pPr marL="88900" marR="0" lvl="0" indent="-88900" algn="l" defTabSz="914400" rtl="0" eaLnBrk="1" fontAlgn="auto" latinLnBrk="0" hangingPunct="1">
                        <a:lnSpc>
                          <a:spcPct val="100000"/>
                        </a:lnSpc>
                        <a:spcBef>
                          <a:spcPts val="30"/>
                        </a:spcBef>
                        <a:spcAft>
                          <a:spcPts val="0"/>
                        </a:spcAft>
                        <a:buClrTx/>
                        <a:buSzPts val="900"/>
                        <a:buFont typeface="Arial" panose="020B0604020202020204" pitchFamily="34" charset="0"/>
                        <a:buChar char="•"/>
                        <a:tabLst>
                          <a:tab pos="320675" algn="l"/>
                          <a:tab pos="321310" algn="l"/>
                        </a:tabLst>
                        <a:defRPr/>
                      </a:pPr>
                      <a:r>
                        <a:rPr lang="en-GB" sz="800" dirty="0">
                          <a:latin typeface="Twinkl Cursive Looped Light" panose="02000000000000000000" pitchFamily="2" charset="0"/>
                        </a:rPr>
                        <a:t>Outdoor Patterns</a:t>
                      </a:r>
                    </a:p>
                    <a:p>
                      <a:pPr marL="88900" marR="0" lvl="0" indent="-88900" algn="l" defTabSz="914400" rtl="0" eaLnBrk="1" fontAlgn="auto" latinLnBrk="0" hangingPunct="1">
                        <a:lnSpc>
                          <a:spcPct val="100000"/>
                        </a:lnSpc>
                        <a:spcBef>
                          <a:spcPts val="30"/>
                        </a:spcBef>
                        <a:spcAft>
                          <a:spcPts val="0"/>
                        </a:spcAft>
                        <a:buClrTx/>
                        <a:buSzPts val="900"/>
                        <a:buFont typeface="Arial" panose="020B0604020202020204" pitchFamily="34" charset="0"/>
                        <a:buChar char="•"/>
                        <a:tabLst>
                          <a:tab pos="320675" algn="l"/>
                          <a:tab pos="321310" algn="l"/>
                        </a:tabLst>
                        <a:defRPr/>
                      </a:pPr>
                      <a:endParaRPr lang="en-GB" sz="800" b="0" u="none" dirty="0">
                        <a:solidFill>
                          <a:schemeClr val="accent1">
                            <a:lumMod val="50000"/>
                          </a:schemeClr>
                        </a:solidFill>
                        <a:effectLst/>
                        <a:latin typeface="Twinkl Cursive Looped Light" panose="02000000000000000000" pitchFamily="2"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30"/>
                        </a:spcBef>
                        <a:spcAft>
                          <a:spcPts val="0"/>
                        </a:spcAft>
                        <a:buClrTx/>
                        <a:buSzPts val="900"/>
                        <a:buFont typeface="Arial" panose="020B0604020202020204" pitchFamily="34" charset="0"/>
                        <a:buNone/>
                        <a:tabLst>
                          <a:tab pos="320675" algn="l"/>
                          <a:tab pos="321310" algn="l"/>
                        </a:tabLst>
                        <a:defRPr/>
                      </a:pPr>
                      <a:endParaRPr lang="en-GB" sz="800" b="0" u="none" dirty="0">
                        <a:solidFill>
                          <a:schemeClr val="accent1">
                            <a:lumMod val="50000"/>
                          </a:schemeClr>
                        </a:solidFill>
                        <a:effectLst/>
                        <a:latin typeface="Twinkl Cursive Looped Light" panose="02000000000000000000" pitchFamily="2"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15000"/>
                        </a:lnSpc>
                        <a:spcBef>
                          <a:spcPts val="0"/>
                        </a:spcBef>
                        <a:spcAft>
                          <a:spcPts val="0"/>
                        </a:spcAft>
                        <a:buClrTx/>
                        <a:buSzTx/>
                        <a:buFont typeface="Arial" panose="020B0604020202020204" pitchFamily="34" charset="0"/>
                        <a:buNone/>
                        <a:tabLst/>
                        <a:defRPr/>
                      </a:pPr>
                      <a:r>
                        <a:rPr lang="en-GB" sz="800" b="0" u="none" dirty="0">
                          <a:solidFill>
                            <a:schemeClr val="accent1">
                              <a:lumMod val="50000"/>
                            </a:schemeClr>
                          </a:solidFill>
                          <a:effectLst/>
                          <a:latin typeface="Twinkl Cursive Looped Light" panose="02000000000000000000" pitchFamily="2" charset="0"/>
                          <a:ea typeface="Calibri" panose="020F0502020204030204" pitchFamily="34" charset="0"/>
                          <a:cs typeface="Times New Roman" panose="02020603050405020304" pitchFamily="18" charset="0"/>
                        </a:rPr>
                        <a:t>Consolidation </a:t>
                      </a:r>
                    </a:p>
                  </a:txBody>
                  <a:tcPr/>
                </a:tc>
                <a:tc>
                  <a:txBody>
                    <a:bodyPr/>
                    <a:lstStyle/>
                    <a:p>
                      <a:pPr marL="0" marR="0" lvl="0" indent="0" algn="l" defTabSz="914400" rtl="0" eaLnBrk="1" fontAlgn="auto" latinLnBrk="0" hangingPunct="1">
                        <a:lnSpc>
                          <a:spcPct val="100000"/>
                        </a:lnSpc>
                        <a:spcBef>
                          <a:spcPts val="30"/>
                        </a:spcBef>
                        <a:spcAft>
                          <a:spcPts val="0"/>
                        </a:spcAft>
                        <a:buClrTx/>
                        <a:buSzPts val="900"/>
                        <a:buFont typeface="Arial" panose="020B0604020202020204" pitchFamily="34" charset="0"/>
                        <a:buNone/>
                        <a:tabLst>
                          <a:tab pos="320675" algn="l"/>
                          <a:tab pos="321310" algn="l"/>
                        </a:tabLst>
                        <a:defRPr/>
                      </a:pPr>
                      <a:r>
                        <a:rPr lang="en-GB" sz="800" b="1" dirty="0">
                          <a:latin typeface="Twinkl Cursive Looped Light" panose="02000000000000000000" pitchFamily="2" charset="0"/>
                        </a:rPr>
                        <a:t>Week 13</a:t>
                      </a:r>
                    </a:p>
                    <a:p>
                      <a:pPr marL="0" marR="0" lvl="0" indent="0" algn="l" defTabSz="914400" rtl="0" eaLnBrk="1" fontAlgn="auto" latinLnBrk="0" hangingPunct="1">
                        <a:lnSpc>
                          <a:spcPct val="100000"/>
                        </a:lnSpc>
                        <a:spcBef>
                          <a:spcPts val="30"/>
                        </a:spcBef>
                        <a:spcAft>
                          <a:spcPts val="0"/>
                        </a:spcAft>
                        <a:buClrTx/>
                        <a:buSzPts val="900"/>
                        <a:buFont typeface="Arial" panose="020B0604020202020204" pitchFamily="34" charset="0"/>
                        <a:buNone/>
                        <a:tabLst>
                          <a:tab pos="320675" algn="l"/>
                          <a:tab pos="321310" algn="l"/>
                        </a:tabLst>
                        <a:defRPr/>
                      </a:pPr>
                      <a:r>
                        <a:rPr lang="en-GB" sz="800" dirty="0">
                          <a:latin typeface="Twinkl Cursive Looped Light" panose="02000000000000000000" pitchFamily="2" charset="0"/>
                        </a:rPr>
                        <a:t>Consolidation Activities - Winter activity week </a:t>
                      </a:r>
                    </a:p>
                    <a:p>
                      <a:pPr marL="0" marR="0" lvl="0" indent="0" algn="l" defTabSz="914400" rtl="0" eaLnBrk="1" fontAlgn="auto" latinLnBrk="0" hangingPunct="1">
                        <a:lnSpc>
                          <a:spcPct val="100000"/>
                        </a:lnSpc>
                        <a:spcBef>
                          <a:spcPts val="30"/>
                        </a:spcBef>
                        <a:spcAft>
                          <a:spcPts val="0"/>
                        </a:spcAft>
                        <a:buClrTx/>
                        <a:buSzPts val="900"/>
                        <a:buFont typeface="Arial" panose="020B0604020202020204" pitchFamily="34" charset="0"/>
                        <a:buNone/>
                        <a:tabLst>
                          <a:tab pos="320675" algn="l"/>
                          <a:tab pos="321310" algn="l"/>
                        </a:tabLst>
                        <a:defRPr/>
                      </a:pPr>
                      <a:endParaRPr lang="en-GB" sz="800" dirty="0">
                        <a:latin typeface="Twinkl Cursive Looped Light" panose="02000000000000000000" pitchFamily="2" charset="0"/>
                      </a:endParaRPr>
                    </a:p>
                    <a:p>
                      <a:pPr marL="0" marR="0" lvl="0" indent="0" algn="l" defTabSz="914400" rtl="0" eaLnBrk="1" fontAlgn="auto" latinLnBrk="0" hangingPunct="1">
                        <a:lnSpc>
                          <a:spcPct val="100000"/>
                        </a:lnSpc>
                        <a:spcBef>
                          <a:spcPts val="30"/>
                        </a:spcBef>
                        <a:spcAft>
                          <a:spcPts val="0"/>
                        </a:spcAft>
                        <a:buClrTx/>
                        <a:buSzPts val="900"/>
                        <a:buFont typeface="Arial" panose="020B0604020202020204" pitchFamily="34" charset="0"/>
                        <a:buNone/>
                        <a:tabLst>
                          <a:tab pos="320675" algn="l"/>
                          <a:tab pos="321310" algn="l"/>
                        </a:tabLst>
                        <a:defRPr/>
                      </a:pPr>
                      <a:endParaRPr lang="en-GB" sz="800" dirty="0">
                        <a:latin typeface="Twinkl Cursive Looped Light" panose="02000000000000000000" pitchFamily="2" charset="0"/>
                      </a:endParaRPr>
                    </a:p>
                    <a:p>
                      <a:pPr marL="0" marR="0" lvl="0" indent="0" algn="l" defTabSz="914400" rtl="0" eaLnBrk="1" fontAlgn="auto" latinLnBrk="0" hangingPunct="1">
                        <a:lnSpc>
                          <a:spcPct val="100000"/>
                        </a:lnSpc>
                        <a:spcBef>
                          <a:spcPts val="30"/>
                        </a:spcBef>
                        <a:spcAft>
                          <a:spcPts val="0"/>
                        </a:spcAft>
                        <a:buClrTx/>
                        <a:buSzPts val="900"/>
                        <a:buFont typeface="Arial" panose="020B0604020202020204" pitchFamily="34" charset="0"/>
                        <a:buNone/>
                        <a:tabLst>
                          <a:tab pos="320675" algn="l"/>
                          <a:tab pos="321310" algn="l"/>
                        </a:tabLst>
                        <a:defRPr/>
                      </a:pPr>
                      <a:endParaRPr lang="en-GB" sz="800" dirty="0">
                        <a:latin typeface="Twinkl Cursive Looped Light" panose="02000000000000000000" pitchFamily="2" charset="0"/>
                      </a:endParaRPr>
                    </a:p>
                    <a:p>
                      <a:pPr marL="0" marR="0" lvl="0" indent="0" algn="l" defTabSz="914400" rtl="0" eaLnBrk="1" fontAlgn="auto" latinLnBrk="0" hangingPunct="1">
                        <a:lnSpc>
                          <a:spcPct val="100000"/>
                        </a:lnSpc>
                        <a:spcBef>
                          <a:spcPts val="30"/>
                        </a:spcBef>
                        <a:spcAft>
                          <a:spcPts val="0"/>
                        </a:spcAft>
                        <a:buClrTx/>
                        <a:buSzPts val="900"/>
                        <a:buFont typeface="Arial" panose="020B0604020202020204" pitchFamily="34" charset="0"/>
                        <a:buNone/>
                        <a:tabLst>
                          <a:tab pos="320675" algn="l"/>
                          <a:tab pos="321310" algn="l"/>
                        </a:tabLst>
                        <a:defRPr/>
                      </a:pPr>
                      <a:endParaRPr lang="en-GB" sz="800" dirty="0">
                        <a:latin typeface="Twinkl Cursive Looped Light" panose="02000000000000000000" pitchFamily="2" charset="0"/>
                      </a:endParaRPr>
                    </a:p>
                    <a:p>
                      <a:pPr marL="0" marR="0" lvl="0" indent="0" algn="l" defTabSz="914400" rtl="0" eaLnBrk="1" fontAlgn="auto" latinLnBrk="0" hangingPunct="1">
                        <a:lnSpc>
                          <a:spcPct val="100000"/>
                        </a:lnSpc>
                        <a:spcBef>
                          <a:spcPts val="30"/>
                        </a:spcBef>
                        <a:spcAft>
                          <a:spcPts val="0"/>
                        </a:spcAft>
                        <a:buClrTx/>
                        <a:buSzPts val="900"/>
                        <a:buFont typeface="Arial" panose="020B0604020202020204" pitchFamily="34" charset="0"/>
                        <a:buNone/>
                        <a:tabLst>
                          <a:tab pos="320675" algn="l"/>
                          <a:tab pos="321310" algn="l"/>
                        </a:tabLst>
                        <a:defRPr/>
                      </a:pPr>
                      <a:endParaRPr lang="en-GB" sz="800" dirty="0">
                        <a:solidFill>
                          <a:schemeClr val="accent1">
                            <a:lumMod val="50000"/>
                          </a:schemeClr>
                        </a:solidFill>
                        <a:latin typeface="Twinkl Cursive Looped Light" panose="02000000000000000000" pitchFamily="2" charset="0"/>
                      </a:endParaRPr>
                    </a:p>
                    <a:p>
                      <a:pPr marL="0" marR="0" lvl="0" indent="0" algn="l" defTabSz="914400" rtl="0" eaLnBrk="1" fontAlgn="auto" latinLnBrk="0" hangingPunct="1">
                        <a:lnSpc>
                          <a:spcPct val="100000"/>
                        </a:lnSpc>
                        <a:spcBef>
                          <a:spcPts val="30"/>
                        </a:spcBef>
                        <a:spcAft>
                          <a:spcPts val="0"/>
                        </a:spcAft>
                        <a:buClrTx/>
                        <a:buSzPts val="900"/>
                        <a:buFont typeface="Arial" panose="020B0604020202020204" pitchFamily="34" charset="0"/>
                        <a:buNone/>
                        <a:tabLst>
                          <a:tab pos="320675" algn="l"/>
                          <a:tab pos="321310" algn="l"/>
                        </a:tabLst>
                        <a:defRPr/>
                      </a:pPr>
                      <a:r>
                        <a:rPr lang="en-GB" sz="800" dirty="0">
                          <a:solidFill>
                            <a:schemeClr val="accent1">
                              <a:lumMod val="50000"/>
                            </a:schemeClr>
                          </a:solidFill>
                          <a:latin typeface="Twinkl Cursive Looped Light" panose="02000000000000000000" pitchFamily="2" charset="0"/>
                        </a:rPr>
                        <a:t>Christmas maths </a:t>
                      </a:r>
                    </a:p>
                  </a:txBody>
                  <a:tcPr/>
                </a:tc>
                <a:tc>
                  <a:txBody>
                    <a:bodyPr/>
                    <a:lstStyle/>
                    <a:p>
                      <a:pPr marL="0" marR="0" lvl="0" indent="0" algn="l" defTabSz="914400" rtl="0" eaLnBrk="1" fontAlgn="auto" latinLnBrk="0" hangingPunct="1">
                        <a:lnSpc>
                          <a:spcPct val="115000"/>
                        </a:lnSpc>
                        <a:spcBef>
                          <a:spcPts val="0"/>
                        </a:spcBef>
                        <a:spcAft>
                          <a:spcPts val="0"/>
                        </a:spcAft>
                        <a:buClrTx/>
                        <a:buSzTx/>
                        <a:buFont typeface="Arial" panose="020B0604020202020204" pitchFamily="34" charset="0"/>
                        <a:buNone/>
                        <a:tabLst/>
                        <a:defRPr/>
                      </a:pPr>
                      <a:r>
                        <a:rPr lang="en-GB" sz="800" b="1" dirty="0">
                          <a:solidFill>
                            <a:schemeClr val="tx1"/>
                          </a:solidFill>
                          <a:latin typeface="Twinkl Cursive Looped Light" panose="02000000000000000000" pitchFamily="2" charset="0"/>
                          <a:cs typeface="Amatic SC" panose="00000500000000000000" pitchFamily="2" charset="-79"/>
                        </a:rPr>
                        <a:t>Week 14</a:t>
                      </a:r>
                    </a:p>
                    <a:p>
                      <a:pPr marL="0" marR="0" lvl="0" indent="0" algn="l" defTabSz="914400" rtl="0" eaLnBrk="1" fontAlgn="auto" latinLnBrk="0" hangingPunct="1">
                        <a:lnSpc>
                          <a:spcPct val="115000"/>
                        </a:lnSpc>
                        <a:spcBef>
                          <a:spcPts val="0"/>
                        </a:spcBef>
                        <a:spcAft>
                          <a:spcPts val="0"/>
                        </a:spcAft>
                        <a:buClrTx/>
                        <a:buSzTx/>
                        <a:buFont typeface="Arial" panose="020B0604020202020204" pitchFamily="34" charset="0"/>
                        <a:buNone/>
                        <a:tabLst/>
                        <a:defRPr/>
                      </a:pPr>
                      <a:r>
                        <a:rPr lang="en-GB" sz="800" dirty="0">
                          <a:solidFill>
                            <a:schemeClr val="accent1">
                              <a:lumMod val="50000"/>
                            </a:schemeClr>
                          </a:solidFill>
                          <a:latin typeface="Twinkl Cursive Looped Light" panose="02000000000000000000" pitchFamily="2" charset="0"/>
                        </a:rPr>
                        <a:t>Christmas maths </a:t>
                      </a:r>
                    </a:p>
                  </a:txBody>
                  <a:tcPr/>
                </a:tc>
                <a:tc>
                  <a:txBody>
                    <a:bodyPr/>
                    <a:lstStyle/>
                    <a:p>
                      <a:pPr marL="0" marR="0" lvl="0" indent="0" algn="l" defTabSz="914400" rtl="0" eaLnBrk="1" fontAlgn="auto" latinLnBrk="0" hangingPunct="1">
                        <a:lnSpc>
                          <a:spcPct val="115000"/>
                        </a:lnSpc>
                        <a:spcBef>
                          <a:spcPts val="0"/>
                        </a:spcBef>
                        <a:spcAft>
                          <a:spcPts val="0"/>
                        </a:spcAft>
                        <a:buClrTx/>
                        <a:buSzTx/>
                        <a:buFont typeface="Arial" panose="020B0604020202020204" pitchFamily="34" charset="0"/>
                        <a:buNone/>
                        <a:tabLst/>
                        <a:defRPr/>
                      </a:pPr>
                      <a:r>
                        <a:rPr lang="en-GB" sz="800" b="1" dirty="0">
                          <a:solidFill>
                            <a:schemeClr val="tx1"/>
                          </a:solidFill>
                          <a:latin typeface="Twinkl Cursive Looped Light" panose="02000000000000000000" pitchFamily="2" charset="0"/>
                          <a:cs typeface="Amatic SC" panose="00000500000000000000" pitchFamily="2" charset="-79"/>
                        </a:rPr>
                        <a:t>Week 15</a:t>
                      </a:r>
                    </a:p>
                    <a:p>
                      <a:pPr marL="0" marR="0" lvl="0" indent="0" algn="l" defTabSz="914400" rtl="0" eaLnBrk="1" fontAlgn="auto" latinLnBrk="0" hangingPunct="1">
                        <a:lnSpc>
                          <a:spcPct val="115000"/>
                        </a:lnSpc>
                        <a:spcBef>
                          <a:spcPts val="0"/>
                        </a:spcBef>
                        <a:spcAft>
                          <a:spcPts val="0"/>
                        </a:spcAft>
                        <a:buClrTx/>
                        <a:buSzTx/>
                        <a:buFont typeface="Arial" panose="020B0604020202020204" pitchFamily="34" charset="0"/>
                        <a:buNone/>
                        <a:tabLst/>
                        <a:defRPr/>
                      </a:pPr>
                      <a:r>
                        <a:rPr lang="en-GB" sz="800" b="0" dirty="0">
                          <a:solidFill>
                            <a:schemeClr val="accent1">
                              <a:lumMod val="50000"/>
                            </a:schemeClr>
                          </a:solidFill>
                          <a:latin typeface="Twinkl Cursive Looped Light" panose="02000000000000000000" pitchFamily="2" charset="0"/>
                          <a:cs typeface="Amatic SC" panose="00000500000000000000" pitchFamily="2" charset="-79"/>
                        </a:rPr>
                        <a:t>Christmas maths</a:t>
                      </a:r>
                    </a:p>
                    <a:p>
                      <a:pPr marL="0" marR="0" lvl="0" indent="0" algn="l" defTabSz="914400" rtl="0" eaLnBrk="1" fontAlgn="auto" latinLnBrk="0" hangingPunct="1">
                        <a:lnSpc>
                          <a:spcPct val="115000"/>
                        </a:lnSpc>
                        <a:spcBef>
                          <a:spcPts val="0"/>
                        </a:spcBef>
                        <a:spcAft>
                          <a:spcPts val="0"/>
                        </a:spcAft>
                        <a:buClrTx/>
                        <a:buSzTx/>
                        <a:buFont typeface="Arial" panose="020B0604020202020204" pitchFamily="34" charset="0"/>
                        <a:buNone/>
                        <a:tabLst/>
                        <a:defRPr/>
                      </a:pPr>
                      <a:endParaRPr lang="en-GB" sz="800" b="0" u="sng" dirty="0">
                        <a:effectLst/>
                        <a:latin typeface="Twinkl Cursive Looped Light" panose="02000000000000000000" pitchFamily="2" charset="0"/>
                        <a:ea typeface="Calibri" panose="020F0502020204030204" pitchFamily="34" charset="0"/>
                        <a:cs typeface="Times New Roman" panose="02020603050405020304" pitchFamily="18" charset="0"/>
                      </a:endParaRPr>
                    </a:p>
                  </a:txBody>
                  <a:tcPr/>
                </a:tc>
                <a:tc>
                  <a:txBody>
                    <a:bodyPr/>
                    <a:lstStyle/>
                    <a:p>
                      <a:pPr marL="0" marR="0" lvl="0" indent="0" algn="l" defTabSz="914400" rtl="0" eaLnBrk="1" fontAlgn="auto" latinLnBrk="0" hangingPunct="1">
                        <a:lnSpc>
                          <a:spcPct val="115000"/>
                        </a:lnSpc>
                        <a:spcBef>
                          <a:spcPts val="0"/>
                        </a:spcBef>
                        <a:spcAft>
                          <a:spcPts val="0"/>
                        </a:spcAft>
                        <a:buClrTx/>
                        <a:buSzTx/>
                        <a:buFont typeface="Arial" panose="020B0604020202020204" pitchFamily="34" charset="0"/>
                        <a:buNone/>
                        <a:tabLst/>
                        <a:defRPr/>
                      </a:pPr>
                      <a:endParaRPr lang="en-GB" sz="800" b="1" dirty="0">
                        <a:solidFill>
                          <a:schemeClr val="tx1"/>
                        </a:solidFill>
                        <a:latin typeface="Twinkl Cursive Looped Light" panose="02000000000000000000" pitchFamily="2" charset="0"/>
                        <a:cs typeface="Amatic SC" panose="00000500000000000000" pitchFamily="2" charset="-79"/>
                      </a:endParaRPr>
                    </a:p>
                    <a:p>
                      <a:pPr marL="0" marR="0" lvl="0" indent="0" algn="l" defTabSz="914400" rtl="0" eaLnBrk="1" fontAlgn="auto" latinLnBrk="0" hangingPunct="1">
                        <a:lnSpc>
                          <a:spcPct val="115000"/>
                        </a:lnSpc>
                        <a:spcBef>
                          <a:spcPts val="0"/>
                        </a:spcBef>
                        <a:spcAft>
                          <a:spcPts val="0"/>
                        </a:spcAft>
                        <a:buClrTx/>
                        <a:buSzTx/>
                        <a:buFont typeface="Arial" panose="020B0604020202020204" pitchFamily="34" charset="0"/>
                        <a:buNone/>
                        <a:tabLst/>
                        <a:defRPr/>
                      </a:pPr>
                      <a:endParaRPr lang="en-GB" sz="800" b="0" u="sng" dirty="0">
                        <a:effectLst/>
                        <a:latin typeface="Twinkl Cursive Looped Light" panose="02000000000000000000" pitchFamily="2" charset="0"/>
                        <a:ea typeface="Calibri" panose="020F0502020204030204" pitchFamily="34" charset="0"/>
                        <a:cs typeface="Times New Roman" panose="02020603050405020304" pitchFamily="18" charset="0"/>
                      </a:endParaRPr>
                    </a:p>
                  </a:txBody>
                  <a:tcPr>
                    <a:solidFill>
                      <a:schemeClr val="accent2"/>
                    </a:solidFill>
                  </a:tcPr>
                </a:tc>
                <a:extLst>
                  <a:ext uri="{0D108BD9-81ED-4DB2-BD59-A6C34878D82A}">
                    <a16:rowId xmlns:a16="http://schemas.microsoft.com/office/drawing/2014/main" val="992209168"/>
                  </a:ext>
                </a:extLst>
              </a:tr>
            </a:tbl>
          </a:graphicData>
        </a:graphic>
      </p:graphicFrame>
      <p:sp>
        <p:nvSpPr>
          <p:cNvPr id="7" name="TextBox 6">
            <a:extLst>
              <a:ext uri="{FF2B5EF4-FFF2-40B4-BE49-F238E27FC236}">
                <a16:creationId xmlns:a16="http://schemas.microsoft.com/office/drawing/2014/main" id="{83147773-544E-4790-8EDF-474ED1E53FC7}"/>
              </a:ext>
            </a:extLst>
          </p:cNvPr>
          <p:cNvSpPr txBox="1"/>
          <p:nvPr/>
        </p:nvSpPr>
        <p:spPr>
          <a:xfrm>
            <a:off x="2470355" y="109437"/>
            <a:ext cx="4026310" cy="347763"/>
          </a:xfrm>
          <a:prstGeom prst="rect">
            <a:avLst/>
          </a:prstGeom>
          <a:noFill/>
        </p:spPr>
        <p:txBody>
          <a:bodyPr wrap="square" rtlCol="0">
            <a:spAutoFit/>
          </a:bodyPr>
          <a:lstStyle/>
          <a:p>
            <a:endParaRPr lang="en-GB" dirty="0"/>
          </a:p>
        </p:txBody>
      </p:sp>
      <p:sp>
        <p:nvSpPr>
          <p:cNvPr id="9" name="Rectangle 2">
            <a:extLst>
              <a:ext uri="{FF2B5EF4-FFF2-40B4-BE49-F238E27FC236}">
                <a16:creationId xmlns:a16="http://schemas.microsoft.com/office/drawing/2014/main" id="{413904D9-6CE7-4F0C-8B52-85F02F0B92A1}"/>
              </a:ext>
            </a:extLst>
          </p:cNvPr>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2049" name="Picture 7">
            <a:extLst>
              <a:ext uri="{FF2B5EF4-FFF2-40B4-BE49-F238E27FC236}">
                <a16:creationId xmlns:a16="http://schemas.microsoft.com/office/drawing/2014/main" id="{69E5F082-122F-48DC-BAA7-2A21D2ADF7F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4206" y="99883"/>
            <a:ext cx="304800" cy="398463"/>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8A42B9C4-6687-4077-9CAE-27719E98BDA8}"/>
              </a:ext>
            </a:extLst>
          </p:cNvPr>
          <p:cNvSpPr txBox="1"/>
          <p:nvPr/>
        </p:nvSpPr>
        <p:spPr>
          <a:xfrm>
            <a:off x="1180788" y="190569"/>
            <a:ext cx="6953863" cy="307777"/>
          </a:xfrm>
          <a:prstGeom prst="rect">
            <a:avLst/>
          </a:prstGeom>
          <a:noFill/>
        </p:spPr>
        <p:txBody>
          <a:bodyPr wrap="square" rtlCol="0">
            <a:spAutoFit/>
          </a:bodyPr>
          <a:lstStyle/>
          <a:p>
            <a:r>
              <a:rPr lang="en-GB" dirty="0"/>
              <a:t>WELFORD ON AVON NURSERY MEDIUM TERM PLANNING AUTUMN 2025</a:t>
            </a:r>
          </a:p>
        </p:txBody>
      </p:sp>
    </p:spTree>
    <p:extLst>
      <p:ext uri="{BB962C8B-B14F-4D97-AF65-F5344CB8AC3E}">
        <p14:creationId xmlns:p14="http://schemas.microsoft.com/office/powerpoint/2010/main" val="35903213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FF21356E-25AA-4FF8-BE4A-CB07AC5D3C91}"/>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en" smtClean="0"/>
              <a:t>10</a:t>
            </a:fld>
            <a:endParaRPr lang="en"/>
          </a:p>
        </p:txBody>
      </p:sp>
      <p:graphicFrame>
        <p:nvGraphicFramePr>
          <p:cNvPr id="3" name="Table 2">
            <a:extLst>
              <a:ext uri="{FF2B5EF4-FFF2-40B4-BE49-F238E27FC236}">
                <a16:creationId xmlns:a16="http://schemas.microsoft.com/office/drawing/2014/main" id="{BA3C8A36-E245-4F07-8EB0-6329D6BD676B}"/>
              </a:ext>
            </a:extLst>
          </p:cNvPr>
          <p:cNvGraphicFramePr>
            <a:graphicFrameLocks noGrp="1"/>
          </p:cNvGraphicFramePr>
          <p:nvPr>
            <p:extLst>
              <p:ext uri="{D42A27DB-BD31-4B8C-83A1-F6EECF244321}">
                <p14:modId xmlns:p14="http://schemas.microsoft.com/office/powerpoint/2010/main" val="99169105"/>
              </p:ext>
            </p:extLst>
          </p:nvPr>
        </p:nvGraphicFramePr>
        <p:xfrm>
          <a:off x="192579" y="525061"/>
          <a:ext cx="8839184" cy="4590562"/>
        </p:xfrm>
        <a:graphic>
          <a:graphicData uri="http://schemas.openxmlformats.org/drawingml/2006/table">
            <a:tbl>
              <a:tblPr firstRow="1" bandRow="1">
                <a:tableStyleId>{2F9B4754-A883-40EA-AA17-CC1FA8374AAD}</a:tableStyleId>
              </a:tblPr>
              <a:tblGrid>
                <a:gridCol w="1165728">
                  <a:extLst>
                    <a:ext uri="{9D8B030D-6E8A-4147-A177-3AD203B41FA5}">
                      <a16:colId xmlns:a16="http://schemas.microsoft.com/office/drawing/2014/main" val="592850875"/>
                    </a:ext>
                  </a:extLst>
                </a:gridCol>
                <a:gridCol w="959182">
                  <a:extLst>
                    <a:ext uri="{9D8B030D-6E8A-4147-A177-3AD203B41FA5}">
                      <a16:colId xmlns:a16="http://schemas.microsoft.com/office/drawing/2014/main" val="3087198024"/>
                    </a:ext>
                  </a:extLst>
                </a:gridCol>
                <a:gridCol w="959182">
                  <a:extLst>
                    <a:ext uri="{9D8B030D-6E8A-4147-A177-3AD203B41FA5}">
                      <a16:colId xmlns:a16="http://schemas.microsoft.com/office/drawing/2014/main" val="456731258"/>
                    </a:ext>
                  </a:extLst>
                </a:gridCol>
                <a:gridCol w="959182">
                  <a:extLst>
                    <a:ext uri="{9D8B030D-6E8A-4147-A177-3AD203B41FA5}">
                      <a16:colId xmlns:a16="http://schemas.microsoft.com/office/drawing/2014/main" val="135519263"/>
                    </a:ext>
                  </a:extLst>
                </a:gridCol>
                <a:gridCol w="959182">
                  <a:extLst>
                    <a:ext uri="{9D8B030D-6E8A-4147-A177-3AD203B41FA5}">
                      <a16:colId xmlns:a16="http://schemas.microsoft.com/office/drawing/2014/main" val="3356833165"/>
                    </a:ext>
                  </a:extLst>
                </a:gridCol>
                <a:gridCol w="959182">
                  <a:extLst>
                    <a:ext uri="{9D8B030D-6E8A-4147-A177-3AD203B41FA5}">
                      <a16:colId xmlns:a16="http://schemas.microsoft.com/office/drawing/2014/main" val="4000874788"/>
                    </a:ext>
                  </a:extLst>
                </a:gridCol>
                <a:gridCol w="959182">
                  <a:extLst>
                    <a:ext uri="{9D8B030D-6E8A-4147-A177-3AD203B41FA5}">
                      <a16:colId xmlns:a16="http://schemas.microsoft.com/office/drawing/2014/main" val="1595102914"/>
                    </a:ext>
                  </a:extLst>
                </a:gridCol>
                <a:gridCol w="959182">
                  <a:extLst>
                    <a:ext uri="{9D8B030D-6E8A-4147-A177-3AD203B41FA5}">
                      <a16:colId xmlns:a16="http://schemas.microsoft.com/office/drawing/2014/main" val="3274084245"/>
                    </a:ext>
                  </a:extLst>
                </a:gridCol>
                <a:gridCol w="959182">
                  <a:extLst>
                    <a:ext uri="{9D8B030D-6E8A-4147-A177-3AD203B41FA5}">
                      <a16:colId xmlns:a16="http://schemas.microsoft.com/office/drawing/2014/main" val="1608147129"/>
                    </a:ext>
                  </a:extLst>
                </a:gridCol>
              </a:tblGrid>
              <a:tr h="305984">
                <a:tc>
                  <a:txBody>
                    <a:bodyPr/>
                    <a:lstStyle/>
                    <a:p>
                      <a:pPr algn="ctr"/>
                      <a:r>
                        <a:rPr lang="en-GB" sz="1400" dirty="0">
                          <a:latin typeface="Twinkl Cursive Looped" panose="02000000000000000000" pitchFamily="2" charset="77"/>
                        </a:rPr>
                        <a:t>Autumn 1</a:t>
                      </a:r>
                    </a:p>
                  </a:txBody>
                  <a:tcPr>
                    <a:solidFill>
                      <a:srgbClr val="FFC000"/>
                    </a:solidFill>
                  </a:tcPr>
                </a:tc>
                <a:tc>
                  <a:txBody>
                    <a:bodyPr/>
                    <a:lstStyle/>
                    <a:p>
                      <a:pPr algn="ctr">
                        <a:spcAft>
                          <a:spcPts val="0"/>
                        </a:spcAft>
                      </a:pPr>
                      <a:r>
                        <a:rPr lang="en-GB" sz="1200" dirty="0">
                          <a:effectLst/>
                          <a:latin typeface="Twinkl Cursive Looped Semibold" panose="02000000000000000000" pitchFamily="2" charset="0"/>
                          <a:ea typeface="Times New Roman" panose="02020603050405020304" pitchFamily="18" charset="0"/>
                        </a:rPr>
                        <a:t>Week 1</a:t>
                      </a:r>
                    </a:p>
                  </a:txBody>
                  <a:tcPr marL="68580" marR="68580" marT="0" marB="0" anchor="ctr"/>
                </a:tc>
                <a:tc>
                  <a:txBody>
                    <a:bodyPr/>
                    <a:lstStyle/>
                    <a:p>
                      <a:pPr algn="ctr">
                        <a:spcAft>
                          <a:spcPts val="0"/>
                        </a:spcAft>
                      </a:pPr>
                      <a:r>
                        <a:rPr lang="en-GB" sz="1200" dirty="0">
                          <a:effectLst/>
                          <a:latin typeface="Twinkl Cursive Looped Semibold" panose="02000000000000000000" pitchFamily="2" charset="0"/>
                          <a:ea typeface="Times New Roman" panose="02020603050405020304" pitchFamily="18" charset="0"/>
                        </a:rPr>
                        <a:t>Week 2</a:t>
                      </a:r>
                    </a:p>
                  </a:txBody>
                  <a:tcPr marL="68580" marR="68580" marT="0" marB="0" anchor="ctr"/>
                </a:tc>
                <a:tc>
                  <a:txBody>
                    <a:bodyPr/>
                    <a:lstStyle/>
                    <a:p>
                      <a:pPr algn="ctr">
                        <a:spcAft>
                          <a:spcPts val="0"/>
                        </a:spcAft>
                      </a:pPr>
                      <a:r>
                        <a:rPr lang="en-GB" sz="1200" dirty="0">
                          <a:effectLst/>
                          <a:latin typeface="Twinkl Cursive Looped Semibold" panose="02000000000000000000" pitchFamily="2" charset="0"/>
                          <a:ea typeface="Times New Roman" panose="02020603050405020304" pitchFamily="18" charset="0"/>
                        </a:rPr>
                        <a:t>Week 3</a:t>
                      </a:r>
                    </a:p>
                  </a:txBody>
                  <a:tcPr marL="68580" marR="68580" marT="0" marB="0" anchor="ctr"/>
                </a:tc>
                <a:tc>
                  <a:txBody>
                    <a:bodyPr/>
                    <a:lstStyle/>
                    <a:p>
                      <a:pPr algn="ctr">
                        <a:spcAft>
                          <a:spcPts val="0"/>
                        </a:spcAft>
                      </a:pPr>
                      <a:r>
                        <a:rPr lang="en-GB" sz="1200" dirty="0">
                          <a:effectLst/>
                          <a:latin typeface="Twinkl Cursive Looped Semibold" panose="02000000000000000000" pitchFamily="2" charset="0"/>
                          <a:ea typeface="Times New Roman" panose="02020603050405020304" pitchFamily="18" charset="0"/>
                        </a:rPr>
                        <a:t>Week 4</a:t>
                      </a:r>
                    </a:p>
                  </a:txBody>
                  <a:tcPr marL="68580" marR="68580" marT="0" marB="0" anchor="ctr"/>
                </a:tc>
                <a:tc>
                  <a:txBody>
                    <a:bodyPr/>
                    <a:lstStyle/>
                    <a:p>
                      <a:pPr algn="ctr">
                        <a:spcAft>
                          <a:spcPts val="0"/>
                        </a:spcAft>
                      </a:pPr>
                      <a:r>
                        <a:rPr lang="en-GB" sz="1200" dirty="0">
                          <a:effectLst/>
                          <a:latin typeface="Twinkl Cursive Looped Semibold" panose="02000000000000000000" pitchFamily="2" charset="0"/>
                          <a:ea typeface="Times New Roman" panose="02020603050405020304" pitchFamily="18" charset="0"/>
                        </a:rPr>
                        <a:t>Week 5</a:t>
                      </a:r>
                    </a:p>
                  </a:txBody>
                  <a:tcPr marL="68580" marR="68580" marT="0" marB="0" anchor="ctr"/>
                </a:tc>
                <a:tc>
                  <a:txBody>
                    <a:bodyPr/>
                    <a:lstStyle/>
                    <a:p>
                      <a:pPr algn="ctr">
                        <a:spcAft>
                          <a:spcPts val="0"/>
                        </a:spcAft>
                      </a:pPr>
                      <a:r>
                        <a:rPr lang="en-GB" sz="1200" dirty="0">
                          <a:effectLst/>
                          <a:latin typeface="Twinkl Cursive Looped Semibold" panose="02000000000000000000" pitchFamily="2" charset="0"/>
                          <a:ea typeface="Times New Roman" panose="02020603050405020304" pitchFamily="18" charset="0"/>
                        </a:rPr>
                        <a:t>Week 6</a:t>
                      </a:r>
                    </a:p>
                  </a:txBody>
                  <a:tcPr marL="68580" marR="68580" marT="0" marB="0" anchor="ctr"/>
                </a:tc>
                <a:tc>
                  <a:txBody>
                    <a:bodyPr/>
                    <a:lstStyle/>
                    <a:p>
                      <a:pPr algn="ctr">
                        <a:spcAft>
                          <a:spcPts val="0"/>
                        </a:spcAft>
                      </a:pPr>
                      <a:r>
                        <a:rPr lang="en-GB" sz="1200" dirty="0">
                          <a:effectLst/>
                          <a:latin typeface="Twinkl Cursive Looped Semibold" panose="02000000000000000000" pitchFamily="2" charset="0"/>
                          <a:ea typeface="Times New Roman" panose="02020603050405020304" pitchFamily="18" charset="0"/>
                        </a:rPr>
                        <a:t>Week 7</a:t>
                      </a:r>
                    </a:p>
                  </a:txBody>
                  <a:tcPr marL="68580" marR="68580" marT="0" marB="0" anchor="ctr"/>
                </a:tc>
                <a:tc>
                  <a:txBody>
                    <a:bodyPr/>
                    <a:lstStyle/>
                    <a:p>
                      <a:pPr algn="ctr">
                        <a:spcAft>
                          <a:spcPts val="0"/>
                        </a:spcAft>
                      </a:pPr>
                      <a:r>
                        <a:rPr lang="en-GB" sz="1200" dirty="0">
                          <a:effectLst/>
                          <a:latin typeface="Twinkl Cursive Looped Semibold" panose="02000000000000000000" pitchFamily="2" charset="0"/>
                          <a:ea typeface="Times New Roman" panose="02020603050405020304" pitchFamily="18" charset="0"/>
                        </a:rPr>
                        <a:t>Week 8</a:t>
                      </a:r>
                    </a:p>
                  </a:txBody>
                  <a:tcPr marL="68580" marR="68580" marT="0" marB="0" anchor="ctr"/>
                </a:tc>
                <a:extLst>
                  <a:ext uri="{0D108BD9-81ED-4DB2-BD59-A6C34878D82A}">
                    <a16:rowId xmlns:a16="http://schemas.microsoft.com/office/drawing/2014/main" val="179689094"/>
                  </a:ext>
                </a:extLst>
              </a:tr>
              <a:tr h="305984">
                <a:tc>
                  <a:txBody>
                    <a:bodyPr/>
                    <a:lstStyle/>
                    <a:p>
                      <a:pPr algn="ctr"/>
                      <a:r>
                        <a:rPr lang="en-US" sz="1400" b="0" dirty="0">
                          <a:latin typeface="Twinkl Cursive Looped" panose="02000000000000000000" pitchFamily="2" charset="77"/>
                          <a:cs typeface="Amatic SC" panose="00000500000000000000" pitchFamily="2" charset="-79"/>
                        </a:rPr>
                        <a:t>UW</a:t>
                      </a:r>
                      <a:endParaRPr lang="en-GB" sz="1400" b="0" dirty="0">
                        <a:latin typeface="Twinkl Cursive Looped" panose="02000000000000000000" pitchFamily="2" charset="77"/>
                        <a:cs typeface="Amatic SC" panose="00000500000000000000" pitchFamily="2" charset="-79"/>
                      </a:endParaRPr>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01/09/25</a:t>
                      </a:r>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08/09/25</a:t>
                      </a:r>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15/09/25</a:t>
                      </a:r>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22/09/25</a:t>
                      </a:r>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29/09/25</a:t>
                      </a:r>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06/10/25</a:t>
                      </a:r>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13/10/25</a:t>
                      </a:r>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20/10/25</a:t>
                      </a:r>
                    </a:p>
                  </a:txBody>
                  <a:tcPr/>
                </a:tc>
                <a:extLst>
                  <a:ext uri="{0D108BD9-81ED-4DB2-BD59-A6C34878D82A}">
                    <a16:rowId xmlns:a16="http://schemas.microsoft.com/office/drawing/2014/main" val="3925890655"/>
                  </a:ext>
                </a:extLst>
              </a:tr>
              <a:tr h="640415">
                <a:tc>
                  <a:txBody>
                    <a:bodyPr/>
                    <a:lstStyle/>
                    <a:p>
                      <a:pPr algn="ctr"/>
                      <a:r>
                        <a:rPr lang="en-US" sz="900" b="1" dirty="0">
                          <a:latin typeface="Twinkl Cursive Looped" panose="02000000000000000000" pitchFamily="2" charset="77"/>
                          <a:cs typeface="Amatic SC" panose="00000500000000000000" pitchFamily="2" charset="-79"/>
                        </a:rPr>
                        <a:t>The Natural World (Science)</a:t>
                      </a: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800" b="0" u="none" dirty="0">
                          <a:effectLst/>
                          <a:latin typeface="Twinkl Cursive Looped" panose="02000000000000000000" pitchFamily="2" charset="77"/>
                          <a:ea typeface="Calibri" panose="020F0502020204030204" pitchFamily="34" charset="0"/>
                          <a:cs typeface="Times New Roman" panose="02020603050405020304" pitchFamily="18" charset="0"/>
                        </a:rPr>
                        <a:t>What are germs?</a:t>
                      </a:r>
                    </a:p>
                    <a:p>
                      <a:pPr marL="0" marR="0" lvl="0" indent="0" algn="l" defTabSz="914400" rtl="0" eaLnBrk="1" fontAlgn="auto" latinLnBrk="0" hangingPunct="1">
                        <a:lnSpc>
                          <a:spcPct val="115000"/>
                        </a:lnSpc>
                        <a:spcBef>
                          <a:spcPts val="0"/>
                        </a:spcBef>
                        <a:spcAft>
                          <a:spcPts val="0"/>
                        </a:spcAft>
                        <a:buClrTx/>
                        <a:buSzTx/>
                        <a:buFontTx/>
                        <a:buNone/>
                        <a:tabLst/>
                        <a:defRPr/>
                      </a:pPr>
                      <a:endParaRPr lang="en-GB" sz="800" b="0" u="sng" dirty="0">
                        <a:effectLst/>
                        <a:latin typeface="Twinkl Cursive Looped" panose="02000000000000000000" pitchFamily="2" charset="77"/>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15000"/>
                        </a:lnSpc>
                        <a:spcBef>
                          <a:spcPts val="0"/>
                        </a:spcBef>
                        <a:spcAft>
                          <a:spcPts val="0"/>
                        </a:spcAft>
                        <a:buClrTx/>
                        <a:buSzTx/>
                        <a:buFontTx/>
                        <a:buNone/>
                        <a:tabLst/>
                        <a:defRPr/>
                      </a:pPr>
                      <a:endParaRPr lang="en-GB" sz="800" b="0" u="sng" dirty="0">
                        <a:effectLst/>
                        <a:latin typeface="Twinkl Cursive Looped" panose="02000000000000000000" pitchFamily="2" charset="77"/>
                        <a:ea typeface="Calibri" panose="020F0502020204030204" pitchFamily="34" charset="0"/>
                        <a:cs typeface="Times New Roman" panose="02020603050405020304" pitchFamily="18" charset="0"/>
                      </a:endParaRP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800" b="0" u="none" dirty="0">
                          <a:effectLst/>
                          <a:latin typeface="Twinkl Cursive Looped" panose="02000000000000000000" pitchFamily="2" charset="77"/>
                          <a:ea typeface="Calibri" panose="020F0502020204030204" pitchFamily="34" charset="0"/>
                          <a:cs typeface="Times New Roman" panose="02020603050405020304" pitchFamily="18" charset="0"/>
                        </a:rPr>
                        <a:t>Germs / staying heathy </a:t>
                      </a: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800" b="0" u="none" dirty="0">
                          <a:effectLst/>
                          <a:latin typeface="Twinkl Cursive Looped" panose="02000000000000000000" pitchFamily="2" charset="77"/>
                          <a:ea typeface="Calibri" panose="020F0502020204030204" pitchFamily="34" charset="0"/>
                          <a:cs typeface="Times New Roman" panose="02020603050405020304" pitchFamily="18" charset="0"/>
                        </a:rPr>
                        <a:t>Explore autumnal materials and objects </a:t>
                      </a: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800" b="0" u="none" dirty="0">
                          <a:effectLst/>
                          <a:latin typeface="Twinkl Cursive Looped" panose="02000000000000000000" pitchFamily="2" charset="77"/>
                          <a:ea typeface="Calibri" panose="020F0502020204030204" pitchFamily="34" charset="0"/>
                          <a:cs typeface="Times New Roman" panose="02020603050405020304" pitchFamily="18" charset="0"/>
                        </a:rPr>
                        <a:t>What just happened? Apple Orchard (</a:t>
                      </a:r>
                      <a:r>
                        <a:rPr lang="en-GB" sz="800" b="0" u="none" dirty="0" err="1">
                          <a:effectLst/>
                          <a:latin typeface="Twinkl Cursive Looped" panose="02000000000000000000" pitchFamily="2" charset="77"/>
                          <a:ea typeface="Calibri" panose="020F0502020204030204" pitchFamily="34" charset="0"/>
                          <a:cs typeface="Times New Roman" panose="02020603050405020304" pitchFamily="18" charset="0"/>
                        </a:rPr>
                        <a:t>Explorify</a:t>
                      </a:r>
                      <a:r>
                        <a:rPr lang="en-GB" sz="800" b="0" u="none" dirty="0">
                          <a:effectLst/>
                          <a:latin typeface="Twinkl Cursive Looped" panose="02000000000000000000" pitchFamily="2" charset="77"/>
                          <a:ea typeface="Calibri" panose="020F0502020204030204" pitchFamily="34" charset="0"/>
                          <a:cs typeface="Times New Roman" panose="02020603050405020304" pitchFamily="18" charset="0"/>
                        </a:rPr>
                        <a:t>)</a:t>
                      </a: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kumimoji="0" lang="en-GB" sz="800" b="0" i="0" u="none" strike="noStrike" kern="0" cap="none" spc="0" normalizeH="0" baseline="0" noProof="0" dirty="0">
                          <a:ln>
                            <a:noFill/>
                          </a:ln>
                          <a:solidFill>
                            <a:srgbClr val="000000"/>
                          </a:solidFill>
                          <a:effectLst/>
                          <a:uLnTx/>
                          <a:uFillTx/>
                          <a:latin typeface="Twinkl Cursive Looped" panose="02000000000000000000" pitchFamily="2" charset="77"/>
                          <a:ea typeface="Calibri" panose="020F0502020204030204" pitchFamily="34" charset="0"/>
                          <a:cs typeface="Times New Roman" panose="02020603050405020304" pitchFamily="18" charset="0"/>
                          <a:sym typeface="Arial"/>
                        </a:rPr>
                        <a:t>Plant bulbs </a:t>
                      </a: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kumimoji="0" lang="en-GB" sz="800" b="0" i="0" u="none" strike="noStrike" kern="0" cap="none" spc="0" normalizeH="0" baseline="0" noProof="0" dirty="0">
                          <a:ln>
                            <a:noFill/>
                          </a:ln>
                          <a:solidFill>
                            <a:srgbClr val="000000"/>
                          </a:solidFill>
                          <a:effectLst/>
                          <a:uLnTx/>
                          <a:uFillTx/>
                          <a:latin typeface="Twinkl Cursive Looped" panose="02000000000000000000" pitchFamily="2" charset="77"/>
                          <a:ea typeface="Calibri" panose="020F0502020204030204" pitchFamily="34" charset="0"/>
                          <a:cs typeface="Times New Roman" panose="02020603050405020304" pitchFamily="18" charset="0"/>
                          <a:sym typeface="Arial"/>
                        </a:rPr>
                        <a:t>Explore autumnal materials and objects </a:t>
                      </a: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800" b="0" u="none" dirty="0">
                          <a:effectLst/>
                          <a:latin typeface="Twinkl Cursive Looped" panose="02000000000000000000" pitchFamily="2" charset="77"/>
                          <a:ea typeface="Calibri" panose="020F0502020204030204" pitchFamily="34" charset="0"/>
                          <a:cs typeface="Times New Roman" panose="02020603050405020304" pitchFamily="18" charset="0"/>
                        </a:rPr>
                        <a:t>Seasonal change </a:t>
                      </a:r>
                    </a:p>
                    <a:p>
                      <a:pPr marL="0" marR="0" lvl="0" indent="0" algn="l" defTabSz="914400" rtl="0" eaLnBrk="1" fontAlgn="auto" latinLnBrk="0" hangingPunct="1">
                        <a:lnSpc>
                          <a:spcPct val="115000"/>
                        </a:lnSpc>
                        <a:spcBef>
                          <a:spcPts val="0"/>
                        </a:spcBef>
                        <a:spcAft>
                          <a:spcPts val="0"/>
                        </a:spcAft>
                        <a:buClrTx/>
                        <a:buSzTx/>
                        <a:buFontTx/>
                        <a:buNone/>
                        <a:tabLst/>
                        <a:defRPr/>
                      </a:pPr>
                      <a:r>
                        <a:rPr lang="en-GB" sz="800" b="0" u="none" dirty="0">
                          <a:effectLst/>
                          <a:latin typeface="Twinkl Cursive Looped" panose="02000000000000000000" pitchFamily="2" charset="77"/>
                          <a:ea typeface="Calibri" panose="020F0502020204030204" pitchFamily="34" charset="0"/>
                          <a:cs typeface="Times New Roman" panose="02020603050405020304" pitchFamily="18" charset="0"/>
                        </a:rPr>
                        <a:t>Three seasons (</a:t>
                      </a:r>
                      <a:r>
                        <a:rPr lang="en-GB" sz="800" b="0" u="none" dirty="0" err="1">
                          <a:effectLst/>
                          <a:latin typeface="Twinkl Cursive Looped" panose="02000000000000000000" pitchFamily="2" charset="77"/>
                          <a:ea typeface="Calibri" panose="020F0502020204030204" pitchFamily="34" charset="0"/>
                          <a:cs typeface="Times New Roman" panose="02020603050405020304" pitchFamily="18" charset="0"/>
                        </a:rPr>
                        <a:t>Explorify</a:t>
                      </a:r>
                      <a:r>
                        <a:rPr lang="en-GB" sz="800" b="0" u="none" dirty="0">
                          <a:effectLst/>
                          <a:latin typeface="Twinkl Cursive Looped" panose="02000000000000000000" pitchFamily="2" charset="77"/>
                          <a:ea typeface="Calibri" panose="020F0502020204030204" pitchFamily="34" charset="0"/>
                          <a:cs typeface="Times New Roman" panose="02020603050405020304" pitchFamily="18" charset="0"/>
                        </a:rPr>
                        <a:t>) </a:t>
                      </a: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800" b="0" u="none" dirty="0">
                          <a:effectLst/>
                          <a:latin typeface="Twinkl Cursive Looped" panose="02000000000000000000" pitchFamily="2" charset="77"/>
                          <a:ea typeface="Calibri" panose="020F0502020204030204" pitchFamily="34" charset="0"/>
                          <a:cs typeface="Times New Roman" panose="02020603050405020304" pitchFamily="18" charset="0"/>
                        </a:rPr>
                        <a:t>Falconry visit  - owls </a:t>
                      </a:r>
                    </a:p>
                  </a:txBody>
                  <a:tcPr/>
                </a:tc>
                <a:extLst>
                  <a:ext uri="{0D108BD9-81ED-4DB2-BD59-A6C34878D82A}">
                    <a16:rowId xmlns:a16="http://schemas.microsoft.com/office/drawing/2014/main" val="126213105"/>
                  </a:ext>
                </a:extLst>
              </a:tr>
              <a:tr h="907978">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900" b="1" dirty="0">
                          <a:latin typeface="Twinkl Cursive Looped" panose="02000000000000000000" pitchFamily="2" charset="77"/>
                          <a:cs typeface="Amatic SC" panose="00000500000000000000" pitchFamily="2" charset="-79"/>
                        </a:rPr>
                        <a:t>People, Cultural and Communities (Geography)</a:t>
                      </a: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lang="en-US" sz="900" b="1" dirty="0">
                        <a:latin typeface="Twinkl Cursive Looped" panose="02000000000000000000" pitchFamily="2" charset="77"/>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lang="en-US" sz="900" b="1" dirty="0">
                        <a:latin typeface="Twinkl Cursive Looped" panose="02000000000000000000" pitchFamily="2" charset="77"/>
                        <a:cs typeface="Amatic SC" panose="00000500000000000000" pitchFamily="2" charset="-79"/>
                      </a:endParaRP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800" b="0" u="none" dirty="0">
                          <a:effectLst/>
                          <a:latin typeface="Twinkl Cursive Looped" panose="02000000000000000000" pitchFamily="2" charset="77"/>
                          <a:ea typeface="Calibri" panose="020F0502020204030204" pitchFamily="34" charset="0"/>
                          <a:cs typeface="Times New Roman" panose="02020603050405020304" pitchFamily="18" charset="0"/>
                        </a:rPr>
                        <a:t>Our School-</a:t>
                      </a:r>
                    </a:p>
                    <a:p>
                      <a:pPr marL="0" marR="0" lvl="0" indent="0" algn="l" defTabSz="914400" rtl="0" eaLnBrk="1" fontAlgn="auto" latinLnBrk="0" hangingPunct="1">
                        <a:lnSpc>
                          <a:spcPct val="115000"/>
                        </a:lnSpc>
                        <a:spcBef>
                          <a:spcPts val="0"/>
                        </a:spcBef>
                        <a:spcAft>
                          <a:spcPts val="0"/>
                        </a:spcAft>
                        <a:buClrTx/>
                        <a:buSzTx/>
                        <a:buFontTx/>
                        <a:buNone/>
                        <a:tabLst/>
                        <a:defRPr/>
                      </a:pPr>
                      <a:r>
                        <a:rPr lang="en-GB" sz="800" b="0" u="none" dirty="0">
                          <a:effectLst/>
                          <a:latin typeface="Twinkl Cursive Looped" panose="02000000000000000000" pitchFamily="2" charset="77"/>
                          <a:ea typeface="Calibri" panose="020F0502020204030204" pitchFamily="34" charset="0"/>
                          <a:cs typeface="Times New Roman" panose="02020603050405020304" pitchFamily="18" charset="0"/>
                        </a:rPr>
                        <a:t>what are the different parts of the classroom?</a:t>
                      </a: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800" b="0" u="none" dirty="0">
                          <a:effectLst/>
                          <a:latin typeface="Twinkl Cursive Looped" panose="02000000000000000000" pitchFamily="2" charset="0"/>
                          <a:ea typeface="Calibri" panose="020F0502020204030204" pitchFamily="34" charset="0"/>
                          <a:cs typeface="Times New Roman" panose="02020603050405020304" pitchFamily="18" charset="0"/>
                        </a:rPr>
                        <a:t>Where do I live? </a:t>
                      </a:r>
                    </a:p>
                    <a:p>
                      <a:pPr marL="0" marR="0" lvl="0" indent="0" algn="l" defTabSz="914400" rtl="0" eaLnBrk="1" fontAlgn="auto" latinLnBrk="0" hangingPunct="1">
                        <a:lnSpc>
                          <a:spcPct val="115000"/>
                        </a:lnSpc>
                        <a:spcBef>
                          <a:spcPts val="0"/>
                        </a:spcBef>
                        <a:spcAft>
                          <a:spcPts val="0"/>
                        </a:spcAft>
                        <a:buClrTx/>
                        <a:buSzTx/>
                        <a:buFontTx/>
                        <a:buNone/>
                        <a:tabLst/>
                        <a:defRPr/>
                      </a:pPr>
                      <a:r>
                        <a:rPr lang="en-GB" sz="800" b="0" u="none" dirty="0">
                          <a:solidFill>
                            <a:schemeClr val="bg2"/>
                          </a:solidFill>
                          <a:effectLst/>
                          <a:latin typeface="Twinkl Cursive Looped" panose="02000000000000000000" pitchFamily="2" charset="0"/>
                          <a:ea typeface="Calibri" panose="020F0502020204030204" pitchFamily="34" charset="0"/>
                          <a:cs typeface="Times New Roman" panose="02020603050405020304" pitchFamily="18" charset="0"/>
                        </a:rPr>
                        <a:t>Start to recognise where they live and places they visit regularly </a:t>
                      </a:r>
                    </a:p>
                    <a:p>
                      <a:pPr marL="0" marR="0" lvl="0" indent="0" algn="l" defTabSz="914400" rtl="0" eaLnBrk="1" fontAlgn="auto" latinLnBrk="0" hangingPunct="1">
                        <a:lnSpc>
                          <a:spcPct val="115000"/>
                        </a:lnSpc>
                        <a:spcBef>
                          <a:spcPts val="0"/>
                        </a:spcBef>
                        <a:spcAft>
                          <a:spcPts val="0"/>
                        </a:spcAft>
                        <a:buClrTx/>
                        <a:buSzTx/>
                        <a:buFontTx/>
                        <a:buNone/>
                        <a:tabLst/>
                        <a:defRPr/>
                      </a:pPr>
                      <a:endParaRPr lang="en-GB" sz="800" b="0" u="sng" dirty="0">
                        <a:effectLst/>
                        <a:latin typeface="Twinkl Cursive Looped" panose="02000000000000000000" pitchFamily="2" charset="77"/>
                        <a:ea typeface="Calibri" panose="020F0502020204030204" pitchFamily="34" charset="0"/>
                        <a:cs typeface="Times New Roman" panose="02020603050405020304" pitchFamily="18" charset="0"/>
                      </a:endParaRP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800" b="0" u="none" dirty="0">
                          <a:effectLst/>
                          <a:latin typeface="Twinkl Cursive Looped" panose="02000000000000000000" pitchFamily="2" charset="77"/>
                          <a:ea typeface="Calibri" panose="020F0502020204030204" pitchFamily="34" charset="0"/>
                          <a:cs typeface="Times New Roman" panose="02020603050405020304" pitchFamily="18" charset="0"/>
                        </a:rPr>
                        <a:t>Engage in activities to look after the indoor and outdoor classroom </a:t>
                      </a: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800" b="0" u="none" dirty="0">
                          <a:effectLst/>
                          <a:latin typeface="Twinkl Cursive Looped" panose="02000000000000000000" pitchFamily="2" charset="77"/>
                          <a:ea typeface="Calibri" panose="020F0502020204030204" pitchFamily="34" charset="0"/>
                          <a:cs typeface="Times New Roman" panose="02020603050405020304" pitchFamily="18" charset="0"/>
                        </a:rPr>
                        <a:t>Where does our food come from? </a:t>
                      </a: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800" b="0" u="none" dirty="0">
                          <a:effectLst/>
                          <a:latin typeface="Twinkl Cursive Looped" panose="02000000000000000000" pitchFamily="2" charset="77"/>
                          <a:ea typeface="Calibri" panose="020F0502020204030204" pitchFamily="34" charset="0"/>
                          <a:cs typeface="Times New Roman" panose="02020603050405020304" pitchFamily="18" charset="0"/>
                        </a:rPr>
                        <a:t>What is a map? </a:t>
                      </a: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800" b="0" u="none" dirty="0">
                          <a:effectLst/>
                          <a:latin typeface="Twinkl Cursive Looped" panose="02000000000000000000" pitchFamily="2" charset="77"/>
                          <a:ea typeface="Calibri" panose="020F0502020204030204" pitchFamily="34" charset="0"/>
                          <a:cs typeface="Times New Roman" panose="02020603050405020304" pitchFamily="18" charset="0"/>
                        </a:rPr>
                        <a:t>Visit local church</a:t>
                      </a:r>
                      <a:endParaRPr lang="en-GB" sz="900" b="0" u="none" dirty="0">
                        <a:effectLst/>
                        <a:latin typeface="Twinkl Cursive Looped Light" panose="02000000000000000000" pitchFamily="2"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15000"/>
                        </a:lnSpc>
                        <a:spcBef>
                          <a:spcPts val="0"/>
                        </a:spcBef>
                        <a:spcAft>
                          <a:spcPts val="0"/>
                        </a:spcAft>
                        <a:buClrTx/>
                        <a:buSzTx/>
                        <a:buFontTx/>
                        <a:buNone/>
                        <a:tabLst/>
                        <a:defRPr/>
                      </a:pPr>
                      <a:r>
                        <a:rPr lang="en-GB" sz="900" b="0" u="none" dirty="0">
                          <a:effectLst/>
                          <a:latin typeface="Twinkl Cursive Looped Light" panose="02000000000000000000" pitchFamily="2" charset="0"/>
                          <a:ea typeface="Calibri" panose="020F0502020204030204" pitchFamily="34" charset="0"/>
                          <a:cs typeface="Times New Roman" panose="02020603050405020304" pitchFamily="18" charset="0"/>
                        </a:rPr>
                        <a:t>Communicate route to the church </a:t>
                      </a:r>
                      <a:endParaRPr lang="en-GB" sz="800" b="0" u="none" dirty="0">
                        <a:effectLst/>
                        <a:latin typeface="Twinkl Cursive Looped" panose="02000000000000000000" pitchFamily="2" charset="77"/>
                        <a:ea typeface="Calibri" panose="020F0502020204030204" pitchFamily="34" charset="0"/>
                        <a:cs typeface="Times New Roman" panose="02020603050405020304" pitchFamily="18" charset="0"/>
                      </a:endParaRP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GB" sz="800" b="0" u="none" dirty="0">
                        <a:effectLst/>
                        <a:latin typeface="Twinkl Cursive Looped" panose="02000000000000000000" pitchFamily="2" charset="77"/>
                        <a:ea typeface="Calibri" panose="020F0502020204030204" pitchFamily="34" charset="0"/>
                        <a:cs typeface="Times New Roman" panose="02020603050405020304" pitchFamily="18" charset="0"/>
                      </a:endParaRP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800" b="0" u="none" dirty="0">
                          <a:effectLst/>
                          <a:latin typeface="Twinkl Cursive Looped" panose="02000000000000000000" pitchFamily="2" charset="77"/>
                          <a:ea typeface="Calibri" panose="020F0502020204030204" pitchFamily="34" charset="0"/>
                          <a:cs typeface="Times New Roman" panose="02020603050405020304" pitchFamily="18" charset="0"/>
                        </a:rPr>
                        <a:t>Favourite places to visit </a:t>
                      </a:r>
                    </a:p>
                    <a:p>
                      <a:pPr marL="0" marR="0" lvl="0" indent="0" algn="l" defTabSz="914400" rtl="0" eaLnBrk="1" fontAlgn="auto" latinLnBrk="0" hangingPunct="1">
                        <a:lnSpc>
                          <a:spcPct val="115000"/>
                        </a:lnSpc>
                        <a:spcBef>
                          <a:spcPts val="0"/>
                        </a:spcBef>
                        <a:spcAft>
                          <a:spcPts val="0"/>
                        </a:spcAft>
                        <a:buClrTx/>
                        <a:buSzTx/>
                        <a:buFontTx/>
                        <a:buNone/>
                        <a:tabLst/>
                        <a:defRPr/>
                      </a:pPr>
                      <a:endParaRPr lang="en-GB" sz="800" b="0" u="sng" dirty="0">
                        <a:effectLst/>
                        <a:latin typeface="Twinkl Cursive Looped" panose="02000000000000000000" pitchFamily="2" charset="77"/>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2952736986"/>
                  </a:ext>
                </a:extLst>
              </a:tr>
              <a:tr h="144808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900" b="1" dirty="0">
                          <a:latin typeface="Twinkl Cursive Looped" panose="02000000000000000000" pitchFamily="2" charset="77"/>
                          <a:cs typeface="Amatic SC" panose="00000500000000000000" pitchFamily="2" charset="-79"/>
                        </a:rPr>
                        <a:t>People, Cultures and Communities (RE)</a:t>
                      </a:r>
                    </a:p>
                    <a:p>
                      <a:pPr algn="ctr"/>
                      <a:r>
                        <a:rPr lang="en-US" sz="800" dirty="0">
                          <a:latin typeface="Twinkl Cursive Looped" panose="02000000000000000000" pitchFamily="2" charset="77"/>
                        </a:rPr>
                        <a:t>They will begin to understand and value the differences of individuals and groups within and beyond their own community. </a:t>
                      </a:r>
                    </a:p>
                    <a:p>
                      <a:pPr algn="ctr"/>
                      <a:endParaRPr lang="en-US" sz="800" dirty="0">
                        <a:latin typeface="Twinkl Cursive Looped" panose="02000000000000000000" pitchFamily="2" charset="77"/>
                      </a:endParaRP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800" b="0" u="none" dirty="0">
                          <a:effectLst/>
                          <a:latin typeface="Twinkl Cursive Looped" panose="02000000000000000000" pitchFamily="2" charset="77"/>
                          <a:ea typeface="Calibri" panose="020F0502020204030204" pitchFamily="34" charset="0"/>
                          <a:cs typeface="Times New Roman" panose="02020603050405020304" pitchFamily="18" charset="0"/>
                        </a:rPr>
                        <a:t>Special people and me!</a:t>
                      </a:r>
                    </a:p>
                    <a:p>
                      <a:pPr marL="0" marR="0" lvl="0" indent="0" algn="l" defTabSz="914400" rtl="0" eaLnBrk="1" fontAlgn="auto" latinLnBrk="0" hangingPunct="1">
                        <a:lnSpc>
                          <a:spcPct val="115000"/>
                        </a:lnSpc>
                        <a:spcBef>
                          <a:spcPts val="0"/>
                        </a:spcBef>
                        <a:spcAft>
                          <a:spcPts val="0"/>
                        </a:spcAft>
                        <a:buClrTx/>
                        <a:buSzTx/>
                        <a:buFontTx/>
                        <a:buNone/>
                        <a:tabLst/>
                        <a:defRPr/>
                      </a:pPr>
                      <a:endParaRPr lang="en-GB" sz="800" b="0" u="sng" dirty="0">
                        <a:effectLst/>
                        <a:latin typeface="Twinkl Cursive Looped" panose="02000000000000000000" pitchFamily="2" charset="77"/>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15000"/>
                        </a:lnSpc>
                        <a:spcBef>
                          <a:spcPts val="0"/>
                        </a:spcBef>
                        <a:spcAft>
                          <a:spcPts val="0"/>
                        </a:spcAft>
                        <a:buClrTx/>
                        <a:buSzTx/>
                        <a:buFontTx/>
                        <a:buNone/>
                        <a:tabLst/>
                        <a:defRPr/>
                      </a:pPr>
                      <a:endParaRPr lang="en-GB" sz="800" b="0" u="sng" dirty="0">
                        <a:effectLst/>
                        <a:latin typeface="Twinkl Cursive Looped" panose="02000000000000000000" pitchFamily="2" charset="77"/>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15000"/>
                        </a:lnSpc>
                        <a:spcBef>
                          <a:spcPts val="0"/>
                        </a:spcBef>
                        <a:spcAft>
                          <a:spcPts val="0"/>
                        </a:spcAft>
                        <a:buClrTx/>
                        <a:buSzTx/>
                        <a:buFontTx/>
                        <a:buNone/>
                        <a:tabLst/>
                        <a:defRPr/>
                      </a:pPr>
                      <a:endParaRPr lang="en-GB" sz="800" b="0" u="sng" dirty="0">
                        <a:effectLst/>
                        <a:latin typeface="Twinkl Cursive Looped" panose="02000000000000000000" pitchFamily="2" charset="77"/>
                        <a:ea typeface="Calibri" panose="020F0502020204030204" pitchFamily="34" charset="0"/>
                        <a:cs typeface="Times New Roman" panose="02020603050405020304" pitchFamily="18" charset="0"/>
                      </a:endParaRP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800" b="0" u="none" dirty="0">
                          <a:effectLst/>
                          <a:latin typeface="Twinkl Cursive Looped" panose="02000000000000000000" pitchFamily="2" charset="77"/>
                          <a:ea typeface="Calibri" panose="020F0502020204030204" pitchFamily="34" charset="0"/>
                          <a:cs typeface="Times New Roman" panose="02020603050405020304" pitchFamily="18" charset="0"/>
                        </a:rPr>
                        <a:t>Talk about immediate family </a:t>
                      </a:r>
                    </a:p>
                    <a:p>
                      <a:pPr marL="0" marR="0" lvl="0" indent="0" algn="l" defTabSz="914400" rtl="0" eaLnBrk="1" fontAlgn="auto" latinLnBrk="0" hangingPunct="1">
                        <a:lnSpc>
                          <a:spcPct val="115000"/>
                        </a:lnSpc>
                        <a:spcBef>
                          <a:spcPts val="0"/>
                        </a:spcBef>
                        <a:spcAft>
                          <a:spcPts val="0"/>
                        </a:spcAft>
                        <a:buClrTx/>
                        <a:buSzTx/>
                        <a:buFontTx/>
                        <a:buNone/>
                        <a:tabLst/>
                        <a:defRPr/>
                      </a:pPr>
                      <a:endParaRPr lang="en-GB" sz="800" b="0" u="sng" dirty="0">
                        <a:effectLst/>
                        <a:latin typeface="Twinkl Cursive Looped" panose="02000000000000000000" pitchFamily="2" charset="77"/>
                        <a:ea typeface="Calibri" panose="020F0502020204030204" pitchFamily="34" charset="0"/>
                        <a:cs typeface="Times New Roman" panose="02020603050405020304" pitchFamily="18" charset="0"/>
                      </a:endParaRP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800" b="0" i="0" u="none" dirty="0">
                          <a:effectLst/>
                          <a:latin typeface="Twinkl Cursive Looped" panose="02000000000000000000" pitchFamily="2" charset="77"/>
                          <a:ea typeface="Calibri" panose="020F0502020204030204" pitchFamily="34" charset="0"/>
                          <a:cs typeface="Times New Roman" panose="02020603050405020304" pitchFamily="18" charset="0"/>
                        </a:rPr>
                        <a:t>Name and describe familiar people </a:t>
                      </a:r>
                    </a:p>
                    <a:p>
                      <a:pPr marL="0" marR="0" lvl="0" indent="0" algn="l" defTabSz="914400" rtl="0" eaLnBrk="1" fontAlgn="auto" latinLnBrk="0" hangingPunct="1">
                        <a:lnSpc>
                          <a:spcPct val="115000"/>
                        </a:lnSpc>
                        <a:spcBef>
                          <a:spcPts val="0"/>
                        </a:spcBef>
                        <a:spcAft>
                          <a:spcPts val="0"/>
                        </a:spcAft>
                        <a:buClrTx/>
                        <a:buSzTx/>
                        <a:buFontTx/>
                        <a:buNone/>
                        <a:tabLst/>
                        <a:defRPr/>
                      </a:pPr>
                      <a:endParaRPr lang="en-GB" sz="800" b="0" i="0" u="sng" dirty="0">
                        <a:effectLst/>
                        <a:latin typeface="Twinkl Cursive Looped" panose="02000000000000000000" pitchFamily="2" charset="77"/>
                        <a:ea typeface="Calibri" panose="020F0502020204030204" pitchFamily="34" charset="0"/>
                        <a:cs typeface="Times New Roman" panose="02020603050405020304" pitchFamily="18" charset="0"/>
                      </a:endParaRP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900" b="0" u="none" dirty="0">
                          <a:effectLst/>
                          <a:latin typeface="Twinkl Cursive Looped" panose="02000000000000000000" pitchFamily="2" charset="77"/>
                          <a:ea typeface="Calibri" panose="020F0502020204030204" pitchFamily="34" charset="0"/>
                          <a:cs typeface="Times New Roman" panose="02020603050405020304" pitchFamily="18" charset="0"/>
                        </a:rPr>
                        <a:t>Harvest festival </a:t>
                      </a: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900" b="0" u="none" dirty="0">
                          <a:effectLst/>
                          <a:latin typeface="Twinkl Cursive Looped" panose="02000000000000000000" pitchFamily="2" charset="77"/>
                          <a:ea typeface="Calibri" panose="020F0502020204030204" pitchFamily="34" charset="0"/>
                          <a:cs typeface="Times New Roman" panose="02020603050405020304" pitchFamily="18" charset="0"/>
                        </a:rPr>
                        <a:t>How do we celebrate differently and the same? </a:t>
                      </a:r>
                    </a:p>
                    <a:p>
                      <a:pPr marL="0" marR="0" lvl="0" indent="0" algn="l" defTabSz="914400" rtl="0" eaLnBrk="1" fontAlgn="auto" latinLnBrk="0" hangingPunct="1">
                        <a:lnSpc>
                          <a:spcPct val="115000"/>
                        </a:lnSpc>
                        <a:spcBef>
                          <a:spcPts val="0"/>
                        </a:spcBef>
                        <a:spcAft>
                          <a:spcPts val="0"/>
                        </a:spcAft>
                        <a:buClrTx/>
                        <a:buSzTx/>
                        <a:buFontTx/>
                        <a:buNone/>
                        <a:tabLst/>
                        <a:defRPr/>
                      </a:pPr>
                      <a:endParaRPr lang="en-GB" sz="900" b="0" u="none" dirty="0">
                        <a:effectLst/>
                        <a:latin typeface="Twinkl Cursive Looped" panose="02000000000000000000" pitchFamily="2" charset="77"/>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15000"/>
                        </a:lnSpc>
                        <a:spcBef>
                          <a:spcPts val="0"/>
                        </a:spcBef>
                        <a:spcAft>
                          <a:spcPts val="0"/>
                        </a:spcAft>
                        <a:buClrTx/>
                        <a:buSzTx/>
                        <a:buFontTx/>
                        <a:buNone/>
                        <a:tabLst/>
                        <a:defRPr/>
                      </a:pPr>
                      <a:r>
                        <a:rPr lang="en-GB" sz="900" b="0" u="none" dirty="0">
                          <a:effectLst/>
                          <a:latin typeface="Twinkl Cursive Looped" panose="02000000000000000000" pitchFamily="2" charset="77"/>
                          <a:ea typeface="Calibri" panose="020F0502020204030204" pitchFamily="34" charset="0"/>
                          <a:cs typeface="Times New Roman" panose="02020603050405020304" pitchFamily="18" charset="0"/>
                        </a:rPr>
                        <a:t>What is Harvest Festival? </a:t>
                      </a: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900" b="0" u="none" dirty="0">
                          <a:effectLst/>
                          <a:latin typeface="Twinkl Cursive Looped" panose="02000000000000000000" pitchFamily="2" charset="77"/>
                          <a:ea typeface="Calibri" panose="020F0502020204030204" pitchFamily="34" charset="0"/>
                          <a:cs typeface="Times New Roman" panose="02020603050405020304" pitchFamily="18" charset="0"/>
                        </a:rPr>
                        <a:t>Sukkot </a:t>
                      </a: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900" b="0" u="none" dirty="0">
                          <a:effectLst/>
                          <a:latin typeface="Twinkl Cursive Looped" panose="02000000000000000000" pitchFamily="2" charset="77"/>
                          <a:ea typeface="Calibri" panose="020F0502020204030204" pitchFamily="34" charset="0"/>
                          <a:cs typeface="Times New Roman" panose="02020603050405020304" pitchFamily="18" charset="0"/>
                        </a:rPr>
                        <a:t>Sukkot </a:t>
                      </a: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GB" sz="800" b="0" u="sng" dirty="0">
                        <a:effectLst/>
                        <a:latin typeface="Twinkl Cursive Looped" panose="02000000000000000000" pitchFamily="2" charset="77"/>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1021446931"/>
                  </a:ext>
                </a:extLst>
              </a:tr>
              <a:tr h="907978">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900" b="1" dirty="0">
                          <a:latin typeface="Twinkl Cursive Looped" panose="02000000000000000000" pitchFamily="2" charset="77"/>
                          <a:cs typeface="Amatic SC" panose="020B0604020202020204" charset="-79"/>
                        </a:rPr>
                        <a:t>Past And Present (History)</a:t>
                      </a: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800" b="0" u="none" dirty="0">
                          <a:effectLst/>
                          <a:latin typeface="Twinkl Cursive Looped" panose="02000000000000000000" pitchFamily="2" charset="77"/>
                          <a:ea typeface="Calibri" panose="020F0502020204030204" pitchFamily="34" charset="0"/>
                          <a:cs typeface="Times New Roman" panose="02020603050405020304" pitchFamily="18" charset="0"/>
                        </a:rPr>
                        <a:t>Routines of the day (ongoing) </a:t>
                      </a: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800" b="0" i="1" u="none" dirty="0">
                          <a:effectLst/>
                          <a:latin typeface="Twinkl Cursive Looped" panose="02000000000000000000" pitchFamily="2" charset="77"/>
                          <a:ea typeface="Calibri" panose="020F0502020204030204" pitchFamily="34" charset="0"/>
                          <a:cs typeface="Times New Roman" panose="02020603050405020304" pitchFamily="18" charset="0"/>
                        </a:rPr>
                        <a:t>Once there were giants </a:t>
                      </a: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800" b="0" i="0" u="none" dirty="0">
                          <a:effectLst/>
                          <a:latin typeface="Twinkl Cursive Looped" panose="02000000000000000000" pitchFamily="2" charset="77"/>
                          <a:ea typeface="Calibri" panose="020F0502020204030204" pitchFamily="34" charset="0"/>
                          <a:cs typeface="Times New Roman" panose="02020603050405020304" pitchFamily="18" charset="0"/>
                        </a:rPr>
                        <a:t>How have I changed since a baby? Bring a picture of self as a baby and a family photo </a:t>
                      </a: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GB" sz="800" b="0" u="sng" dirty="0">
                        <a:effectLst/>
                        <a:latin typeface="Twinkl Cursive Looped" panose="02000000000000000000" pitchFamily="2" charset="77"/>
                        <a:ea typeface="Calibri" panose="020F0502020204030204" pitchFamily="34" charset="0"/>
                        <a:cs typeface="Times New Roman" panose="02020603050405020304" pitchFamily="18" charset="0"/>
                      </a:endParaRP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GB" sz="800" b="0" u="sng" dirty="0">
                        <a:effectLst/>
                        <a:latin typeface="Twinkl Cursive Looped" panose="02000000000000000000" pitchFamily="2" charset="77"/>
                        <a:ea typeface="Calibri" panose="020F0502020204030204" pitchFamily="34" charset="0"/>
                        <a:cs typeface="Times New Roman" panose="02020603050405020304" pitchFamily="18" charset="0"/>
                      </a:endParaRP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800" b="0" u="none" dirty="0">
                          <a:effectLst/>
                          <a:latin typeface="Twinkl Cursive Looped" panose="02000000000000000000" pitchFamily="2" charset="77"/>
                          <a:ea typeface="Calibri" panose="020F0502020204030204" pitchFamily="34" charset="0"/>
                          <a:cs typeface="Times New Roman" panose="02020603050405020304" pitchFamily="18" charset="0"/>
                        </a:rPr>
                        <a:t>What do we remember about our walk to the church?</a:t>
                      </a: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GB" sz="800" b="0" u="sng" dirty="0">
                        <a:effectLst/>
                        <a:latin typeface="Twinkl Cursive Looped" panose="02000000000000000000" pitchFamily="2" charset="77"/>
                        <a:ea typeface="Calibri" panose="020F0502020204030204" pitchFamily="34" charset="0"/>
                        <a:cs typeface="Times New Roman" panose="02020603050405020304" pitchFamily="18" charset="0"/>
                      </a:endParaRP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GB" sz="800" b="0" u="sng" dirty="0">
                        <a:effectLst/>
                        <a:latin typeface="Twinkl Cursive Looped" panose="02000000000000000000" pitchFamily="2" charset="77"/>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4025128438"/>
                  </a:ext>
                </a:extLst>
              </a:tr>
            </a:tbl>
          </a:graphicData>
        </a:graphic>
      </p:graphicFrame>
      <p:sp>
        <p:nvSpPr>
          <p:cNvPr id="7" name="TextBox 6">
            <a:extLst>
              <a:ext uri="{FF2B5EF4-FFF2-40B4-BE49-F238E27FC236}">
                <a16:creationId xmlns:a16="http://schemas.microsoft.com/office/drawing/2014/main" id="{83147773-544E-4790-8EDF-474ED1E53FC7}"/>
              </a:ext>
            </a:extLst>
          </p:cNvPr>
          <p:cNvSpPr txBox="1"/>
          <p:nvPr/>
        </p:nvSpPr>
        <p:spPr>
          <a:xfrm>
            <a:off x="2470355" y="109437"/>
            <a:ext cx="4026310" cy="347763"/>
          </a:xfrm>
          <a:prstGeom prst="rect">
            <a:avLst/>
          </a:prstGeom>
          <a:noFill/>
        </p:spPr>
        <p:txBody>
          <a:bodyPr wrap="square" rtlCol="0">
            <a:spAutoFit/>
          </a:bodyPr>
          <a:lstStyle/>
          <a:p>
            <a:endParaRPr lang="en-GB" dirty="0"/>
          </a:p>
        </p:txBody>
      </p:sp>
      <p:sp>
        <p:nvSpPr>
          <p:cNvPr id="9" name="Rectangle 2">
            <a:extLst>
              <a:ext uri="{FF2B5EF4-FFF2-40B4-BE49-F238E27FC236}">
                <a16:creationId xmlns:a16="http://schemas.microsoft.com/office/drawing/2014/main" id="{413904D9-6CE7-4F0C-8B52-85F02F0B92A1}"/>
              </a:ext>
            </a:extLst>
          </p:cNvPr>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2049" name="Picture 7">
            <a:extLst>
              <a:ext uri="{FF2B5EF4-FFF2-40B4-BE49-F238E27FC236}">
                <a16:creationId xmlns:a16="http://schemas.microsoft.com/office/drawing/2014/main" id="{69E5F082-122F-48DC-BAA7-2A21D2ADF7F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4206" y="99883"/>
            <a:ext cx="304800" cy="398463"/>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8A42B9C4-6687-4077-9CAE-27719E98BDA8}"/>
              </a:ext>
            </a:extLst>
          </p:cNvPr>
          <p:cNvSpPr txBox="1"/>
          <p:nvPr/>
        </p:nvSpPr>
        <p:spPr>
          <a:xfrm>
            <a:off x="1180788" y="190569"/>
            <a:ext cx="6953863" cy="307777"/>
          </a:xfrm>
          <a:prstGeom prst="rect">
            <a:avLst/>
          </a:prstGeom>
          <a:noFill/>
        </p:spPr>
        <p:txBody>
          <a:bodyPr wrap="square" rtlCol="0">
            <a:spAutoFit/>
          </a:bodyPr>
          <a:lstStyle/>
          <a:p>
            <a:r>
              <a:rPr lang="en-GB" dirty="0"/>
              <a:t>WELFORD ON AVON NURSERY MEDIUM TERM PLANNING AUTUMN 2025</a:t>
            </a:r>
          </a:p>
        </p:txBody>
      </p:sp>
      <p:sp>
        <p:nvSpPr>
          <p:cNvPr id="8" name="Google Shape;566;p47">
            <a:extLst>
              <a:ext uri="{FF2B5EF4-FFF2-40B4-BE49-F238E27FC236}">
                <a16:creationId xmlns:a16="http://schemas.microsoft.com/office/drawing/2014/main" id="{67D5773C-186C-4B41-97F2-540F15F70FF1}"/>
              </a:ext>
            </a:extLst>
          </p:cNvPr>
          <p:cNvSpPr/>
          <p:nvPr/>
        </p:nvSpPr>
        <p:spPr>
          <a:xfrm>
            <a:off x="583471" y="2341880"/>
            <a:ext cx="414830" cy="366421"/>
          </a:xfrm>
          <a:custGeom>
            <a:avLst/>
            <a:gdLst/>
            <a:ahLst/>
            <a:cxnLst/>
            <a:rect l="l" t="t" r="r" b="b"/>
            <a:pathLst>
              <a:path w="18981" h="16766" extrusionOk="0">
                <a:moveTo>
                  <a:pt x="5451" y="5475"/>
                </a:moveTo>
                <a:lnTo>
                  <a:pt x="5257" y="5548"/>
                </a:lnTo>
                <a:lnTo>
                  <a:pt x="5159" y="5597"/>
                </a:lnTo>
                <a:lnTo>
                  <a:pt x="5062" y="5670"/>
                </a:lnTo>
                <a:lnTo>
                  <a:pt x="5013" y="5743"/>
                </a:lnTo>
                <a:lnTo>
                  <a:pt x="4965" y="5816"/>
                </a:lnTo>
                <a:lnTo>
                  <a:pt x="4940" y="5889"/>
                </a:lnTo>
                <a:lnTo>
                  <a:pt x="4965" y="5962"/>
                </a:lnTo>
                <a:lnTo>
                  <a:pt x="5013" y="6011"/>
                </a:lnTo>
                <a:lnTo>
                  <a:pt x="5086" y="6059"/>
                </a:lnTo>
                <a:lnTo>
                  <a:pt x="5208" y="6059"/>
                </a:lnTo>
                <a:lnTo>
                  <a:pt x="5354" y="6035"/>
                </a:lnTo>
                <a:lnTo>
                  <a:pt x="5476" y="6011"/>
                </a:lnTo>
                <a:lnTo>
                  <a:pt x="5695" y="6011"/>
                </a:lnTo>
                <a:lnTo>
                  <a:pt x="5792" y="5986"/>
                </a:lnTo>
                <a:lnTo>
                  <a:pt x="5865" y="5913"/>
                </a:lnTo>
                <a:lnTo>
                  <a:pt x="5914" y="5816"/>
                </a:lnTo>
                <a:lnTo>
                  <a:pt x="5938" y="5743"/>
                </a:lnTo>
                <a:lnTo>
                  <a:pt x="5938" y="5694"/>
                </a:lnTo>
                <a:lnTo>
                  <a:pt x="5889" y="5573"/>
                </a:lnTo>
                <a:lnTo>
                  <a:pt x="5792" y="5500"/>
                </a:lnTo>
                <a:lnTo>
                  <a:pt x="5670" y="5475"/>
                </a:lnTo>
                <a:close/>
                <a:moveTo>
                  <a:pt x="4575" y="5986"/>
                </a:moveTo>
                <a:lnTo>
                  <a:pt x="4454" y="6011"/>
                </a:lnTo>
                <a:lnTo>
                  <a:pt x="4356" y="6035"/>
                </a:lnTo>
                <a:lnTo>
                  <a:pt x="4259" y="6084"/>
                </a:lnTo>
                <a:lnTo>
                  <a:pt x="4113" y="6205"/>
                </a:lnTo>
                <a:lnTo>
                  <a:pt x="4040" y="6254"/>
                </a:lnTo>
                <a:lnTo>
                  <a:pt x="3991" y="6351"/>
                </a:lnTo>
                <a:lnTo>
                  <a:pt x="3967" y="6424"/>
                </a:lnTo>
                <a:lnTo>
                  <a:pt x="3991" y="6522"/>
                </a:lnTo>
                <a:lnTo>
                  <a:pt x="4064" y="6570"/>
                </a:lnTo>
                <a:lnTo>
                  <a:pt x="4162" y="6619"/>
                </a:lnTo>
                <a:lnTo>
                  <a:pt x="4283" y="6595"/>
                </a:lnTo>
                <a:lnTo>
                  <a:pt x="4429" y="6546"/>
                </a:lnTo>
                <a:lnTo>
                  <a:pt x="4527" y="6522"/>
                </a:lnTo>
                <a:lnTo>
                  <a:pt x="4551" y="6497"/>
                </a:lnTo>
                <a:lnTo>
                  <a:pt x="4648" y="6473"/>
                </a:lnTo>
                <a:lnTo>
                  <a:pt x="4721" y="6424"/>
                </a:lnTo>
                <a:lnTo>
                  <a:pt x="4794" y="6327"/>
                </a:lnTo>
                <a:lnTo>
                  <a:pt x="4794" y="6205"/>
                </a:lnTo>
                <a:lnTo>
                  <a:pt x="4770" y="6108"/>
                </a:lnTo>
                <a:lnTo>
                  <a:pt x="4673" y="6035"/>
                </a:lnTo>
                <a:lnTo>
                  <a:pt x="4575" y="5986"/>
                </a:lnTo>
                <a:close/>
                <a:moveTo>
                  <a:pt x="7593" y="5962"/>
                </a:moveTo>
                <a:lnTo>
                  <a:pt x="7495" y="6011"/>
                </a:lnTo>
                <a:lnTo>
                  <a:pt x="7447" y="6059"/>
                </a:lnTo>
                <a:lnTo>
                  <a:pt x="7398" y="6132"/>
                </a:lnTo>
                <a:lnTo>
                  <a:pt x="7398" y="6181"/>
                </a:lnTo>
                <a:lnTo>
                  <a:pt x="7422" y="6254"/>
                </a:lnTo>
                <a:lnTo>
                  <a:pt x="7520" y="6351"/>
                </a:lnTo>
                <a:lnTo>
                  <a:pt x="7593" y="6424"/>
                </a:lnTo>
                <a:lnTo>
                  <a:pt x="7641" y="6449"/>
                </a:lnTo>
                <a:lnTo>
                  <a:pt x="7666" y="6473"/>
                </a:lnTo>
                <a:lnTo>
                  <a:pt x="7690" y="6497"/>
                </a:lnTo>
                <a:lnTo>
                  <a:pt x="7714" y="6546"/>
                </a:lnTo>
                <a:lnTo>
                  <a:pt x="7763" y="6619"/>
                </a:lnTo>
                <a:lnTo>
                  <a:pt x="7787" y="6668"/>
                </a:lnTo>
                <a:lnTo>
                  <a:pt x="7812" y="6692"/>
                </a:lnTo>
                <a:lnTo>
                  <a:pt x="7909" y="6741"/>
                </a:lnTo>
                <a:lnTo>
                  <a:pt x="8031" y="6741"/>
                </a:lnTo>
                <a:lnTo>
                  <a:pt x="8128" y="6716"/>
                </a:lnTo>
                <a:lnTo>
                  <a:pt x="8201" y="6643"/>
                </a:lnTo>
                <a:lnTo>
                  <a:pt x="8250" y="6546"/>
                </a:lnTo>
                <a:lnTo>
                  <a:pt x="8250" y="6449"/>
                </a:lnTo>
                <a:lnTo>
                  <a:pt x="8225" y="6351"/>
                </a:lnTo>
                <a:lnTo>
                  <a:pt x="8177" y="6254"/>
                </a:lnTo>
                <a:lnTo>
                  <a:pt x="8104" y="6181"/>
                </a:lnTo>
                <a:lnTo>
                  <a:pt x="8006" y="6108"/>
                </a:lnTo>
                <a:lnTo>
                  <a:pt x="7909" y="6035"/>
                </a:lnTo>
                <a:lnTo>
                  <a:pt x="7812" y="5986"/>
                </a:lnTo>
                <a:lnTo>
                  <a:pt x="7690" y="5962"/>
                </a:lnTo>
                <a:close/>
                <a:moveTo>
                  <a:pt x="3578" y="6741"/>
                </a:moveTo>
                <a:lnTo>
                  <a:pt x="3456" y="6765"/>
                </a:lnTo>
                <a:lnTo>
                  <a:pt x="3359" y="6814"/>
                </a:lnTo>
                <a:lnTo>
                  <a:pt x="3286" y="6887"/>
                </a:lnTo>
                <a:lnTo>
                  <a:pt x="3189" y="6960"/>
                </a:lnTo>
                <a:lnTo>
                  <a:pt x="3140" y="7081"/>
                </a:lnTo>
                <a:lnTo>
                  <a:pt x="3091" y="7179"/>
                </a:lnTo>
                <a:lnTo>
                  <a:pt x="3067" y="7300"/>
                </a:lnTo>
                <a:lnTo>
                  <a:pt x="3067" y="7398"/>
                </a:lnTo>
                <a:lnTo>
                  <a:pt x="3091" y="7446"/>
                </a:lnTo>
                <a:lnTo>
                  <a:pt x="3116" y="7471"/>
                </a:lnTo>
                <a:lnTo>
                  <a:pt x="3189" y="7519"/>
                </a:lnTo>
                <a:lnTo>
                  <a:pt x="3286" y="7544"/>
                </a:lnTo>
                <a:lnTo>
                  <a:pt x="3359" y="7519"/>
                </a:lnTo>
                <a:lnTo>
                  <a:pt x="3481" y="7446"/>
                </a:lnTo>
                <a:lnTo>
                  <a:pt x="3554" y="7325"/>
                </a:lnTo>
                <a:lnTo>
                  <a:pt x="3627" y="7276"/>
                </a:lnTo>
                <a:lnTo>
                  <a:pt x="3651" y="7252"/>
                </a:lnTo>
                <a:lnTo>
                  <a:pt x="3700" y="7227"/>
                </a:lnTo>
                <a:lnTo>
                  <a:pt x="3773" y="7179"/>
                </a:lnTo>
                <a:lnTo>
                  <a:pt x="3821" y="7106"/>
                </a:lnTo>
                <a:lnTo>
                  <a:pt x="3821" y="7033"/>
                </a:lnTo>
                <a:lnTo>
                  <a:pt x="3821" y="6935"/>
                </a:lnTo>
                <a:lnTo>
                  <a:pt x="3797" y="6862"/>
                </a:lnTo>
                <a:lnTo>
                  <a:pt x="3724" y="6789"/>
                </a:lnTo>
                <a:lnTo>
                  <a:pt x="3651" y="6765"/>
                </a:lnTo>
                <a:lnTo>
                  <a:pt x="3578" y="6741"/>
                </a:lnTo>
                <a:close/>
                <a:moveTo>
                  <a:pt x="16863" y="4526"/>
                </a:moveTo>
                <a:lnTo>
                  <a:pt x="16766" y="4575"/>
                </a:lnTo>
                <a:lnTo>
                  <a:pt x="16693" y="4624"/>
                </a:lnTo>
                <a:lnTo>
                  <a:pt x="16620" y="4697"/>
                </a:lnTo>
                <a:lnTo>
                  <a:pt x="16498" y="4843"/>
                </a:lnTo>
                <a:lnTo>
                  <a:pt x="16401" y="5037"/>
                </a:lnTo>
                <a:lnTo>
                  <a:pt x="16158" y="5500"/>
                </a:lnTo>
                <a:lnTo>
                  <a:pt x="15914" y="5962"/>
                </a:lnTo>
                <a:lnTo>
                  <a:pt x="15647" y="5816"/>
                </a:lnTo>
                <a:lnTo>
                  <a:pt x="15501" y="5719"/>
                </a:lnTo>
                <a:lnTo>
                  <a:pt x="15355" y="5670"/>
                </a:lnTo>
                <a:lnTo>
                  <a:pt x="15233" y="5646"/>
                </a:lnTo>
                <a:lnTo>
                  <a:pt x="15087" y="5597"/>
                </a:lnTo>
                <a:lnTo>
                  <a:pt x="15038" y="5573"/>
                </a:lnTo>
                <a:lnTo>
                  <a:pt x="15014" y="5573"/>
                </a:lnTo>
                <a:lnTo>
                  <a:pt x="14917" y="5621"/>
                </a:lnTo>
                <a:lnTo>
                  <a:pt x="14892" y="5646"/>
                </a:lnTo>
                <a:lnTo>
                  <a:pt x="14844" y="5694"/>
                </a:lnTo>
                <a:lnTo>
                  <a:pt x="14844" y="5767"/>
                </a:lnTo>
                <a:lnTo>
                  <a:pt x="14868" y="5840"/>
                </a:lnTo>
                <a:lnTo>
                  <a:pt x="14892" y="5913"/>
                </a:lnTo>
                <a:lnTo>
                  <a:pt x="15087" y="6059"/>
                </a:lnTo>
                <a:lnTo>
                  <a:pt x="15282" y="6181"/>
                </a:lnTo>
                <a:lnTo>
                  <a:pt x="15671" y="6424"/>
                </a:lnTo>
                <a:lnTo>
                  <a:pt x="15355" y="6984"/>
                </a:lnTo>
                <a:lnTo>
                  <a:pt x="15160" y="7252"/>
                </a:lnTo>
                <a:lnTo>
                  <a:pt x="14965" y="7519"/>
                </a:lnTo>
                <a:lnTo>
                  <a:pt x="14941" y="7592"/>
                </a:lnTo>
                <a:lnTo>
                  <a:pt x="14941" y="7641"/>
                </a:lnTo>
                <a:lnTo>
                  <a:pt x="14941" y="7714"/>
                </a:lnTo>
                <a:lnTo>
                  <a:pt x="14965" y="7763"/>
                </a:lnTo>
                <a:lnTo>
                  <a:pt x="15014" y="7836"/>
                </a:lnTo>
                <a:lnTo>
                  <a:pt x="15063" y="7860"/>
                </a:lnTo>
                <a:lnTo>
                  <a:pt x="15111" y="7884"/>
                </a:lnTo>
                <a:lnTo>
                  <a:pt x="15184" y="7909"/>
                </a:lnTo>
                <a:lnTo>
                  <a:pt x="15257" y="7884"/>
                </a:lnTo>
                <a:lnTo>
                  <a:pt x="15355" y="7860"/>
                </a:lnTo>
                <a:lnTo>
                  <a:pt x="15501" y="7763"/>
                </a:lnTo>
                <a:lnTo>
                  <a:pt x="15622" y="7641"/>
                </a:lnTo>
                <a:lnTo>
                  <a:pt x="15744" y="7471"/>
                </a:lnTo>
                <a:lnTo>
                  <a:pt x="15866" y="7276"/>
                </a:lnTo>
                <a:lnTo>
                  <a:pt x="15963" y="7081"/>
                </a:lnTo>
                <a:lnTo>
                  <a:pt x="16133" y="6716"/>
                </a:lnTo>
                <a:lnTo>
                  <a:pt x="16328" y="6862"/>
                </a:lnTo>
                <a:lnTo>
                  <a:pt x="16523" y="7008"/>
                </a:lnTo>
                <a:lnTo>
                  <a:pt x="16742" y="7106"/>
                </a:lnTo>
                <a:lnTo>
                  <a:pt x="16839" y="7130"/>
                </a:lnTo>
                <a:lnTo>
                  <a:pt x="16961" y="7154"/>
                </a:lnTo>
                <a:lnTo>
                  <a:pt x="17034" y="7130"/>
                </a:lnTo>
                <a:lnTo>
                  <a:pt x="17082" y="7106"/>
                </a:lnTo>
                <a:lnTo>
                  <a:pt x="17131" y="7057"/>
                </a:lnTo>
                <a:lnTo>
                  <a:pt x="17155" y="7008"/>
                </a:lnTo>
                <a:lnTo>
                  <a:pt x="17180" y="6960"/>
                </a:lnTo>
                <a:lnTo>
                  <a:pt x="17180" y="6887"/>
                </a:lnTo>
                <a:lnTo>
                  <a:pt x="17155" y="6814"/>
                </a:lnTo>
                <a:lnTo>
                  <a:pt x="17131" y="6765"/>
                </a:lnTo>
                <a:lnTo>
                  <a:pt x="16961" y="6619"/>
                </a:lnTo>
                <a:lnTo>
                  <a:pt x="16766" y="6497"/>
                </a:lnTo>
                <a:lnTo>
                  <a:pt x="16377" y="6254"/>
                </a:lnTo>
                <a:lnTo>
                  <a:pt x="16644" y="5670"/>
                </a:lnTo>
                <a:lnTo>
                  <a:pt x="16766" y="5427"/>
                </a:lnTo>
                <a:lnTo>
                  <a:pt x="16912" y="5183"/>
                </a:lnTo>
                <a:lnTo>
                  <a:pt x="17034" y="4916"/>
                </a:lnTo>
                <a:lnTo>
                  <a:pt x="17082" y="4770"/>
                </a:lnTo>
                <a:lnTo>
                  <a:pt x="17082" y="4648"/>
                </a:lnTo>
                <a:lnTo>
                  <a:pt x="17082" y="4599"/>
                </a:lnTo>
                <a:lnTo>
                  <a:pt x="17058" y="4551"/>
                </a:lnTo>
                <a:lnTo>
                  <a:pt x="17009" y="4526"/>
                </a:lnTo>
                <a:close/>
                <a:moveTo>
                  <a:pt x="8420" y="6838"/>
                </a:moveTo>
                <a:lnTo>
                  <a:pt x="8371" y="6862"/>
                </a:lnTo>
                <a:lnTo>
                  <a:pt x="8298" y="6911"/>
                </a:lnTo>
                <a:lnTo>
                  <a:pt x="8274" y="6984"/>
                </a:lnTo>
                <a:lnTo>
                  <a:pt x="8250" y="7081"/>
                </a:lnTo>
                <a:lnTo>
                  <a:pt x="8274" y="7179"/>
                </a:lnTo>
                <a:lnTo>
                  <a:pt x="8298" y="7276"/>
                </a:lnTo>
                <a:lnTo>
                  <a:pt x="8347" y="7373"/>
                </a:lnTo>
                <a:lnTo>
                  <a:pt x="8420" y="7519"/>
                </a:lnTo>
                <a:lnTo>
                  <a:pt x="8444" y="7665"/>
                </a:lnTo>
                <a:lnTo>
                  <a:pt x="8444" y="7763"/>
                </a:lnTo>
                <a:lnTo>
                  <a:pt x="8493" y="7836"/>
                </a:lnTo>
                <a:lnTo>
                  <a:pt x="8566" y="7909"/>
                </a:lnTo>
                <a:lnTo>
                  <a:pt x="8663" y="7933"/>
                </a:lnTo>
                <a:lnTo>
                  <a:pt x="8761" y="7957"/>
                </a:lnTo>
                <a:lnTo>
                  <a:pt x="8882" y="7909"/>
                </a:lnTo>
                <a:lnTo>
                  <a:pt x="8980" y="7836"/>
                </a:lnTo>
                <a:lnTo>
                  <a:pt x="9004" y="7787"/>
                </a:lnTo>
                <a:lnTo>
                  <a:pt x="9028" y="7738"/>
                </a:lnTo>
                <a:lnTo>
                  <a:pt x="9028" y="7592"/>
                </a:lnTo>
                <a:lnTo>
                  <a:pt x="9004" y="7446"/>
                </a:lnTo>
                <a:lnTo>
                  <a:pt x="8955" y="7325"/>
                </a:lnTo>
                <a:lnTo>
                  <a:pt x="8882" y="7179"/>
                </a:lnTo>
                <a:lnTo>
                  <a:pt x="8809" y="7057"/>
                </a:lnTo>
                <a:lnTo>
                  <a:pt x="8712" y="6960"/>
                </a:lnTo>
                <a:lnTo>
                  <a:pt x="8663" y="6911"/>
                </a:lnTo>
                <a:lnTo>
                  <a:pt x="8615" y="6862"/>
                </a:lnTo>
                <a:lnTo>
                  <a:pt x="8542" y="6838"/>
                </a:lnTo>
                <a:close/>
                <a:moveTo>
                  <a:pt x="16255" y="7495"/>
                </a:moveTo>
                <a:lnTo>
                  <a:pt x="16206" y="7544"/>
                </a:lnTo>
                <a:lnTo>
                  <a:pt x="16158" y="7592"/>
                </a:lnTo>
                <a:lnTo>
                  <a:pt x="16158" y="7714"/>
                </a:lnTo>
                <a:lnTo>
                  <a:pt x="16158" y="7836"/>
                </a:lnTo>
                <a:lnTo>
                  <a:pt x="16206" y="7982"/>
                </a:lnTo>
                <a:lnTo>
                  <a:pt x="16231" y="8030"/>
                </a:lnTo>
                <a:lnTo>
                  <a:pt x="16279" y="8079"/>
                </a:lnTo>
                <a:lnTo>
                  <a:pt x="16304" y="8103"/>
                </a:lnTo>
                <a:lnTo>
                  <a:pt x="16377" y="8128"/>
                </a:lnTo>
                <a:lnTo>
                  <a:pt x="16474" y="8128"/>
                </a:lnTo>
                <a:lnTo>
                  <a:pt x="16523" y="8103"/>
                </a:lnTo>
                <a:lnTo>
                  <a:pt x="16547" y="8055"/>
                </a:lnTo>
                <a:lnTo>
                  <a:pt x="16571" y="8006"/>
                </a:lnTo>
                <a:lnTo>
                  <a:pt x="16571" y="7957"/>
                </a:lnTo>
                <a:lnTo>
                  <a:pt x="16547" y="7836"/>
                </a:lnTo>
                <a:lnTo>
                  <a:pt x="16523" y="7738"/>
                </a:lnTo>
                <a:lnTo>
                  <a:pt x="16474" y="7641"/>
                </a:lnTo>
                <a:lnTo>
                  <a:pt x="16401" y="7544"/>
                </a:lnTo>
                <a:lnTo>
                  <a:pt x="16328" y="7495"/>
                </a:lnTo>
                <a:close/>
                <a:moveTo>
                  <a:pt x="2897" y="7836"/>
                </a:moveTo>
                <a:lnTo>
                  <a:pt x="2799" y="7860"/>
                </a:lnTo>
                <a:lnTo>
                  <a:pt x="2702" y="7909"/>
                </a:lnTo>
                <a:lnTo>
                  <a:pt x="2629" y="7982"/>
                </a:lnTo>
                <a:lnTo>
                  <a:pt x="2556" y="8079"/>
                </a:lnTo>
                <a:lnTo>
                  <a:pt x="2507" y="8201"/>
                </a:lnTo>
                <a:lnTo>
                  <a:pt x="2507" y="8347"/>
                </a:lnTo>
                <a:lnTo>
                  <a:pt x="2507" y="8468"/>
                </a:lnTo>
                <a:lnTo>
                  <a:pt x="2556" y="8517"/>
                </a:lnTo>
                <a:lnTo>
                  <a:pt x="2580" y="8566"/>
                </a:lnTo>
                <a:lnTo>
                  <a:pt x="2678" y="8614"/>
                </a:lnTo>
                <a:lnTo>
                  <a:pt x="2799" y="8614"/>
                </a:lnTo>
                <a:lnTo>
                  <a:pt x="2848" y="8590"/>
                </a:lnTo>
                <a:lnTo>
                  <a:pt x="2897" y="8566"/>
                </a:lnTo>
                <a:lnTo>
                  <a:pt x="2970" y="8493"/>
                </a:lnTo>
                <a:lnTo>
                  <a:pt x="3018" y="8420"/>
                </a:lnTo>
                <a:lnTo>
                  <a:pt x="3116" y="8274"/>
                </a:lnTo>
                <a:lnTo>
                  <a:pt x="3140" y="8152"/>
                </a:lnTo>
                <a:lnTo>
                  <a:pt x="3140" y="8055"/>
                </a:lnTo>
                <a:lnTo>
                  <a:pt x="3091" y="7957"/>
                </a:lnTo>
                <a:lnTo>
                  <a:pt x="3018" y="7884"/>
                </a:lnTo>
                <a:lnTo>
                  <a:pt x="2897" y="7836"/>
                </a:lnTo>
                <a:close/>
                <a:moveTo>
                  <a:pt x="8955" y="8152"/>
                </a:moveTo>
                <a:lnTo>
                  <a:pt x="8882" y="8201"/>
                </a:lnTo>
                <a:lnTo>
                  <a:pt x="8858" y="8274"/>
                </a:lnTo>
                <a:lnTo>
                  <a:pt x="8858" y="8371"/>
                </a:lnTo>
                <a:lnTo>
                  <a:pt x="8858" y="8468"/>
                </a:lnTo>
                <a:lnTo>
                  <a:pt x="8907" y="8639"/>
                </a:lnTo>
                <a:lnTo>
                  <a:pt x="8955" y="8760"/>
                </a:lnTo>
                <a:lnTo>
                  <a:pt x="8980" y="8858"/>
                </a:lnTo>
                <a:lnTo>
                  <a:pt x="9053" y="8955"/>
                </a:lnTo>
                <a:lnTo>
                  <a:pt x="9101" y="9004"/>
                </a:lnTo>
                <a:lnTo>
                  <a:pt x="9150" y="9028"/>
                </a:lnTo>
                <a:lnTo>
                  <a:pt x="9296" y="9028"/>
                </a:lnTo>
                <a:lnTo>
                  <a:pt x="9369" y="8979"/>
                </a:lnTo>
                <a:lnTo>
                  <a:pt x="9393" y="8931"/>
                </a:lnTo>
                <a:lnTo>
                  <a:pt x="9418" y="8858"/>
                </a:lnTo>
                <a:lnTo>
                  <a:pt x="9418" y="8785"/>
                </a:lnTo>
                <a:lnTo>
                  <a:pt x="9393" y="8639"/>
                </a:lnTo>
                <a:lnTo>
                  <a:pt x="9369" y="8614"/>
                </a:lnTo>
                <a:lnTo>
                  <a:pt x="9345" y="8517"/>
                </a:lnTo>
                <a:lnTo>
                  <a:pt x="9247" y="8322"/>
                </a:lnTo>
                <a:lnTo>
                  <a:pt x="9199" y="8225"/>
                </a:lnTo>
                <a:lnTo>
                  <a:pt x="9101" y="8176"/>
                </a:lnTo>
                <a:lnTo>
                  <a:pt x="9028" y="8152"/>
                </a:lnTo>
                <a:close/>
                <a:moveTo>
                  <a:pt x="16352" y="8541"/>
                </a:moveTo>
                <a:lnTo>
                  <a:pt x="16279" y="8566"/>
                </a:lnTo>
                <a:lnTo>
                  <a:pt x="16231" y="8614"/>
                </a:lnTo>
                <a:lnTo>
                  <a:pt x="16206" y="8663"/>
                </a:lnTo>
                <a:lnTo>
                  <a:pt x="16182" y="8736"/>
                </a:lnTo>
                <a:lnTo>
                  <a:pt x="16182" y="8858"/>
                </a:lnTo>
                <a:lnTo>
                  <a:pt x="16206" y="8979"/>
                </a:lnTo>
                <a:lnTo>
                  <a:pt x="16231" y="9174"/>
                </a:lnTo>
                <a:lnTo>
                  <a:pt x="16255" y="9296"/>
                </a:lnTo>
                <a:lnTo>
                  <a:pt x="16304" y="9369"/>
                </a:lnTo>
                <a:lnTo>
                  <a:pt x="16401" y="9417"/>
                </a:lnTo>
                <a:lnTo>
                  <a:pt x="16498" y="9417"/>
                </a:lnTo>
                <a:lnTo>
                  <a:pt x="16596" y="9393"/>
                </a:lnTo>
                <a:lnTo>
                  <a:pt x="16669" y="9320"/>
                </a:lnTo>
                <a:lnTo>
                  <a:pt x="16693" y="9223"/>
                </a:lnTo>
                <a:lnTo>
                  <a:pt x="16693" y="9101"/>
                </a:lnTo>
                <a:lnTo>
                  <a:pt x="16644" y="8882"/>
                </a:lnTo>
                <a:lnTo>
                  <a:pt x="16596" y="8760"/>
                </a:lnTo>
                <a:lnTo>
                  <a:pt x="16547" y="8639"/>
                </a:lnTo>
                <a:lnTo>
                  <a:pt x="16523" y="8590"/>
                </a:lnTo>
                <a:lnTo>
                  <a:pt x="16474" y="8541"/>
                </a:lnTo>
                <a:close/>
                <a:moveTo>
                  <a:pt x="2434" y="9077"/>
                </a:moveTo>
                <a:lnTo>
                  <a:pt x="2337" y="9101"/>
                </a:lnTo>
                <a:lnTo>
                  <a:pt x="2264" y="9125"/>
                </a:lnTo>
                <a:lnTo>
                  <a:pt x="2191" y="9198"/>
                </a:lnTo>
                <a:lnTo>
                  <a:pt x="2142" y="9271"/>
                </a:lnTo>
                <a:lnTo>
                  <a:pt x="2118" y="9369"/>
                </a:lnTo>
                <a:lnTo>
                  <a:pt x="2094" y="9515"/>
                </a:lnTo>
                <a:lnTo>
                  <a:pt x="2094" y="9612"/>
                </a:lnTo>
                <a:lnTo>
                  <a:pt x="2094" y="9685"/>
                </a:lnTo>
                <a:lnTo>
                  <a:pt x="2118" y="9782"/>
                </a:lnTo>
                <a:lnTo>
                  <a:pt x="2191" y="9831"/>
                </a:lnTo>
                <a:lnTo>
                  <a:pt x="2240" y="9879"/>
                </a:lnTo>
                <a:lnTo>
                  <a:pt x="2337" y="9904"/>
                </a:lnTo>
                <a:lnTo>
                  <a:pt x="2410" y="9879"/>
                </a:lnTo>
                <a:lnTo>
                  <a:pt x="2483" y="9831"/>
                </a:lnTo>
                <a:lnTo>
                  <a:pt x="2556" y="9733"/>
                </a:lnTo>
                <a:lnTo>
                  <a:pt x="2580" y="9612"/>
                </a:lnTo>
                <a:lnTo>
                  <a:pt x="2653" y="9417"/>
                </a:lnTo>
                <a:lnTo>
                  <a:pt x="2653" y="9320"/>
                </a:lnTo>
                <a:lnTo>
                  <a:pt x="2653" y="9247"/>
                </a:lnTo>
                <a:lnTo>
                  <a:pt x="2605" y="9174"/>
                </a:lnTo>
                <a:lnTo>
                  <a:pt x="2532" y="9125"/>
                </a:lnTo>
                <a:lnTo>
                  <a:pt x="2434" y="9077"/>
                </a:lnTo>
                <a:close/>
                <a:moveTo>
                  <a:pt x="9272" y="9296"/>
                </a:moveTo>
                <a:lnTo>
                  <a:pt x="9199" y="9344"/>
                </a:lnTo>
                <a:lnTo>
                  <a:pt x="9101" y="9417"/>
                </a:lnTo>
                <a:lnTo>
                  <a:pt x="9077" y="9539"/>
                </a:lnTo>
                <a:lnTo>
                  <a:pt x="9053" y="9661"/>
                </a:lnTo>
                <a:lnTo>
                  <a:pt x="9077" y="9782"/>
                </a:lnTo>
                <a:lnTo>
                  <a:pt x="9126" y="9904"/>
                </a:lnTo>
                <a:lnTo>
                  <a:pt x="9174" y="10001"/>
                </a:lnTo>
                <a:lnTo>
                  <a:pt x="9247" y="10123"/>
                </a:lnTo>
                <a:lnTo>
                  <a:pt x="9320" y="10196"/>
                </a:lnTo>
                <a:lnTo>
                  <a:pt x="9393" y="10220"/>
                </a:lnTo>
                <a:lnTo>
                  <a:pt x="9442" y="10220"/>
                </a:lnTo>
                <a:lnTo>
                  <a:pt x="9564" y="10196"/>
                </a:lnTo>
                <a:lnTo>
                  <a:pt x="9612" y="10147"/>
                </a:lnTo>
                <a:lnTo>
                  <a:pt x="9661" y="10123"/>
                </a:lnTo>
                <a:lnTo>
                  <a:pt x="9685" y="10050"/>
                </a:lnTo>
                <a:lnTo>
                  <a:pt x="9685" y="10001"/>
                </a:lnTo>
                <a:lnTo>
                  <a:pt x="9685" y="9904"/>
                </a:lnTo>
                <a:lnTo>
                  <a:pt x="9637" y="9806"/>
                </a:lnTo>
                <a:lnTo>
                  <a:pt x="9539" y="9636"/>
                </a:lnTo>
                <a:lnTo>
                  <a:pt x="9515" y="9515"/>
                </a:lnTo>
                <a:lnTo>
                  <a:pt x="9442" y="9393"/>
                </a:lnTo>
                <a:lnTo>
                  <a:pt x="9393" y="9344"/>
                </a:lnTo>
                <a:lnTo>
                  <a:pt x="9345" y="9320"/>
                </a:lnTo>
                <a:lnTo>
                  <a:pt x="9272" y="9296"/>
                </a:lnTo>
                <a:close/>
                <a:moveTo>
                  <a:pt x="16231" y="9855"/>
                </a:moveTo>
                <a:lnTo>
                  <a:pt x="16231" y="9879"/>
                </a:lnTo>
                <a:lnTo>
                  <a:pt x="16182" y="9904"/>
                </a:lnTo>
                <a:lnTo>
                  <a:pt x="16133" y="9952"/>
                </a:lnTo>
                <a:lnTo>
                  <a:pt x="16060" y="10098"/>
                </a:lnTo>
                <a:lnTo>
                  <a:pt x="16012" y="10293"/>
                </a:lnTo>
                <a:lnTo>
                  <a:pt x="16012" y="10390"/>
                </a:lnTo>
                <a:lnTo>
                  <a:pt x="16012" y="10463"/>
                </a:lnTo>
                <a:lnTo>
                  <a:pt x="16085" y="10561"/>
                </a:lnTo>
                <a:lnTo>
                  <a:pt x="16182" y="10634"/>
                </a:lnTo>
                <a:lnTo>
                  <a:pt x="16304" y="10634"/>
                </a:lnTo>
                <a:lnTo>
                  <a:pt x="16352" y="10609"/>
                </a:lnTo>
                <a:lnTo>
                  <a:pt x="16401" y="10561"/>
                </a:lnTo>
                <a:lnTo>
                  <a:pt x="16450" y="10488"/>
                </a:lnTo>
                <a:lnTo>
                  <a:pt x="16474" y="10415"/>
                </a:lnTo>
                <a:lnTo>
                  <a:pt x="16498" y="10244"/>
                </a:lnTo>
                <a:lnTo>
                  <a:pt x="16498" y="10147"/>
                </a:lnTo>
                <a:lnTo>
                  <a:pt x="16498" y="10050"/>
                </a:lnTo>
                <a:lnTo>
                  <a:pt x="16474" y="9952"/>
                </a:lnTo>
                <a:lnTo>
                  <a:pt x="16425" y="9879"/>
                </a:lnTo>
                <a:lnTo>
                  <a:pt x="16328" y="9855"/>
                </a:lnTo>
                <a:close/>
                <a:moveTo>
                  <a:pt x="2167" y="10244"/>
                </a:moveTo>
                <a:lnTo>
                  <a:pt x="2045" y="10269"/>
                </a:lnTo>
                <a:lnTo>
                  <a:pt x="1972" y="10317"/>
                </a:lnTo>
                <a:lnTo>
                  <a:pt x="1875" y="10463"/>
                </a:lnTo>
                <a:lnTo>
                  <a:pt x="1826" y="10634"/>
                </a:lnTo>
                <a:lnTo>
                  <a:pt x="1802" y="10804"/>
                </a:lnTo>
                <a:lnTo>
                  <a:pt x="1850" y="10926"/>
                </a:lnTo>
                <a:lnTo>
                  <a:pt x="1923" y="11023"/>
                </a:lnTo>
                <a:lnTo>
                  <a:pt x="1948" y="11072"/>
                </a:lnTo>
                <a:lnTo>
                  <a:pt x="2021" y="11096"/>
                </a:lnTo>
                <a:lnTo>
                  <a:pt x="2118" y="11096"/>
                </a:lnTo>
                <a:lnTo>
                  <a:pt x="2191" y="11072"/>
                </a:lnTo>
                <a:lnTo>
                  <a:pt x="2215" y="11023"/>
                </a:lnTo>
                <a:lnTo>
                  <a:pt x="2288" y="10950"/>
                </a:lnTo>
                <a:lnTo>
                  <a:pt x="2313" y="10877"/>
                </a:lnTo>
                <a:lnTo>
                  <a:pt x="2337" y="10780"/>
                </a:lnTo>
                <a:lnTo>
                  <a:pt x="2337" y="10755"/>
                </a:lnTo>
                <a:lnTo>
                  <a:pt x="2337" y="10731"/>
                </a:lnTo>
                <a:lnTo>
                  <a:pt x="2386" y="10658"/>
                </a:lnTo>
                <a:lnTo>
                  <a:pt x="2410" y="10561"/>
                </a:lnTo>
                <a:lnTo>
                  <a:pt x="2434" y="10488"/>
                </a:lnTo>
                <a:lnTo>
                  <a:pt x="2410" y="10390"/>
                </a:lnTo>
                <a:lnTo>
                  <a:pt x="2337" y="10317"/>
                </a:lnTo>
                <a:lnTo>
                  <a:pt x="2264" y="10269"/>
                </a:lnTo>
                <a:lnTo>
                  <a:pt x="2167" y="10244"/>
                </a:lnTo>
                <a:close/>
                <a:moveTo>
                  <a:pt x="9661" y="10512"/>
                </a:moveTo>
                <a:lnTo>
                  <a:pt x="9612" y="10536"/>
                </a:lnTo>
                <a:lnTo>
                  <a:pt x="9539" y="10609"/>
                </a:lnTo>
                <a:lnTo>
                  <a:pt x="9491" y="10658"/>
                </a:lnTo>
                <a:lnTo>
                  <a:pt x="9491" y="10731"/>
                </a:lnTo>
                <a:lnTo>
                  <a:pt x="9491" y="10877"/>
                </a:lnTo>
                <a:lnTo>
                  <a:pt x="9539" y="11023"/>
                </a:lnTo>
                <a:lnTo>
                  <a:pt x="9588" y="11169"/>
                </a:lnTo>
                <a:lnTo>
                  <a:pt x="9637" y="11242"/>
                </a:lnTo>
                <a:lnTo>
                  <a:pt x="9710" y="11315"/>
                </a:lnTo>
                <a:lnTo>
                  <a:pt x="9783" y="11339"/>
                </a:lnTo>
                <a:lnTo>
                  <a:pt x="9880" y="11339"/>
                </a:lnTo>
                <a:lnTo>
                  <a:pt x="9977" y="11291"/>
                </a:lnTo>
                <a:lnTo>
                  <a:pt x="10026" y="11218"/>
                </a:lnTo>
                <a:lnTo>
                  <a:pt x="10075" y="11120"/>
                </a:lnTo>
                <a:lnTo>
                  <a:pt x="10050" y="11023"/>
                </a:lnTo>
                <a:lnTo>
                  <a:pt x="10002" y="10877"/>
                </a:lnTo>
                <a:lnTo>
                  <a:pt x="9929" y="10731"/>
                </a:lnTo>
                <a:lnTo>
                  <a:pt x="9831" y="10609"/>
                </a:lnTo>
                <a:lnTo>
                  <a:pt x="9783" y="10561"/>
                </a:lnTo>
                <a:lnTo>
                  <a:pt x="9710" y="10536"/>
                </a:lnTo>
                <a:lnTo>
                  <a:pt x="9661" y="10512"/>
                </a:lnTo>
                <a:close/>
                <a:moveTo>
                  <a:pt x="15987" y="10999"/>
                </a:moveTo>
                <a:lnTo>
                  <a:pt x="15890" y="11047"/>
                </a:lnTo>
                <a:lnTo>
                  <a:pt x="15817" y="11120"/>
                </a:lnTo>
                <a:lnTo>
                  <a:pt x="15720" y="11291"/>
                </a:lnTo>
                <a:lnTo>
                  <a:pt x="15598" y="11461"/>
                </a:lnTo>
                <a:lnTo>
                  <a:pt x="15525" y="11631"/>
                </a:lnTo>
                <a:lnTo>
                  <a:pt x="15525" y="11729"/>
                </a:lnTo>
                <a:lnTo>
                  <a:pt x="15549" y="11802"/>
                </a:lnTo>
                <a:lnTo>
                  <a:pt x="15598" y="11850"/>
                </a:lnTo>
                <a:lnTo>
                  <a:pt x="15647" y="11899"/>
                </a:lnTo>
                <a:lnTo>
                  <a:pt x="15720" y="11948"/>
                </a:lnTo>
                <a:lnTo>
                  <a:pt x="15793" y="11948"/>
                </a:lnTo>
                <a:lnTo>
                  <a:pt x="15866" y="11923"/>
                </a:lnTo>
                <a:lnTo>
                  <a:pt x="15939" y="11875"/>
                </a:lnTo>
                <a:lnTo>
                  <a:pt x="16036" y="11704"/>
                </a:lnTo>
                <a:lnTo>
                  <a:pt x="16109" y="11510"/>
                </a:lnTo>
                <a:lnTo>
                  <a:pt x="16182" y="11315"/>
                </a:lnTo>
                <a:lnTo>
                  <a:pt x="16206" y="11218"/>
                </a:lnTo>
                <a:lnTo>
                  <a:pt x="16206" y="11120"/>
                </a:lnTo>
                <a:lnTo>
                  <a:pt x="16182" y="11047"/>
                </a:lnTo>
                <a:lnTo>
                  <a:pt x="16133" y="11023"/>
                </a:lnTo>
                <a:lnTo>
                  <a:pt x="16060" y="10999"/>
                </a:lnTo>
                <a:close/>
                <a:moveTo>
                  <a:pt x="1996" y="11437"/>
                </a:moveTo>
                <a:lnTo>
                  <a:pt x="1948" y="11461"/>
                </a:lnTo>
                <a:lnTo>
                  <a:pt x="1875" y="11485"/>
                </a:lnTo>
                <a:lnTo>
                  <a:pt x="1826" y="11558"/>
                </a:lnTo>
                <a:lnTo>
                  <a:pt x="1802" y="11607"/>
                </a:lnTo>
                <a:lnTo>
                  <a:pt x="1777" y="11680"/>
                </a:lnTo>
                <a:lnTo>
                  <a:pt x="1777" y="11826"/>
                </a:lnTo>
                <a:lnTo>
                  <a:pt x="1777" y="11899"/>
                </a:lnTo>
                <a:lnTo>
                  <a:pt x="1802" y="12021"/>
                </a:lnTo>
                <a:lnTo>
                  <a:pt x="1850" y="12094"/>
                </a:lnTo>
                <a:lnTo>
                  <a:pt x="1899" y="12142"/>
                </a:lnTo>
                <a:lnTo>
                  <a:pt x="1972" y="12167"/>
                </a:lnTo>
                <a:lnTo>
                  <a:pt x="2069" y="12167"/>
                </a:lnTo>
                <a:lnTo>
                  <a:pt x="2118" y="12142"/>
                </a:lnTo>
                <a:lnTo>
                  <a:pt x="2191" y="12094"/>
                </a:lnTo>
                <a:lnTo>
                  <a:pt x="2215" y="12021"/>
                </a:lnTo>
                <a:lnTo>
                  <a:pt x="2264" y="11875"/>
                </a:lnTo>
                <a:lnTo>
                  <a:pt x="2288" y="11753"/>
                </a:lnTo>
                <a:lnTo>
                  <a:pt x="2288" y="11680"/>
                </a:lnTo>
                <a:lnTo>
                  <a:pt x="2288" y="11607"/>
                </a:lnTo>
                <a:lnTo>
                  <a:pt x="2264" y="11534"/>
                </a:lnTo>
                <a:lnTo>
                  <a:pt x="2215" y="11485"/>
                </a:lnTo>
                <a:lnTo>
                  <a:pt x="2142" y="11437"/>
                </a:lnTo>
                <a:close/>
                <a:moveTo>
                  <a:pt x="10221" y="11753"/>
                </a:moveTo>
                <a:lnTo>
                  <a:pt x="10123" y="11802"/>
                </a:lnTo>
                <a:lnTo>
                  <a:pt x="10075" y="11875"/>
                </a:lnTo>
                <a:lnTo>
                  <a:pt x="10075" y="11996"/>
                </a:lnTo>
                <a:lnTo>
                  <a:pt x="10123" y="12094"/>
                </a:lnTo>
                <a:lnTo>
                  <a:pt x="10172" y="12191"/>
                </a:lnTo>
                <a:lnTo>
                  <a:pt x="10342" y="12337"/>
                </a:lnTo>
                <a:lnTo>
                  <a:pt x="10440" y="12410"/>
                </a:lnTo>
                <a:lnTo>
                  <a:pt x="10561" y="12483"/>
                </a:lnTo>
                <a:lnTo>
                  <a:pt x="10683" y="12532"/>
                </a:lnTo>
                <a:lnTo>
                  <a:pt x="10829" y="12532"/>
                </a:lnTo>
                <a:lnTo>
                  <a:pt x="10926" y="12507"/>
                </a:lnTo>
                <a:lnTo>
                  <a:pt x="10999" y="12459"/>
                </a:lnTo>
                <a:lnTo>
                  <a:pt x="11048" y="12386"/>
                </a:lnTo>
                <a:lnTo>
                  <a:pt x="11072" y="12313"/>
                </a:lnTo>
                <a:lnTo>
                  <a:pt x="11072" y="12240"/>
                </a:lnTo>
                <a:lnTo>
                  <a:pt x="11048" y="12167"/>
                </a:lnTo>
                <a:lnTo>
                  <a:pt x="10975" y="12094"/>
                </a:lnTo>
                <a:lnTo>
                  <a:pt x="10902" y="12045"/>
                </a:lnTo>
                <a:lnTo>
                  <a:pt x="10756" y="12021"/>
                </a:lnTo>
                <a:lnTo>
                  <a:pt x="10634" y="11948"/>
                </a:lnTo>
                <a:lnTo>
                  <a:pt x="10488" y="11826"/>
                </a:lnTo>
                <a:lnTo>
                  <a:pt x="10415" y="11777"/>
                </a:lnTo>
                <a:lnTo>
                  <a:pt x="10318" y="11753"/>
                </a:lnTo>
                <a:close/>
                <a:moveTo>
                  <a:pt x="15306" y="11996"/>
                </a:moveTo>
                <a:lnTo>
                  <a:pt x="15257" y="12045"/>
                </a:lnTo>
                <a:lnTo>
                  <a:pt x="15136" y="12167"/>
                </a:lnTo>
                <a:lnTo>
                  <a:pt x="15014" y="12288"/>
                </a:lnTo>
                <a:lnTo>
                  <a:pt x="14868" y="12386"/>
                </a:lnTo>
                <a:lnTo>
                  <a:pt x="14795" y="12434"/>
                </a:lnTo>
                <a:lnTo>
                  <a:pt x="14722" y="12483"/>
                </a:lnTo>
                <a:lnTo>
                  <a:pt x="14698" y="12532"/>
                </a:lnTo>
                <a:lnTo>
                  <a:pt x="14698" y="12605"/>
                </a:lnTo>
                <a:lnTo>
                  <a:pt x="14722" y="12653"/>
                </a:lnTo>
                <a:lnTo>
                  <a:pt x="14746" y="12678"/>
                </a:lnTo>
                <a:lnTo>
                  <a:pt x="14868" y="12726"/>
                </a:lnTo>
                <a:lnTo>
                  <a:pt x="14990" y="12726"/>
                </a:lnTo>
                <a:lnTo>
                  <a:pt x="15111" y="12702"/>
                </a:lnTo>
                <a:lnTo>
                  <a:pt x="15209" y="12629"/>
                </a:lnTo>
                <a:lnTo>
                  <a:pt x="15330" y="12556"/>
                </a:lnTo>
                <a:lnTo>
                  <a:pt x="15428" y="12483"/>
                </a:lnTo>
                <a:lnTo>
                  <a:pt x="15501" y="12386"/>
                </a:lnTo>
                <a:lnTo>
                  <a:pt x="15574" y="12288"/>
                </a:lnTo>
                <a:lnTo>
                  <a:pt x="15598" y="12215"/>
                </a:lnTo>
                <a:lnTo>
                  <a:pt x="15598" y="12142"/>
                </a:lnTo>
                <a:lnTo>
                  <a:pt x="15574" y="12094"/>
                </a:lnTo>
                <a:lnTo>
                  <a:pt x="15525" y="12045"/>
                </a:lnTo>
                <a:lnTo>
                  <a:pt x="15452" y="11996"/>
                </a:lnTo>
                <a:close/>
                <a:moveTo>
                  <a:pt x="14114" y="12605"/>
                </a:moveTo>
                <a:lnTo>
                  <a:pt x="14041" y="12629"/>
                </a:lnTo>
                <a:lnTo>
                  <a:pt x="13968" y="12678"/>
                </a:lnTo>
                <a:lnTo>
                  <a:pt x="13895" y="12726"/>
                </a:lnTo>
                <a:lnTo>
                  <a:pt x="13797" y="12751"/>
                </a:lnTo>
                <a:lnTo>
                  <a:pt x="13700" y="12751"/>
                </a:lnTo>
                <a:lnTo>
                  <a:pt x="13578" y="12775"/>
                </a:lnTo>
                <a:lnTo>
                  <a:pt x="13481" y="12848"/>
                </a:lnTo>
                <a:lnTo>
                  <a:pt x="13432" y="12872"/>
                </a:lnTo>
                <a:lnTo>
                  <a:pt x="13408" y="12921"/>
                </a:lnTo>
                <a:lnTo>
                  <a:pt x="13408" y="12970"/>
                </a:lnTo>
                <a:lnTo>
                  <a:pt x="13432" y="13018"/>
                </a:lnTo>
                <a:lnTo>
                  <a:pt x="13457" y="13091"/>
                </a:lnTo>
                <a:lnTo>
                  <a:pt x="13505" y="13116"/>
                </a:lnTo>
                <a:lnTo>
                  <a:pt x="13603" y="13164"/>
                </a:lnTo>
                <a:lnTo>
                  <a:pt x="13724" y="13189"/>
                </a:lnTo>
                <a:lnTo>
                  <a:pt x="13870" y="13189"/>
                </a:lnTo>
                <a:lnTo>
                  <a:pt x="14016" y="13164"/>
                </a:lnTo>
                <a:lnTo>
                  <a:pt x="14162" y="13091"/>
                </a:lnTo>
                <a:lnTo>
                  <a:pt x="14284" y="12994"/>
                </a:lnTo>
                <a:lnTo>
                  <a:pt x="14333" y="12945"/>
                </a:lnTo>
                <a:lnTo>
                  <a:pt x="14357" y="12872"/>
                </a:lnTo>
                <a:lnTo>
                  <a:pt x="14357" y="12799"/>
                </a:lnTo>
                <a:lnTo>
                  <a:pt x="14357" y="12726"/>
                </a:lnTo>
                <a:lnTo>
                  <a:pt x="14333" y="12678"/>
                </a:lnTo>
                <a:lnTo>
                  <a:pt x="14284" y="12653"/>
                </a:lnTo>
                <a:lnTo>
                  <a:pt x="14235" y="12605"/>
                </a:lnTo>
                <a:close/>
                <a:moveTo>
                  <a:pt x="6668" y="512"/>
                </a:moveTo>
                <a:lnTo>
                  <a:pt x="6887" y="755"/>
                </a:lnTo>
                <a:lnTo>
                  <a:pt x="7130" y="950"/>
                </a:lnTo>
                <a:lnTo>
                  <a:pt x="7398" y="1120"/>
                </a:lnTo>
                <a:lnTo>
                  <a:pt x="7666" y="1290"/>
                </a:lnTo>
                <a:lnTo>
                  <a:pt x="8250" y="1558"/>
                </a:lnTo>
                <a:lnTo>
                  <a:pt x="8834" y="1801"/>
                </a:lnTo>
                <a:lnTo>
                  <a:pt x="9320" y="2020"/>
                </a:lnTo>
                <a:lnTo>
                  <a:pt x="9807" y="2215"/>
                </a:lnTo>
                <a:lnTo>
                  <a:pt x="10780" y="2604"/>
                </a:lnTo>
                <a:lnTo>
                  <a:pt x="11194" y="2799"/>
                </a:lnTo>
                <a:lnTo>
                  <a:pt x="11559" y="3018"/>
                </a:lnTo>
                <a:lnTo>
                  <a:pt x="11729" y="3115"/>
                </a:lnTo>
                <a:lnTo>
                  <a:pt x="11924" y="3188"/>
                </a:lnTo>
                <a:lnTo>
                  <a:pt x="12094" y="3261"/>
                </a:lnTo>
                <a:lnTo>
                  <a:pt x="12240" y="3358"/>
                </a:lnTo>
                <a:lnTo>
                  <a:pt x="12264" y="3407"/>
                </a:lnTo>
                <a:lnTo>
                  <a:pt x="12313" y="3456"/>
                </a:lnTo>
                <a:lnTo>
                  <a:pt x="12410" y="3480"/>
                </a:lnTo>
                <a:lnTo>
                  <a:pt x="12435" y="3942"/>
                </a:lnTo>
                <a:lnTo>
                  <a:pt x="11851" y="3650"/>
                </a:lnTo>
                <a:lnTo>
                  <a:pt x="11389" y="3407"/>
                </a:lnTo>
                <a:lnTo>
                  <a:pt x="11170" y="3310"/>
                </a:lnTo>
                <a:lnTo>
                  <a:pt x="10926" y="3237"/>
                </a:lnTo>
                <a:lnTo>
                  <a:pt x="10878" y="3237"/>
                </a:lnTo>
                <a:lnTo>
                  <a:pt x="10853" y="3261"/>
                </a:lnTo>
                <a:lnTo>
                  <a:pt x="10853" y="3285"/>
                </a:lnTo>
                <a:lnTo>
                  <a:pt x="10853" y="3310"/>
                </a:lnTo>
                <a:lnTo>
                  <a:pt x="11024" y="3480"/>
                </a:lnTo>
                <a:lnTo>
                  <a:pt x="11218" y="3626"/>
                </a:lnTo>
                <a:lnTo>
                  <a:pt x="11608" y="3869"/>
                </a:lnTo>
                <a:lnTo>
                  <a:pt x="12045" y="4113"/>
                </a:lnTo>
                <a:lnTo>
                  <a:pt x="12459" y="4307"/>
                </a:lnTo>
                <a:lnTo>
                  <a:pt x="12483" y="4818"/>
                </a:lnTo>
                <a:lnTo>
                  <a:pt x="12337" y="4770"/>
                </a:lnTo>
                <a:lnTo>
                  <a:pt x="12216" y="4721"/>
                </a:lnTo>
                <a:lnTo>
                  <a:pt x="12021" y="4672"/>
                </a:lnTo>
                <a:lnTo>
                  <a:pt x="11729" y="4526"/>
                </a:lnTo>
                <a:lnTo>
                  <a:pt x="11413" y="4380"/>
                </a:lnTo>
                <a:lnTo>
                  <a:pt x="11218" y="4259"/>
                </a:lnTo>
                <a:lnTo>
                  <a:pt x="11121" y="4234"/>
                </a:lnTo>
                <a:lnTo>
                  <a:pt x="11024" y="4210"/>
                </a:lnTo>
                <a:lnTo>
                  <a:pt x="10975" y="4210"/>
                </a:lnTo>
                <a:lnTo>
                  <a:pt x="10951" y="4259"/>
                </a:lnTo>
                <a:lnTo>
                  <a:pt x="10951" y="4283"/>
                </a:lnTo>
                <a:lnTo>
                  <a:pt x="10951" y="4332"/>
                </a:lnTo>
                <a:lnTo>
                  <a:pt x="11024" y="4429"/>
                </a:lnTo>
                <a:lnTo>
                  <a:pt x="11121" y="4526"/>
                </a:lnTo>
                <a:lnTo>
                  <a:pt x="11218" y="4599"/>
                </a:lnTo>
                <a:lnTo>
                  <a:pt x="11340" y="4672"/>
                </a:lnTo>
                <a:lnTo>
                  <a:pt x="11608" y="4818"/>
                </a:lnTo>
                <a:lnTo>
                  <a:pt x="11826" y="4916"/>
                </a:lnTo>
                <a:lnTo>
                  <a:pt x="12143" y="5037"/>
                </a:lnTo>
                <a:lnTo>
                  <a:pt x="12313" y="5086"/>
                </a:lnTo>
                <a:lnTo>
                  <a:pt x="12410" y="5086"/>
                </a:lnTo>
                <a:lnTo>
                  <a:pt x="12483" y="5062"/>
                </a:lnTo>
                <a:lnTo>
                  <a:pt x="12483" y="5743"/>
                </a:lnTo>
                <a:lnTo>
                  <a:pt x="12289" y="5621"/>
                </a:lnTo>
                <a:lnTo>
                  <a:pt x="12094" y="5475"/>
                </a:lnTo>
                <a:lnTo>
                  <a:pt x="11608" y="5256"/>
                </a:lnTo>
                <a:lnTo>
                  <a:pt x="11194" y="5110"/>
                </a:lnTo>
                <a:lnTo>
                  <a:pt x="11024" y="5062"/>
                </a:lnTo>
                <a:lnTo>
                  <a:pt x="10926" y="5062"/>
                </a:lnTo>
                <a:lnTo>
                  <a:pt x="10902" y="5086"/>
                </a:lnTo>
                <a:lnTo>
                  <a:pt x="10878" y="5110"/>
                </a:lnTo>
                <a:lnTo>
                  <a:pt x="10951" y="5232"/>
                </a:lnTo>
                <a:lnTo>
                  <a:pt x="11024" y="5305"/>
                </a:lnTo>
                <a:lnTo>
                  <a:pt x="11121" y="5378"/>
                </a:lnTo>
                <a:lnTo>
                  <a:pt x="11267" y="5451"/>
                </a:lnTo>
                <a:lnTo>
                  <a:pt x="11535" y="5548"/>
                </a:lnTo>
                <a:lnTo>
                  <a:pt x="11754" y="5646"/>
                </a:lnTo>
                <a:lnTo>
                  <a:pt x="12094" y="5792"/>
                </a:lnTo>
                <a:lnTo>
                  <a:pt x="12240" y="5889"/>
                </a:lnTo>
                <a:lnTo>
                  <a:pt x="12386" y="6011"/>
                </a:lnTo>
                <a:lnTo>
                  <a:pt x="12483" y="6108"/>
                </a:lnTo>
                <a:lnTo>
                  <a:pt x="12483" y="6254"/>
                </a:lnTo>
                <a:lnTo>
                  <a:pt x="12337" y="6157"/>
                </a:lnTo>
                <a:lnTo>
                  <a:pt x="12191" y="6084"/>
                </a:lnTo>
                <a:lnTo>
                  <a:pt x="11899" y="5938"/>
                </a:lnTo>
                <a:lnTo>
                  <a:pt x="11705" y="5816"/>
                </a:lnTo>
                <a:lnTo>
                  <a:pt x="11510" y="5743"/>
                </a:lnTo>
                <a:lnTo>
                  <a:pt x="11291" y="5670"/>
                </a:lnTo>
                <a:lnTo>
                  <a:pt x="11194" y="5670"/>
                </a:lnTo>
                <a:lnTo>
                  <a:pt x="11097" y="5694"/>
                </a:lnTo>
                <a:lnTo>
                  <a:pt x="11072" y="5694"/>
                </a:lnTo>
                <a:lnTo>
                  <a:pt x="11072" y="5719"/>
                </a:lnTo>
                <a:lnTo>
                  <a:pt x="11145" y="5816"/>
                </a:lnTo>
                <a:lnTo>
                  <a:pt x="11218" y="5889"/>
                </a:lnTo>
                <a:lnTo>
                  <a:pt x="11413" y="6035"/>
                </a:lnTo>
                <a:lnTo>
                  <a:pt x="11826" y="6254"/>
                </a:lnTo>
                <a:lnTo>
                  <a:pt x="12143" y="6449"/>
                </a:lnTo>
                <a:lnTo>
                  <a:pt x="12289" y="6522"/>
                </a:lnTo>
                <a:lnTo>
                  <a:pt x="12459" y="6570"/>
                </a:lnTo>
                <a:lnTo>
                  <a:pt x="12459" y="6838"/>
                </a:lnTo>
                <a:lnTo>
                  <a:pt x="12459" y="6862"/>
                </a:lnTo>
                <a:lnTo>
                  <a:pt x="12337" y="6765"/>
                </a:lnTo>
                <a:lnTo>
                  <a:pt x="12216" y="6668"/>
                </a:lnTo>
                <a:lnTo>
                  <a:pt x="12094" y="6619"/>
                </a:lnTo>
                <a:lnTo>
                  <a:pt x="11924" y="6546"/>
                </a:lnTo>
                <a:lnTo>
                  <a:pt x="11729" y="6473"/>
                </a:lnTo>
                <a:lnTo>
                  <a:pt x="11486" y="6424"/>
                </a:lnTo>
                <a:lnTo>
                  <a:pt x="11267" y="6376"/>
                </a:lnTo>
                <a:lnTo>
                  <a:pt x="11072" y="6303"/>
                </a:lnTo>
                <a:lnTo>
                  <a:pt x="11048" y="6303"/>
                </a:lnTo>
                <a:lnTo>
                  <a:pt x="11048" y="6327"/>
                </a:lnTo>
                <a:lnTo>
                  <a:pt x="11145" y="6449"/>
                </a:lnTo>
                <a:lnTo>
                  <a:pt x="11267" y="6546"/>
                </a:lnTo>
                <a:lnTo>
                  <a:pt x="11389" y="6619"/>
                </a:lnTo>
                <a:lnTo>
                  <a:pt x="11535" y="6692"/>
                </a:lnTo>
                <a:lnTo>
                  <a:pt x="11948" y="6862"/>
                </a:lnTo>
                <a:lnTo>
                  <a:pt x="12143" y="6960"/>
                </a:lnTo>
                <a:lnTo>
                  <a:pt x="12216" y="7033"/>
                </a:lnTo>
                <a:lnTo>
                  <a:pt x="12289" y="7106"/>
                </a:lnTo>
                <a:lnTo>
                  <a:pt x="12362" y="7179"/>
                </a:lnTo>
                <a:lnTo>
                  <a:pt x="12459" y="7179"/>
                </a:lnTo>
                <a:lnTo>
                  <a:pt x="12459" y="7592"/>
                </a:lnTo>
                <a:lnTo>
                  <a:pt x="12264" y="7495"/>
                </a:lnTo>
                <a:lnTo>
                  <a:pt x="12070" y="7422"/>
                </a:lnTo>
                <a:lnTo>
                  <a:pt x="11802" y="7349"/>
                </a:lnTo>
                <a:lnTo>
                  <a:pt x="11389" y="7106"/>
                </a:lnTo>
                <a:lnTo>
                  <a:pt x="11121" y="7008"/>
                </a:lnTo>
                <a:lnTo>
                  <a:pt x="11024" y="6984"/>
                </a:lnTo>
                <a:lnTo>
                  <a:pt x="10999" y="6984"/>
                </a:lnTo>
                <a:lnTo>
                  <a:pt x="10975" y="7008"/>
                </a:lnTo>
                <a:lnTo>
                  <a:pt x="10975" y="7057"/>
                </a:lnTo>
                <a:lnTo>
                  <a:pt x="10975" y="7106"/>
                </a:lnTo>
                <a:lnTo>
                  <a:pt x="10999" y="7227"/>
                </a:lnTo>
                <a:lnTo>
                  <a:pt x="11097" y="7325"/>
                </a:lnTo>
                <a:lnTo>
                  <a:pt x="11194" y="7398"/>
                </a:lnTo>
                <a:lnTo>
                  <a:pt x="11437" y="7544"/>
                </a:lnTo>
                <a:lnTo>
                  <a:pt x="11632" y="7641"/>
                </a:lnTo>
                <a:lnTo>
                  <a:pt x="11997" y="7836"/>
                </a:lnTo>
                <a:lnTo>
                  <a:pt x="12240" y="7909"/>
                </a:lnTo>
                <a:lnTo>
                  <a:pt x="12362" y="7933"/>
                </a:lnTo>
                <a:lnTo>
                  <a:pt x="12459" y="7957"/>
                </a:lnTo>
                <a:lnTo>
                  <a:pt x="12459" y="8298"/>
                </a:lnTo>
                <a:lnTo>
                  <a:pt x="12216" y="8176"/>
                </a:lnTo>
                <a:lnTo>
                  <a:pt x="11972" y="8055"/>
                </a:lnTo>
                <a:lnTo>
                  <a:pt x="11754" y="7909"/>
                </a:lnTo>
                <a:lnTo>
                  <a:pt x="11535" y="7738"/>
                </a:lnTo>
                <a:lnTo>
                  <a:pt x="11413" y="7665"/>
                </a:lnTo>
                <a:lnTo>
                  <a:pt x="11291" y="7617"/>
                </a:lnTo>
                <a:lnTo>
                  <a:pt x="11170" y="7592"/>
                </a:lnTo>
                <a:lnTo>
                  <a:pt x="11048" y="7568"/>
                </a:lnTo>
                <a:lnTo>
                  <a:pt x="11048" y="7592"/>
                </a:lnTo>
                <a:lnTo>
                  <a:pt x="11024" y="7617"/>
                </a:lnTo>
                <a:lnTo>
                  <a:pt x="11072" y="7714"/>
                </a:lnTo>
                <a:lnTo>
                  <a:pt x="11145" y="7836"/>
                </a:lnTo>
                <a:lnTo>
                  <a:pt x="11243" y="7933"/>
                </a:lnTo>
                <a:lnTo>
                  <a:pt x="11364" y="8006"/>
                </a:lnTo>
                <a:lnTo>
                  <a:pt x="11583" y="8176"/>
                </a:lnTo>
                <a:lnTo>
                  <a:pt x="11802" y="8322"/>
                </a:lnTo>
                <a:lnTo>
                  <a:pt x="12118" y="8493"/>
                </a:lnTo>
                <a:lnTo>
                  <a:pt x="12289" y="8590"/>
                </a:lnTo>
                <a:lnTo>
                  <a:pt x="12459" y="8663"/>
                </a:lnTo>
                <a:lnTo>
                  <a:pt x="12483" y="9101"/>
                </a:lnTo>
                <a:lnTo>
                  <a:pt x="12435" y="9028"/>
                </a:lnTo>
                <a:lnTo>
                  <a:pt x="12386" y="8979"/>
                </a:lnTo>
                <a:lnTo>
                  <a:pt x="12216" y="8882"/>
                </a:lnTo>
                <a:lnTo>
                  <a:pt x="11899" y="8736"/>
                </a:lnTo>
                <a:lnTo>
                  <a:pt x="11559" y="8517"/>
                </a:lnTo>
                <a:lnTo>
                  <a:pt x="11364" y="8420"/>
                </a:lnTo>
                <a:lnTo>
                  <a:pt x="11291" y="8395"/>
                </a:lnTo>
                <a:lnTo>
                  <a:pt x="11194" y="8371"/>
                </a:lnTo>
                <a:lnTo>
                  <a:pt x="11170" y="8371"/>
                </a:lnTo>
                <a:lnTo>
                  <a:pt x="11170" y="8395"/>
                </a:lnTo>
                <a:lnTo>
                  <a:pt x="11194" y="8493"/>
                </a:lnTo>
                <a:lnTo>
                  <a:pt x="11218" y="8566"/>
                </a:lnTo>
                <a:lnTo>
                  <a:pt x="11364" y="8712"/>
                </a:lnTo>
                <a:lnTo>
                  <a:pt x="11535" y="8858"/>
                </a:lnTo>
                <a:lnTo>
                  <a:pt x="11681" y="8955"/>
                </a:lnTo>
                <a:lnTo>
                  <a:pt x="11851" y="9052"/>
                </a:lnTo>
                <a:lnTo>
                  <a:pt x="12070" y="9174"/>
                </a:lnTo>
                <a:lnTo>
                  <a:pt x="12167" y="9223"/>
                </a:lnTo>
                <a:lnTo>
                  <a:pt x="12264" y="9247"/>
                </a:lnTo>
                <a:lnTo>
                  <a:pt x="12362" y="9247"/>
                </a:lnTo>
                <a:lnTo>
                  <a:pt x="12459" y="9223"/>
                </a:lnTo>
                <a:lnTo>
                  <a:pt x="12483" y="9198"/>
                </a:lnTo>
                <a:lnTo>
                  <a:pt x="12508" y="10025"/>
                </a:lnTo>
                <a:lnTo>
                  <a:pt x="12386" y="9879"/>
                </a:lnTo>
                <a:lnTo>
                  <a:pt x="12240" y="9758"/>
                </a:lnTo>
                <a:lnTo>
                  <a:pt x="11924" y="9515"/>
                </a:lnTo>
                <a:lnTo>
                  <a:pt x="11608" y="9296"/>
                </a:lnTo>
                <a:lnTo>
                  <a:pt x="11267" y="9101"/>
                </a:lnTo>
                <a:lnTo>
                  <a:pt x="11243" y="9077"/>
                </a:lnTo>
                <a:lnTo>
                  <a:pt x="11218" y="9101"/>
                </a:lnTo>
                <a:lnTo>
                  <a:pt x="11218" y="9125"/>
                </a:lnTo>
                <a:lnTo>
                  <a:pt x="11218" y="9150"/>
                </a:lnTo>
                <a:lnTo>
                  <a:pt x="11340" y="9296"/>
                </a:lnTo>
                <a:lnTo>
                  <a:pt x="11462" y="9466"/>
                </a:lnTo>
                <a:lnTo>
                  <a:pt x="11608" y="9612"/>
                </a:lnTo>
                <a:lnTo>
                  <a:pt x="11754" y="9733"/>
                </a:lnTo>
                <a:lnTo>
                  <a:pt x="11924" y="9855"/>
                </a:lnTo>
                <a:lnTo>
                  <a:pt x="12094" y="9952"/>
                </a:lnTo>
                <a:lnTo>
                  <a:pt x="12289" y="10050"/>
                </a:lnTo>
                <a:lnTo>
                  <a:pt x="12459" y="10098"/>
                </a:lnTo>
                <a:lnTo>
                  <a:pt x="12508" y="10098"/>
                </a:lnTo>
                <a:lnTo>
                  <a:pt x="12508" y="10488"/>
                </a:lnTo>
                <a:lnTo>
                  <a:pt x="12289" y="10317"/>
                </a:lnTo>
                <a:lnTo>
                  <a:pt x="11802" y="10001"/>
                </a:lnTo>
                <a:lnTo>
                  <a:pt x="11608" y="9855"/>
                </a:lnTo>
                <a:lnTo>
                  <a:pt x="11486" y="9782"/>
                </a:lnTo>
                <a:lnTo>
                  <a:pt x="11389" y="9733"/>
                </a:lnTo>
                <a:lnTo>
                  <a:pt x="11364" y="9758"/>
                </a:lnTo>
                <a:lnTo>
                  <a:pt x="11364" y="9855"/>
                </a:lnTo>
                <a:lnTo>
                  <a:pt x="11389" y="9952"/>
                </a:lnTo>
                <a:lnTo>
                  <a:pt x="11437" y="10050"/>
                </a:lnTo>
                <a:lnTo>
                  <a:pt x="11510" y="10147"/>
                </a:lnTo>
                <a:lnTo>
                  <a:pt x="11681" y="10317"/>
                </a:lnTo>
                <a:lnTo>
                  <a:pt x="11851" y="10439"/>
                </a:lnTo>
                <a:lnTo>
                  <a:pt x="12094" y="10585"/>
                </a:lnTo>
                <a:lnTo>
                  <a:pt x="12313" y="10780"/>
                </a:lnTo>
                <a:lnTo>
                  <a:pt x="12410" y="10877"/>
                </a:lnTo>
                <a:lnTo>
                  <a:pt x="12508" y="10999"/>
                </a:lnTo>
                <a:lnTo>
                  <a:pt x="12483" y="11291"/>
                </a:lnTo>
                <a:lnTo>
                  <a:pt x="11875" y="10901"/>
                </a:lnTo>
                <a:lnTo>
                  <a:pt x="11705" y="10780"/>
                </a:lnTo>
                <a:lnTo>
                  <a:pt x="11535" y="10658"/>
                </a:lnTo>
                <a:lnTo>
                  <a:pt x="11462" y="10609"/>
                </a:lnTo>
                <a:lnTo>
                  <a:pt x="11364" y="10585"/>
                </a:lnTo>
                <a:lnTo>
                  <a:pt x="11267" y="10561"/>
                </a:lnTo>
                <a:lnTo>
                  <a:pt x="11145" y="10585"/>
                </a:lnTo>
                <a:lnTo>
                  <a:pt x="11121" y="10609"/>
                </a:lnTo>
                <a:lnTo>
                  <a:pt x="11145" y="10634"/>
                </a:lnTo>
                <a:lnTo>
                  <a:pt x="11291" y="10780"/>
                </a:lnTo>
                <a:lnTo>
                  <a:pt x="11413" y="10926"/>
                </a:lnTo>
                <a:lnTo>
                  <a:pt x="11535" y="11072"/>
                </a:lnTo>
                <a:lnTo>
                  <a:pt x="11705" y="11218"/>
                </a:lnTo>
                <a:lnTo>
                  <a:pt x="12070" y="11485"/>
                </a:lnTo>
                <a:lnTo>
                  <a:pt x="12483" y="11729"/>
                </a:lnTo>
                <a:lnTo>
                  <a:pt x="12459" y="12094"/>
                </a:lnTo>
                <a:lnTo>
                  <a:pt x="12191" y="11923"/>
                </a:lnTo>
                <a:lnTo>
                  <a:pt x="11948" y="11777"/>
                </a:lnTo>
                <a:lnTo>
                  <a:pt x="11559" y="11558"/>
                </a:lnTo>
                <a:lnTo>
                  <a:pt x="11170" y="11388"/>
                </a:lnTo>
                <a:lnTo>
                  <a:pt x="11145" y="11388"/>
                </a:lnTo>
                <a:lnTo>
                  <a:pt x="11145" y="11485"/>
                </a:lnTo>
                <a:lnTo>
                  <a:pt x="11170" y="11558"/>
                </a:lnTo>
                <a:lnTo>
                  <a:pt x="11243" y="11704"/>
                </a:lnTo>
                <a:lnTo>
                  <a:pt x="11364" y="11850"/>
                </a:lnTo>
                <a:lnTo>
                  <a:pt x="11510" y="11948"/>
                </a:lnTo>
                <a:lnTo>
                  <a:pt x="11754" y="12118"/>
                </a:lnTo>
                <a:lnTo>
                  <a:pt x="12021" y="12288"/>
                </a:lnTo>
                <a:lnTo>
                  <a:pt x="12216" y="12434"/>
                </a:lnTo>
                <a:lnTo>
                  <a:pt x="12435" y="12556"/>
                </a:lnTo>
                <a:lnTo>
                  <a:pt x="12435" y="12799"/>
                </a:lnTo>
                <a:lnTo>
                  <a:pt x="12337" y="12824"/>
                </a:lnTo>
                <a:lnTo>
                  <a:pt x="12264" y="12848"/>
                </a:lnTo>
                <a:lnTo>
                  <a:pt x="12143" y="12775"/>
                </a:lnTo>
                <a:lnTo>
                  <a:pt x="11972" y="12629"/>
                </a:lnTo>
                <a:lnTo>
                  <a:pt x="11802" y="12507"/>
                </a:lnTo>
                <a:lnTo>
                  <a:pt x="11632" y="12361"/>
                </a:lnTo>
                <a:lnTo>
                  <a:pt x="11462" y="12240"/>
                </a:lnTo>
                <a:lnTo>
                  <a:pt x="11413" y="12240"/>
                </a:lnTo>
                <a:lnTo>
                  <a:pt x="11413" y="12288"/>
                </a:lnTo>
                <a:lnTo>
                  <a:pt x="11413" y="12361"/>
                </a:lnTo>
                <a:lnTo>
                  <a:pt x="11413" y="12434"/>
                </a:lnTo>
                <a:lnTo>
                  <a:pt x="11486" y="12605"/>
                </a:lnTo>
                <a:lnTo>
                  <a:pt x="11389" y="12605"/>
                </a:lnTo>
                <a:lnTo>
                  <a:pt x="11267" y="12653"/>
                </a:lnTo>
                <a:lnTo>
                  <a:pt x="11243" y="12678"/>
                </a:lnTo>
                <a:lnTo>
                  <a:pt x="11218" y="12726"/>
                </a:lnTo>
                <a:lnTo>
                  <a:pt x="11218" y="12775"/>
                </a:lnTo>
                <a:lnTo>
                  <a:pt x="11218" y="12848"/>
                </a:lnTo>
                <a:lnTo>
                  <a:pt x="11291" y="12921"/>
                </a:lnTo>
                <a:lnTo>
                  <a:pt x="11364" y="12994"/>
                </a:lnTo>
                <a:lnTo>
                  <a:pt x="11486" y="13043"/>
                </a:lnTo>
                <a:lnTo>
                  <a:pt x="11583" y="13091"/>
                </a:lnTo>
                <a:lnTo>
                  <a:pt x="11705" y="13140"/>
                </a:lnTo>
                <a:lnTo>
                  <a:pt x="11802" y="13140"/>
                </a:lnTo>
                <a:lnTo>
                  <a:pt x="11924" y="13116"/>
                </a:lnTo>
                <a:lnTo>
                  <a:pt x="12021" y="13067"/>
                </a:lnTo>
                <a:lnTo>
                  <a:pt x="12240" y="13189"/>
                </a:lnTo>
                <a:lnTo>
                  <a:pt x="12410" y="13335"/>
                </a:lnTo>
                <a:lnTo>
                  <a:pt x="12386" y="13602"/>
                </a:lnTo>
                <a:lnTo>
                  <a:pt x="11802" y="13286"/>
                </a:lnTo>
                <a:lnTo>
                  <a:pt x="11510" y="13140"/>
                </a:lnTo>
                <a:lnTo>
                  <a:pt x="11194" y="13018"/>
                </a:lnTo>
                <a:lnTo>
                  <a:pt x="11170" y="13018"/>
                </a:lnTo>
                <a:lnTo>
                  <a:pt x="11145" y="13116"/>
                </a:lnTo>
                <a:lnTo>
                  <a:pt x="11170" y="13213"/>
                </a:lnTo>
                <a:lnTo>
                  <a:pt x="11218" y="13286"/>
                </a:lnTo>
                <a:lnTo>
                  <a:pt x="11291" y="13359"/>
                </a:lnTo>
                <a:lnTo>
                  <a:pt x="11437" y="13456"/>
                </a:lnTo>
                <a:lnTo>
                  <a:pt x="11608" y="13529"/>
                </a:lnTo>
                <a:lnTo>
                  <a:pt x="11802" y="13651"/>
                </a:lnTo>
                <a:lnTo>
                  <a:pt x="11997" y="13773"/>
                </a:lnTo>
                <a:lnTo>
                  <a:pt x="12191" y="13894"/>
                </a:lnTo>
                <a:lnTo>
                  <a:pt x="12386" y="14016"/>
                </a:lnTo>
                <a:lnTo>
                  <a:pt x="12386" y="14332"/>
                </a:lnTo>
                <a:lnTo>
                  <a:pt x="11851" y="13943"/>
                </a:lnTo>
                <a:lnTo>
                  <a:pt x="11705" y="13846"/>
                </a:lnTo>
                <a:lnTo>
                  <a:pt x="11510" y="13724"/>
                </a:lnTo>
                <a:lnTo>
                  <a:pt x="11413" y="13700"/>
                </a:lnTo>
                <a:lnTo>
                  <a:pt x="11316" y="13675"/>
                </a:lnTo>
                <a:lnTo>
                  <a:pt x="11218" y="13675"/>
                </a:lnTo>
                <a:lnTo>
                  <a:pt x="11121" y="13700"/>
                </a:lnTo>
                <a:lnTo>
                  <a:pt x="11121" y="13724"/>
                </a:lnTo>
                <a:lnTo>
                  <a:pt x="11121" y="13748"/>
                </a:lnTo>
                <a:lnTo>
                  <a:pt x="11145" y="13821"/>
                </a:lnTo>
                <a:lnTo>
                  <a:pt x="11218" y="13919"/>
                </a:lnTo>
                <a:lnTo>
                  <a:pt x="11364" y="14040"/>
                </a:lnTo>
                <a:lnTo>
                  <a:pt x="11729" y="14284"/>
                </a:lnTo>
                <a:lnTo>
                  <a:pt x="12045" y="14551"/>
                </a:lnTo>
                <a:lnTo>
                  <a:pt x="12191" y="14673"/>
                </a:lnTo>
                <a:lnTo>
                  <a:pt x="12386" y="14795"/>
                </a:lnTo>
                <a:lnTo>
                  <a:pt x="12386" y="15281"/>
                </a:lnTo>
                <a:lnTo>
                  <a:pt x="12289" y="15184"/>
                </a:lnTo>
                <a:lnTo>
                  <a:pt x="12167" y="15087"/>
                </a:lnTo>
                <a:lnTo>
                  <a:pt x="12021" y="14916"/>
                </a:lnTo>
                <a:lnTo>
                  <a:pt x="11851" y="14746"/>
                </a:lnTo>
                <a:lnTo>
                  <a:pt x="11656" y="14600"/>
                </a:lnTo>
                <a:lnTo>
                  <a:pt x="11413" y="14503"/>
                </a:lnTo>
                <a:lnTo>
                  <a:pt x="11170" y="14430"/>
                </a:lnTo>
                <a:lnTo>
                  <a:pt x="10926" y="14430"/>
                </a:lnTo>
                <a:lnTo>
                  <a:pt x="10902" y="14454"/>
                </a:lnTo>
                <a:lnTo>
                  <a:pt x="10902" y="14478"/>
                </a:lnTo>
                <a:lnTo>
                  <a:pt x="10975" y="14551"/>
                </a:lnTo>
                <a:lnTo>
                  <a:pt x="11024" y="14600"/>
                </a:lnTo>
                <a:lnTo>
                  <a:pt x="11194" y="14697"/>
                </a:lnTo>
                <a:lnTo>
                  <a:pt x="11462" y="14892"/>
                </a:lnTo>
                <a:lnTo>
                  <a:pt x="11608" y="14989"/>
                </a:lnTo>
                <a:lnTo>
                  <a:pt x="11729" y="15111"/>
                </a:lnTo>
                <a:lnTo>
                  <a:pt x="11875" y="15281"/>
                </a:lnTo>
                <a:lnTo>
                  <a:pt x="12021" y="15452"/>
                </a:lnTo>
                <a:lnTo>
                  <a:pt x="12118" y="15525"/>
                </a:lnTo>
                <a:lnTo>
                  <a:pt x="12191" y="15573"/>
                </a:lnTo>
                <a:lnTo>
                  <a:pt x="12313" y="15622"/>
                </a:lnTo>
                <a:lnTo>
                  <a:pt x="12410" y="15646"/>
                </a:lnTo>
                <a:lnTo>
                  <a:pt x="12435" y="16133"/>
                </a:lnTo>
                <a:lnTo>
                  <a:pt x="12386" y="16133"/>
                </a:lnTo>
                <a:lnTo>
                  <a:pt x="12362" y="16084"/>
                </a:lnTo>
                <a:lnTo>
                  <a:pt x="12240" y="15963"/>
                </a:lnTo>
                <a:lnTo>
                  <a:pt x="12070" y="15841"/>
                </a:lnTo>
                <a:lnTo>
                  <a:pt x="11754" y="15622"/>
                </a:lnTo>
                <a:lnTo>
                  <a:pt x="11413" y="15354"/>
                </a:lnTo>
                <a:lnTo>
                  <a:pt x="11243" y="15233"/>
                </a:lnTo>
                <a:lnTo>
                  <a:pt x="11072" y="15160"/>
                </a:lnTo>
                <a:lnTo>
                  <a:pt x="11048" y="15160"/>
                </a:lnTo>
                <a:lnTo>
                  <a:pt x="11024" y="15184"/>
                </a:lnTo>
                <a:lnTo>
                  <a:pt x="11048" y="15281"/>
                </a:lnTo>
                <a:lnTo>
                  <a:pt x="11072" y="15354"/>
                </a:lnTo>
                <a:lnTo>
                  <a:pt x="11170" y="15500"/>
                </a:lnTo>
                <a:lnTo>
                  <a:pt x="11291" y="15622"/>
                </a:lnTo>
                <a:lnTo>
                  <a:pt x="11437" y="15744"/>
                </a:lnTo>
                <a:lnTo>
                  <a:pt x="11218" y="15646"/>
                </a:lnTo>
                <a:lnTo>
                  <a:pt x="9564" y="14916"/>
                </a:lnTo>
                <a:lnTo>
                  <a:pt x="8055" y="14259"/>
                </a:lnTo>
                <a:lnTo>
                  <a:pt x="7301" y="13894"/>
                </a:lnTo>
                <a:lnTo>
                  <a:pt x="7130" y="13797"/>
                </a:lnTo>
                <a:lnTo>
                  <a:pt x="6863" y="13675"/>
                </a:lnTo>
                <a:lnTo>
                  <a:pt x="6863" y="13602"/>
                </a:lnTo>
                <a:lnTo>
                  <a:pt x="6814" y="12775"/>
                </a:lnTo>
                <a:lnTo>
                  <a:pt x="6765" y="11972"/>
                </a:lnTo>
                <a:lnTo>
                  <a:pt x="6692" y="11145"/>
                </a:lnTo>
                <a:lnTo>
                  <a:pt x="6668" y="10317"/>
                </a:lnTo>
                <a:lnTo>
                  <a:pt x="6668" y="9393"/>
                </a:lnTo>
                <a:lnTo>
                  <a:pt x="6692" y="8493"/>
                </a:lnTo>
                <a:lnTo>
                  <a:pt x="6717" y="7568"/>
                </a:lnTo>
                <a:lnTo>
                  <a:pt x="6717" y="6643"/>
                </a:lnTo>
                <a:lnTo>
                  <a:pt x="6717" y="5889"/>
                </a:lnTo>
                <a:lnTo>
                  <a:pt x="6863" y="5913"/>
                </a:lnTo>
                <a:lnTo>
                  <a:pt x="6936" y="5938"/>
                </a:lnTo>
                <a:lnTo>
                  <a:pt x="7033" y="5962"/>
                </a:lnTo>
                <a:lnTo>
                  <a:pt x="7130" y="5938"/>
                </a:lnTo>
                <a:lnTo>
                  <a:pt x="7228" y="5865"/>
                </a:lnTo>
                <a:lnTo>
                  <a:pt x="7252" y="5816"/>
                </a:lnTo>
                <a:lnTo>
                  <a:pt x="7276" y="5767"/>
                </a:lnTo>
                <a:lnTo>
                  <a:pt x="7276" y="5670"/>
                </a:lnTo>
                <a:lnTo>
                  <a:pt x="7252" y="5573"/>
                </a:lnTo>
                <a:lnTo>
                  <a:pt x="7179" y="5500"/>
                </a:lnTo>
                <a:lnTo>
                  <a:pt x="7082" y="5451"/>
                </a:lnTo>
                <a:lnTo>
                  <a:pt x="7033" y="5427"/>
                </a:lnTo>
                <a:lnTo>
                  <a:pt x="6960" y="5402"/>
                </a:lnTo>
                <a:lnTo>
                  <a:pt x="6887" y="5427"/>
                </a:lnTo>
                <a:lnTo>
                  <a:pt x="6814" y="5451"/>
                </a:lnTo>
                <a:lnTo>
                  <a:pt x="6790" y="5451"/>
                </a:lnTo>
                <a:lnTo>
                  <a:pt x="6692" y="5500"/>
                </a:lnTo>
                <a:lnTo>
                  <a:pt x="6644" y="3018"/>
                </a:lnTo>
                <a:lnTo>
                  <a:pt x="6644" y="1752"/>
                </a:lnTo>
                <a:lnTo>
                  <a:pt x="6668" y="512"/>
                </a:lnTo>
                <a:close/>
                <a:moveTo>
                  <a:pt x="6206" y="585"/>
                </a:moveTo>
                <a:lnTo>
                  <a:pt x="6181" y="852"/>
                </a:lnTo>
                <a:lnTo>
                  <a:pt x="6181" y="1096"/>
                </a:lnTo>
                <a:lnTo>
                  <a:pt x="6181" y="1874"/>
                </a:lnTo>
                <a:lnTo>
                  <a:pt x="6181" y="2653"/>
                </a:lnTo>
                <a:lnTo>
                  <a:pt x="6181" y="3602"/>
                </a:lnTo>
                <a:lnTo>
                  <a:pt x="6181" y="4551"/>
                </a:lnTo>
                <a:lnTo>
                  <a:pt x="6230" y="6449"/>
                </a:lnTo>
                <a:lnTo>
                  <a:pt x="6230" y="7373"/>
                </a:lnTo>
                <a:lnTo>
                  <a:pt x="6206" y="8298"/>
                </a:lnTo>
                <a:lnTo>
                  <a:pt x="6181" y="9198"/>
                </a:lnTo>
                <a:lnTo>
                  <a:pt x="6133" y="10123"/>
                </a:lnTo>
                <a:lnTo>
                  <a:pt x="6157" y="10926"/>
                </a:lnTo>
                <a:lnTo>
                  <a:pt x="6206" y="11729"/>
                </a:lnTo>
                <a:lnTo>
                  <a:pt x="6254" y="12532"/>
                </a:lnTo>
                <a:lnTo>
                  <a:pt x="6279" y="13335"/>
                </a:lnTo>
                <a:lnTo>
                  <a:pt x="6206" y="13359"/>
                </a:lnTo>
                <a:lnTo>
                  <a:pt x="5451" y="13748"/>
                </a:lnTo>
                <a:lnTo>
                  <a:pt x="4721" y="14186"/>
                </a:lnTo>
                <a:lnTo>
                  <a:pt x="3262" y="15087"/>
                </a:lnTo>
                <a:lnTo>
                  <a:pt x="2897" y="15281"/>
                </a:lnTo>
                <a:lnTo>
                  <a:pt x="2532" y="15476"/>
                </a:lnTo>
                <a:lnTo>
                  <a:pt x="2142" y="15671"/>
                </a:lnTo>
                <a:lnTo>
                  <a:pt x="1753" y="15841"/>
                </a:lnTo>
                <a:lnTo>
                  <a:pt x="950" y="16133"/>
                </a:lnTo>
                <a:lnTo>
                  <a:pt x="634" y="16255"/>
                </a:lnTo>
                <a:lnTo>
                  <a:pt x="634" y="16279"/>
                </a:lnTo>
                <a:lnTo>
                  <a:pt x="585" y="15938"/>
                </a:lnTo>
                <a:lnTo>
                  <a:pt x="561" y="15573"/>
                </a:lnTo>
                <a:lnTo>
                  <a:pt x="536" y="15208"/>
                </a:lnTo>
                <a:lnTo>
                  <a:pt x="512" y="14868"/>
                </a:lnTo>
                <a:lnTo>
                  <a:pt x="439" y="14430"/>
                </a:lnTo>
                <a:lnTo>
                  <a:pt x="415" y="13992"/>
                </a:lnTo>
                <a:lnTo>
                  <a:pt x="415" y="13578"/>
                </a:lnTo>
                <a:lnTo>
                  <a:pt x="439" y="13140"/>
                </a:lnTo>
                <a:lnTo>
                  <a:pt x="512" y="11461"/>
                </a:lnTo>
                <a:lnTo>
                  <a:pt x="561" y="10634"/>
                </a:lnTo>
                <a:lnTo>
                  <a:pt x="585" y="9782"/>
                </a:lnTo>
                <a:lnTo>
                  <a:pt x="609" y="8225"/>
                </a:lnTo>
                <a:lnTo>
                  <a:pt x="609" y="6668"/>
                </a:lnTo>
                <a:lnTo>
                  <a:pt x="561" y="5110"/>
                </a:lnTo>
                <a:lnTo>
                  <a:pt x="536" y="4356"/>
                </a:lnTo>
                <a:lnTo>
                  <a:pt x="488" y="3577"/>
                </a:lnTo>
                <a:lnTo>
                  <a:pt x="609" y="3504"/>
                </a:lnTo>
                <a:lnTo>
                  <a:pt x="755" y="3407"/>
                </a:lnTo>
                <a:lnTo>
                  <a:pt x="1145" y="3164"/>
                </a:lnTo>
                <a:lnTo>
                  <a:pt x="1558" y="2920"/>
                </a:lnTo>
                <a:lnTo>
                  <a:pt x="2337" y="2507"/>
                </a:lnTo>
                <a:lnTo>
                  <a:pt x="3116" y="2093"/>
                </a:lnTo>
                <a:lnTo>
                  <a:pt x="3529" y="1850"/>
                </a:lnTo>
                <a:lnTo>
                  <a:pt x="3967" y="1655"/>
                </a:lnTo>
                <a:lnTo>
                  <a:pt x="4405" y="1461"/>
                </a:lnTo>
                <a:lnTo>
                  <a:pt x="4843" y="1290"/>
                </a:lnTo>
                <a:lnTo>
                  <a:pt x="5208" y="1144"/>
                </a:lnTo>
                <a:lnTo>
                  <a:pt x="5549" y="974"/>
                </a:lnTo>
                <a:lnTo>
                  <a:pt x="6206" y="585"/>
                </a:lnTo>
                <a:close/>
                <a:moveTo>
                  <a:pt x="18542" y="804"/>
                </a:moveTo>
                <a:lnTo>
                  <a:pt x="18518" y="1023"/>
                </a:lnTo>
                <a:lnTo>
                  <a:pt x="18518" y="1266"/>
                </a:lnTo>
                <a:lnTo>
                  <a:pt x="18518" y="1752"/>
                </a:lnTo>
                <a:lnTo>
                  <a:pt x="18567" y="2263"/>
                </a:lnTo>
                <a:lnTo>
                  <a:pt x="18567" y="2726"/>
                </a:lnTo>
                <a:lnTo>
                  <a:pt x="18542" y="4648"/>
                </a:lnTo>
                <a:lnTo>
                  <a:pt x="18494" y="6546"/>
                </a:lnTo>
                <a:lnTo>
                  <a:pt x="18469" y="8249"/>
                </a:lnTo>
                <a:lnTo>
                  <a:pt x="18494" y="9952"/>
                </a:lnTo>
                <a:lnTo>
                  <a:pt x="18567" y="13359"/>
                </a:lnTo>
                <a:lnTo>
                  <a:pt x="18542" y="13359"/>
                </a:lnTo>
                <a:lnTo>
                  <a:pt x="18396" y="13505"/>
                </a:lnTo>
                <a:lnTo>
                  <a:pt x="18226" y="13651"/>
                </a:lnTo>
                <a:lnTo>
                  <a:pt x="18031" y="13748"/>
                </a:lnTo>
                <a:lnTo>
                  <a:pt x="17837" y="13846"/>
                </a:lnTo>
                <a:lnTo>
                  <a:pt x="17423" y="14016"/>
                </a:lnTo>
                <a:lnTo>
                  <a:pt x="17009" y="14186"/>
                </a:lnTo>
                <a:lnTo>
                  <a:pt x="16474" y="14454"/>
                </a:lnTo>
                <a:lnTo>
                  <a:pt x="15963" y="14746"/>
                </a:lnTo>
                <a:lnTo>
                  <a:pt x="15452" y="15038"/>
                </a:lnTo>
                <a:lnTo>
                  <a:pt x="14941" y="15330"/>
                </a:lnTo>
                <a:lnTo>
                  <a:pt x="14479" y="15598"/>
                </a:lnTo>
                <a:lnTo>
                  <a:pt x="14016" y="15865"/>
                </a:lnTo>
                <a:lnTo>
                  <a:pt x="13773" y="15987"/>
                </a:lnTo>
                <a:lnTo>
                  <a:pt x="13530" y="16109"/>
                </a:lnTo>
                <a:lnTo>
                  <a:pt x="13286" y="16182"/>
                </a:lnTo>
                <a:lnTo>
                  <a:pt x="13043" y="16255"/>
                </a:lnTo>
                <a:lnTo>
                  <a:pt x="12921" y="16303"/>
                </a:lnTo>
                <a:lnTo>
                  <a:pt x="12921" y="15987"/>
                </a:lnTo>
                <a:lnTo>
                  <a:pt x="12897" y="15671"/>
                </a:lnTo>
                <a:lnTo>
                  <a:pt x="12873" y="15379"/>
                </a:lnTo>
                <a:lnTo>
                  <a:pt x="12848" y="15062"/>
                </a:lnTo>
                <a:lnTo>
                  <a:pt x="12824" y="14770"/>
                </a:lnTo>
                <a:lnTo>
                  <a:pt x="12824" y="14016"/>
                </a:lnTo>
                <a:lnTo>
                  <a:pt x="12848" y="13943"/>
                </a:lnTo>
                <a:lnTo>
                  <a:pt x="12848" y="13894"/>
                </a:lnTo>
                <a:lnTo>
                  <a:pt x="12848" y="13359"/>
                </a:lnTo>
                <a:lnTo>
                  <a:pt x="12946" y="13335"/>
                </a:lnTo>
                <a:lnTo>
                  <a:pt x="13019" y="13310"/>
                </a:lnTo>
                <a:lnTo>
                  <a:pt x="13092" y="13262"/>
                </a:lnTo>
                <a:lnTo>
                  <a:pt x="13140" y="13213"/>
                </a:lnTo>
                <a:lnTo>
                  <a:pt x="13165" y="13116"/>
                </a:lnTo>
                <a:lnTo>
                  <a:pt x="13165" y="13018"/>
                </a:lnTo>
                <a:lnTo>
                  <a:pt x="13116" y="12921"/>
                </a:lnTo>
                <a:lnTo>
                  <a:pt x="13043" y="12872"/>
                </a:lnTo>
                <a:lnTo>
                  <a:pt x="12970" y="12848"/>
                </a:lnTo>
                <a:lnTo>
                  <a:pt x="12873" y="12848"/>
                </a:lnTo>
                <a:lnTo>
                  <a:pt x="12921" y="11826"/>
                </a:lnTo>
                <a:lnTo>
                  <a:pt x="12970" y="10804"/>
                </a:lnTo>
                <a:lnTo>
                  <a:pt x="12970" y="9806"/>
                </a:lnTo>
                <a:lnTo>
                  <a:pt x="12946" y="8809"/>
                </a:lnTo>
                <a:lnTo>
                  <a:pt x="12897" y="7836"/>
                </a:lnTo>
                <a:lnTo>
                  <a:pt x="12897" y="6838"/>
                </a:lnTo>
                <a:lnTo>
                  <a:pt x="12946" y="5986"/>
                </a:lnTo>
                <a:lnTo>
                  <a:pt x="12970" y="5110"/>
                </a:lnTo>
                <a:lnTo>
                  <a:pt x="12970" y="4672"/>
                </a:lnTo>
                <a:lnTo>
                  <a:pt x="12946" y="4234"/>
                </a:lnTo>
                <a:lnTo>
                  <a:pt x="12897" y="3821"/>
                </a:lnTo>
                <a:lnTo>
                  <a:pt x="12800" y="3383"/>
                </a:lnTo>
                <a:lnTo>
                  <a:pt x="13067" y="3285"/>
                </a:lnTo>
                <a:lnTo>
                  <a:pt x="13335" y="3164"/>
                </a:lnTo>
                <a:lnTo>
                  <a:pt x="13603" y="3042"/>
                </a:lnTo>
                <a:lnTo>
                  <a:pt x="13870" y="2920"/>
                </a:lnTo>
                <a:lnTo>
                  <a:pt x="14235" y="2750"/>
                </a:lnTo>
                <a:lnTo>
                  <a:pt x="14600" y="2555"/>
                </a:lnTo>
                <a:lnTo>
                  <a:pt x="15306" y="2142"/>
                </a:lnTo>
                <a:lnTo>
                  <a:pt x="15963" y="1752"/>
                </a:lnTo>
                <a:lnTo>
                  <a:pt x="16304" y="1558"/>
                </a:lnTo>
                <a:lnTo>
                  <a:pt x="16644" y="1388"/>
                </a:lnTo>
                <a:lnTo>
                  <a:pt x="17009" y="1242"/>
                </a:lnTo>
                <a:lnTo>
                  <a:pt x="17350" y="1096"/>
                </a:lnTo>
                <a:lnTo>
                  <a:pt x="17715" y="974"/>
                </a:lnTo>
                <a:lnTo>
                  <a:pt x="18104" y="877"/>
                </a:lnTo>
                <a:lnTo>
                  <a:pt x="18153" y="877"/>
                </a:lnTo>
                <a:lnTo>
                  <a:pt x="18202" y="828"/>
                </a:lnTo>
                <a:lnTo>
                  <a:pt x="18372" y="828"/>
                </a:lnTo>
                <a:lnTo>
                  <a:pt x="18542" y="804"/>
                </a:lnTo>
                <a:close/>
                <a:moveTo>
                  <a:pt x="6279" y="1"/>
                </a:moveTo>
                <a:lnTo>
                  <a:pt x="6206" y="25"/>
                </a:lnTo>
                <a:lnTo>
                  <a:pt x="5403" y="487"/>
                </a:lnTo>
                <a:lnTo>
                  <a:pt x="4989" y="682"/>
                </a:lnTo>
                <a:lnTo>
                  <a:pt x="4551" y="852"/>
                </a:lnTo>
                <a:lnTo>
                  <a:pt x="4113" y="1023"/>
                </a:lnTo>
                <a:lnTo>
                  <a:pt x="3700" y="1217"/>
                </a:lnTo>
                <a:lnTo>
                  <a:pt x="3286" y="1436"/>
                </a:lnTo>
                <a:lnTo>
                  <a:pt x="2872" y="1679"/>
                </a:lnTo>
                <a:lnTo>
                  <a:pt x="2021" y="2117"/>
                </a:lnTo>
                <a:lnTo>
                  <a:pt x="1607" y="2361"/>
                </a:lnTo>
                <a:lnTo>
                  <a:pt x="1193" y="2604"/>
                </a:lnTo>
                <a:lnTo>
                  <a:pt x="974" y="2726"/>
                </a:lnTo>
                <a:lnTo>
                  <a:pt x="731" y="2896"/>
                </a:lnTo>
                <a:lnTo>
                  <a:pt x="488" y="3066"/>
                </a:lnTo>
                <a:lnTo>
                  <a:pt x="390" y="3188"/>
                </a:lnTo>
                <a:lnTo>
                  <a:pt x="317" y="3285"/>
                </a:lnTo>
                <a:lnTo>
                  <a:pt x="269" y="3310"/>
                </a:lnTo>
                <a:lnTo>
                  <a:pt x="220" y="3358"/>
                </a:lnTo>
                <a:lnTo>
                  <a:pt x="171" y="3480"/>
                </a:lnTo>
                <a:lnTo>
                  <a:pt x="123" y="3626"/>
                </a:lnTo>
                <a:lnTo>
                  <a:pt x="98" y="3894"/>
                </a:lnTo>
                <a:lnTo>
                  <a:pt x="98" y="4186"/>
                </a:lnTo>
                <a:lnTo>
                  <a:pt x="123" y="4453"/>
                </a:lnTo>
                <a:lnTo>
                  <a:pt x="147" y="5329"/>
                </a:lnTo>
                <a:lnTo>
                  <a:pt x="171" y="6205"/>
                </a:lnTo>
                <a:lnTo>
                  <a:pt x="171" y="8006"/>
                </a:lnTo>
                <a:lnTo>
                  <a:pt x="147" y="9782"/>
                </a:lnTo>
                <a:lnTo>
                  <a:pt x="123" y="10658"/>
                </a:lnTo>
                <a:lnTo>
                  <a:pt x="98" y="11558"/>
                </a:lnTo>
                <a:lnTo>
                  <a:pt x="1" y="13335"/>
                </a:lnTo>
                <a:lnTo>
                  <a:pt x="1" y="13700"/>
                </a:lnTo>
                <a:lnTo>
                  <a:pt x="1" y="14065"/>
                </a:lnTo>
                <a:lnTo>
                  <a:pt x="25" y="14454"/>
                </a:lnTo>
                <a:lnTo>
                  <a:pt x="50" y="14819"/>
                </a:lnTo>
                <a:lnTo>
                  <a:pt x="98" y="15233"/>
                </a:lnTo>
                <a:lnTo>
                  <a:pt x="123" y="15646"/>
                </a:lnTo>
                <a:lnTo>
                  <a:pt x="147" y="16060"/>
                </a:lnTo>
                <a:lnTo>
                  <a:pt x="171" y="16255"/>
                </a:lnTo>
                <a:lnTo>
                  <a:pt x="220" y="16474"/>
                </a:lnTo>
                <a:lnTo>
                  <a:pt x="244" y="16547"/>
                </a:lnTo>
                <a:lnTo>
                  <a:pt x="317" y="16595"/>
                </a:lnTo>
                <a:lnTo>
                  <a:pt x="390" y="16620"/>
                </a:lnTo>
                <a:lnTo>
                  <a:pt x="463" y="16620"/>
                </a:lnTo>
                <a:lnTo>
                  <a:pt x="536" y="16644"/>
                </a:lnTo>
                <a:lnTo>
                  <a:pt x="707" y="16620"/>
                </a:lnTo>
                <a:lnTo>
                  <a:pt x="877" y="16595"/>
                </a:lnTo>
                <a:lnTo>
                  <a:pt x="1218" y="16474"/>
                </a:lnTo>
                <a:lnTo>
                  <a:pt x="1850" y="16230"/>
                </a:lnTo>
                <a:lnTo>
                  <a:pt x="2240" y="16060"/>
                </a:lnTo>
                <a:lnTo>
                  <a:pt x="2605" y="15890"/>
                </a:lnTo>
                <a:lnTo>
                  <a:pt x="2970" y="15719"/>
                </a:lnTo>
                <a:lnTo>
                  <a:pt x="3310" y="15525"/>
                </a:lnTo>
                <a:lnTo>
                  <a:pt x="4064" y="15062"/>
                </a:lnTo>
                <a:lnTo>
                  <a:pt x="4819" y="14624"/>
                </a:lnTo>
                <a:lnTo>
                  <a:pt x="5549" y="14162"/>
                </a:lnTo>
                <a:lnTo>
                  <a:pt x="5938" y="13967"/>
                </a:lnTo>
                <a:lnTo>
                  <a:pt x="6327" y="13748"/>
                </a:lnTo>
                <a:lnTo>
                  <a:pt x="6400" y="13821"/>
                </a:lnTo>
                <a:lnTo>
                  <a:pt x="6473" y="13870"/>
                </a:lnTo>
                <a:lnTo>
                  <a:pt x="6546" y="13894"/>
                </a:lnTo>
                <a:lnTo>
                  <a:pt x="6644" y="13870"/>
                </a:lnTo>
                <a:lnTo>
                  <a:pt x="6741" y="13992"/>
                </a:lnTo>
                <a:lnTo>
                  <a:pt x="6863" y="14089"/>
                </a:lnTo>
                <a:lnTo>
                  <a:pt x="7130" y="14259"/>
                </a:lnTo>
                <a:lnTo>
                  <a:pt x="7422" y="14405"/>
                </a:lnTo>
                <a:lnTo>
                  <a:pt x="7690" y="14551"/>
                </a:lnTo>
                <a:lnTo>
                  <a:pt x="8517" y="14916"/>
                </a:lnTo>
                <a:lnTo>
                  <a:pt x="9345" y="15306"/>
                </a:lnTo>
                <a:lnTo>
                  <a:pt x="10878" y="16011"/>
                </a:lnTo>
                <a:lnTo>
                  <a:pt x="11656" y="16352"/>
                </a:lnTo>
                <a:lnTo>
                  <a:pt x="12435" y="16644"/>
                </a:lnTo>
                <a:lnTo>
                  <a:pt x="12459" y="16668"/>
                </a:lnTo>
                <a:lnTo>
                  <a:pt x="12508" y="16741"/>
                </a:lnTo>
                <a:lnTo>
                  <a:pt x="12581" y="16766"/>
                </a:lnTo>
                <a:lnTo>
                  <a:pt x="12678" y="16766"/>
                </a:lnTo>
                <a:lnTo>
                  <a:pt x="12751" y="16741"/>
                </a:lnTo>
                <a:lnTo>
                  <a:pt x="12800" y="16693"/>
                </a:lnTo>
                <a:lnTo>
                  <a:pt x="12897" y="16717"/>
                </a:lnTo>
                <a:lnTo>
                  <a:pt x="13019" y="16717"/>
                </a:lnTo>
                <a:lnTo>
                  <a:pt x="13286" y="16668"/>
                </a:lnTo>
                <a:lnTo>
                  <a:pt x="13530" y="16595"/>
                </a:lnTo>
                <a:lnTo>
                  <a:pt x="13724" y="16522"/>
                </a:lnTo>
                <a:lnTo>
                  <a:pt x="14211" y="16279"/>
                </a:lnTo>
                <a:lnTo>
                  <a:pt x="14698" y="16036"/>
                </a:lnTo>
                <a:lnTo>
                  <a:pt x="15647" y="15500"/>
                </a:lnTo>
                <a:lnTo>
                  <a:pt x="16596" y="14965"/>
                </a:lnTo>
                <a:lnTo>
                  <a:pt x="17058" y="14697"/>
                </a:lnTo>
                <a:lnTo>
                  <a:pt x="17545" y="14478"/>
                </a:lnTo>
                <a:lnTo>
                  <a:pt x="17885" y="14332"/>
                </a:lnTo>
                <a:lnTo>
                  <a:pt x="18226" y="14186"/>
                </a:lnTo>
                <a:lnTo>
                  <a:pt x="18542" y="14016"/>
                </a:lnTo>
                <a:lnTo>
                  <a:pt x="18688" y="13894"/>
                </a:lnTo>
                <a:lnTo>
                  <a:pt x="18834" y="13773"/>
                </a:lnTo>
                <a:lnTo>
                  <a:pt x="18883" y="13748"/>
                </a:lnTo>
                <a:lnTo>
                  <a:pt x="18932" y="13724"/>
                </a:lnTo>
                <a:lnTo>
                  <a:pt x="18980" y="13651"/>
                </a:lnTo>
                <a:lnTo>
                  <a:pt x="18980" y="13578"/>
                </a:lnTo>
                <a:lnTo>
                  <a:pt x="18980" y="12726"/>
                </a:lnTo>
                <a:lnTo>
                  <a:pt x="18956" y="11875"/>
                </a:lnTo>
                <a:lnTo>
                  <a:pt x="18883" y="10171"/>
                </a:lnTo>
                <a:lnTo>
                  <a:pt x="18859" y="9271"/>
                </a:lnTo>
                <a:lnTo>
                  <a:pt x="18859" y="8347"/>
                </a:lnTo>
                <a:lnTo>
                  <a:pt x="18883" y="6546"/>
                </a:lnTo>
                <a:lnTo>
                  <a:pt x="18932" y="4648"/>
                </a:lnTo>
                <a:lnTo>
                  <a:pt x="18956" y="2726"/>
                </a:lnTo>
                <a:lnTo>
                  <a:pt x="18980" y="2215"/>
                </a:lnTo>
                <a:lnTo>
                  <a:pt x="18980" y="1679"/>
                </a:lnTo>
                <a:lnTo>
                  <a:pt x="18932" y="1144"/>
                </a:lnTo>
                <a:lnTo>
                  <a:pt x="18883" y="901"/>
                </a:lnTo>
                <a:lnTo>
                  <a:pt x="18834" y="633"/>
                </a:lnTo>
                <a:lnTo>
                  <a:pt x="18883" y="585"/>
                </a:lnTo>
                <a:lnTo>
                  <a:pt x="18883" y="512"/>
                </a:lnTo>
                <a:lnTo>
                  <a:pt x="18883" y="439"/>
                </a:lnTo>
                <a:lnTo>
                  <a:pt x="18834" y="366"/>
                </a:lnTo>
                <a:lnTo>
                  <a:pt x="18761" y="293"/>
                </a:lnTo>
                <a:lnTo>
                  <a:pt x="18664" y="244"/>
                </a:lnTo>
                <a:lnTo>
                  <a:pt x="18421" y="244"/>
                </a:lnTo>
                <a:lnTo>
                  <a:pt x="18177" y="317"/>
                </a:lnTo>
                <a:lnTo>
                  <a:pt x="17958" y="414"/>
                </a:lnTo>
                <a:lnTo>
                  <a:pt x="17715" y="487"/>
                </a:lnTo>
                <a:lnTo>
                  <a:pt x="17374" y="585"/>
                </a:lnTo>
                <a:lnTo>
                  <a:pt x="17058" y="706"/>
                </a:lnTo>
                <a:lnTo>
                  <a:pt x="16742" y="828"/>
                </a:lnTo>
                <a:lnTo>
                  <a:pt x="16425" y="974"/>
                </a:lnTo>
                <a:lnTo>
                  <a:pt x="15817" y="1290"/>
                </a:lnTo>
                <a:lnTo>
                  <a:pt x="15209" y="1655"/>
                </a:lnTo>
                <a:lnTo>
                  <a:pt x="14479" y="2117"/>
                </a:lnTo>
                <a:lnTo>
                  <a:pt x="14089" y="2312"/>
                </a:lnTo>
                <a:lnTo>
                  <a:pt x="13700" y="2507"/>
                </a:lnTo>
                <a:lnTo>
                  <a:pt x="13432" y="2628"/>
                </a:lnTo>
                <a:lnTo>
                  <a:pt x="13165" y="2750"/>
                </a:lnTo>
                <a:lnTo>
                  <a:pt x="12897" y="2920"/>
                </a:lnTo>
                <a:lnTo>
                  <a:pt x="12654" y="3091"/>
                </a:lnTo>
                <a:lnTo>
                  <a:pt x="12532" y="2969"/>
                </a:lnTo>
                <a:lnTo>
                  <a:pt x="12386" y="2896"/>
                </a:lnTo>
                <a:lnTo>
                  <a:pt x="12070" y="2750"/>
                </a:lnTo>
                <a:lnTo>
                  <a:pt x="11875" y="2653"/>
                </a:lnTo>
                <a:lnTo>
                  <a:pt x="11705" y="2555"/>
                </a:lnTo>
                <a:lnTo>
                  <a:pt x="11316" y="2336"/>
                </a:lnTo>
                <a:lnTo>
                  <a:pt x="11072" y="2190"/>
                </a:lnTo>
                <a:lnTo>
                  <a:pt x="10805" y="2093"/>
                </a:lnTo>
                <a:lnTo>
                  <a:pt x="10294" y="1874"/>
                </a:lnTo>
                <a:lnTo>
                  <a:pt x="9758" y="1679"/>
                </a:lnTo>
                <a:lnTo>
                  <a:pt x="9223" y="1485"/>
                </a:lnTo>
                <a:lnTo>
                  <a:pt x="8298" y="1071"/>
                </a:lnTo>
                <a:lnTo>
                  <a:pt x="7836" y="852"/>
                </a:lnTo>
                <a:lnTo>
                  <a:pt x="7398" y="609"/>
                </a:lnTo>
                <a:lnTo>
                  <a:pt x="7325" y="536"/>
                </a:lnTo>
                <a:lnTo>
                  <a:pt x="7228" y="439"/>
                </a:lnTo>
                <a:lnTo>
                  <a:pt x="7057" y="244"/>
                </a:lnTo>
                <a:lnTo>
                  <a:pt x="6936" y="147"/>
                </a:lnTo>
                <a:lnTo>
                  <a:pt x="6838" y="74"/>
                </a:lnTo>
                <a:lnTo>
                  <a:pt x="6741" y="25"/>
                </a:lnTo>
                <a:lnTo>
                  <a:pt x="6619" y="25"/>
                </a:lnTo>
                <a:lnTo>
                  <a:pt x="6571" y="1"/>
                </a:lnTo>
                <a:lnTo>
                  <a:pt x="6498" y="1"/>
                </a:lnTo>
                <a:lnTo>
                  <a:pt x="6449" y="25"/>
                </a:lnTo>
                <a:lnTo>
                  <a:pt x="6400"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 name="Google Shape;591;p47">
            <a:extLst>
              <a:ext uri="{FF2B5EF4-FFF2-40B4-BE49-F238E27FC236}">
                <a16:creationId xmlns:a16="http://schemas.microsoft.com/office/drawing/2014/main" id="{C2371F92-F623-415D-9A3C-C72E096F7D75}"/>
              </a:ext>
            </a:extLst>
          </p:cNvPr>
          <p:cNvSpPr/>
          <p:nvPr/>
        </p:nvSpPr>
        <p:spPr>
          <a:xfrm>
            <a:off x="276661" y="1386179"/>
            <a:ext cx="324416" cy="354204"/>
          </a:xfrm>
          <a:custGeom>
            <a:avLst/>
            <a:gdLst/>
            <a:ahLst/>
            <a:cxnLst/>
            <a:rect l="l" t="t" r="r" b="b"/>
            <a:pathLst>
              <a:path w="14844" h="16207" extrusionOk="0">
                <a:moveTo>
                  <a:pt x="7836" y="2337"/>
                </a:moveTo>
                <a:lnTo>
                  <a:pt x="7519" y="2385"/>
                </a:lnTo>
                <a:lnTo>
                  <a:pt x="7081" y="2410"/>
                </a:lnTo>
                <a:lnTo>
                  <a:pt x="6619" y="2434"/>
                </a:lnTo>
                <a:lnTo>
                  <a:pt x="6327" y="2434"/>
                </a:lnTo>
                <a:lnTo>
                  <a:pt x="6181" y="2458"/>
                </a:lnTo>
                <a:lnTo>
                  <a:pt x="6035" y="2507"/>
                </a:lnTo>
                <a:lnTo>
                  <a:pt x="5986" y="2556"/>
                </a:lnTo>
                <a:lnTo>
                  <a:pt x="5962" y="2604"/>
                </a:lnTo>
                <a:lnTo>
                  <a:pt x="5962" y="2653"/>
                </a:lnTo>
                <a:lnTo>
                  <a:pt x="5962" y="2726"/>
                </a:lnTo>
                <a:lnTo>
                  <a:pt x="6059" y="2848"/>
                </a:lnTo>
                <a:lnTo>
                  <a:pt x="6181" y="2921"/>
                </a:lnTo>
                <a:lnTo>
                  <a:pt x="6303" y="2969"/>
                </a:lnTo>
                <a:lnTo>
                  <a:pt x="6449" y="3018"/>
                </a:lnTo>
                <a:lnTo>
                  <a:pt x="7057" y="3018"/>
                </a:lnTo>
                <a:lnTo>
                  <a:pt x="7519" y="2994"/>
                </a:lnTo>
                <a:lnTo>
                  <a:pt x="7957" y="2945"/>
                </a:lnTo>
                <a:lnTo>
                  <a:pt x="8152" y="2945"/>
                </a:lnTo>
                <a:lnTo>
                  <a:pt x="8347" y="2969"/>
                </a:lnTo>
                <a:lnTo>
                  <a:pt x="8833" y="2969"/>
                </a:lnTo>
                <a:lnTo>
                  <a:pt x="8906" y="2921"/>
                </a:lnTo>
                <a:lnTo>
                  <a:pt x="8955" y="2848"/>
                </a:lnTo>
                <a:lnTo>
                  <a:pt x="8979" y="2775"/>
                </a:lnTo>
                <a:lnTo>
                  <a:pt x="9003" y="2702"/>
                </a:lnTo>
                <a:lnTo>
                  <a:pt x="8979" y="2629"/>
                </a:lnTo>
                <a:lnTo>
                  <a:pt x="8930" y="2556"/>
                </a:lnTo>
                <a:lnTo>
                  <a:pt x="8857" y="2483"/>
                </a:lnTo>
                <a:lnTo>
                  <a:pt x="8711" y="2410"/>
                </a:lnTo>
                <a:lnTo>
                  <a:pt x="8566" y="2361"/>
                </a:lnTo>
                <a:lnTo>
                  <a:pt x="8395" y="2337"/>
                </a:lnTo>
                <a:close/>
                <a:moveTo>
                  <a:pt x="7130" y="5768"/>
                </a:moveTo>
                <a:lnTo>
                  <a:pt x="7154" y="5792"/>
                </a:lnTo>
                <a:lnTo>
                  <a:pt x="7179" y="5816"/>
                </a:lnTo>
                <a:lnTo>
                  <a:pt x="7203" y="5841"/>
                </a:lnTo>
                <a:lnTo>
                  <a:pt x="7227" y="5889"/>
                </a:lnTo>
                <a:lnTo>
                  <a:pt x="7227" y="5987"/>
                </a:lnTo>
                <a:lnTo>
                  <a:pt x="7203" y="6084"/>
                </a:lnTo>
                <a:lnTo>
                  <a:pt x="7179" y="6157"/>
                </a:lnTo>
                <a:lnTo>
                  <a:pt x="7106" y="6206"/>
                </a:lnTo>
                <a:lnTo>
                  <a:pt x="6960" y="6254"/>
                </a:lnTo>
                <a:lnTo>
                  <a:pt x="6814" y="6230"/>
                </a:lnTo>
                <a:lnTo>
                  <a:pt x="6741" y="6206"/>
                </a:lnTo>
                <a:lnTo>
                  <a:pt x="6692" y="6157"/>
                </a:lnTo>
                <a:lnTo>
                  <a:pt x="6668" y="6084"/>
                </a:lnTo>
                <a:lnTo>
                  <a:pt x="6643" y="6011"/>
                </a:lnTo>
                <a:lnTo>
                  <a:pt x="6668" y="5938"/>
                </a:lnTo>
                <a:lnTo>
                  <a:pt x="6692" y="5865"/>
                </a:lnTo>
                <a:lnTo>
                  <a:pt x="6741" y="5816"/>
                </a:lnTo>
                <a:lnTo>
                  <a:pt x="6789" y="5768"/>
                </a:lnTo>
                <a:lnTo>
                  <a:pt x="6838" y="5816"/>
                </a:lnTo>
                <a:lnTo>
                  <a:pt x="6911" y="5841"/>
                </a:lnTo>
                <a:lnTo>
                  <a:pt x="7008" y="5816"/>
                </a:lnTo>
                <a:lnTo>
                  <a:pt x="7081" y="5816"/>
                </a:lnTo>
                <a:lnTo>
                  <a:pt x="7130" y="5768"/>
                </a:lnTo>
                <a:close/>
                <a:moveTo>
                  <a:pt x="6911" y="5232"/>
                </a:moveTo>
                <a:lnTo>
                  <a:pt x="6741" y="5257"/>
                </a:lnTo>
                <a:lnTo>
                  <a:pt x="6595" y="5305"/>
                </a:lnTo>
                <a:lnTo>
                  <a:pt x="6473" y="5427"/>
                </a:lnTo>
                <a:lnTo>
                  <a:pt x="6351" y="5549"/>
                </a:lnTo>
                <a:lnTo>
                  <a:pt x="6254" y="5695"/>
                </a:lnTo>
                <a:lnTo>
                  <a:pt x="6181" y="5865"/>
                </a:lnTo>
                <a:lnTo>
                  <a:pt x="6157" y="6011"/>
                </a:lnTo>
                <a:lnTo>
                  <a:pt x="6157" y="6108"/>
                </a:lnTo>
                <a:lnTo>
                  <a:pt x="6157" y="6206"/>
                </a:lnTo>
                <a:lnTo>
                  <a:pt x="6181" y="6303"/>
                </a:lnTo>
                <a:lnTo>
                  <a:pt x="6230" y="6376"/>
                </a:lnTo>
                <a:lnTo>
                  <a:pt x="6351" y="6522"/>
                </a:lnTo>
                <a:lnTo>
                  <a:pt x="6497" y="6644"/>
                </a:lnTo>
                <a:lnTo>
                  <a:pt x="6668" y="6717"/>
                </a:lnTo>
                <a:lnTo>
                  <a:pt x="6862" y="6741"/>
                </a:lnTo>
                <a:lnTo>
                  <a:pt x="7057" y="6741"/>
                </a:lnTo>
                <a:lnTo>
                  <a:pt x="7252" y="6692"/>
                </a:lnTo>
                <a:lnTo>
                  <a:pt x="7373" y="6644"/>
                </a:lnTo>
                <a:lnTo>
                  <a:pt x="7495" y="6546"/>
                </a:lnTo>
                <a:lnTo>
                  <a:pt x="7592" y="6449"/>
                </a:lnTo>
                <a:lnTo>
                  <a:pt x="7665" y="6327"/>
                </a:lnTo>
                <a:lnTo>
                  <a:pt x="7714" y="6181"/>
                </a:lnTo>
                <a:lnTo>
                  <a:pt x="7738" y="6035"/>
                </a:lnTo>
                <a:lnTo>
                  <a:pt x="7738" y="5889"/>
                </a:lnTo>
                <a:lnTo>
                  <a:pt x="7714" y="5743"/>
                </a:lnTo>
                <a:lnTo>
                  <a:pt x="7665" y="5622"/>
                </a:lnTo>
                <a:lnTo>
                  <a:pt x="7617" y="5524"/>
                </a:lnTo>
                <a:lnTo>
                  <a:pt x="7544" y="5451"/>
                </a:lnTo>
                <a:lnTo>
                  <a:pt x="7471" y="5378"/>
                </a:lnTo>
                <a:lnTo>
                  <a:pt x="7373" y="5330"/>
                </a:lnTo>
                <a:lnTo>
                  <a:pt x="7276" y="5281"/>
                </a:lnTo>
                <a:lnTo>
                  <a:pt x="7081" y="5281"/>
                </a:lnTo>
                <a:lnTo>
                  <a:pt x="6984" y="5257"/>
                </a:lnTo>
                <a:lnTo>
                  <a:pt x="6911" y="5232"/>
                </a:lnTo>
                <a:close/>
                <a:moveTo>
                  <a:pt x="7982" y="7276"/>
                </a:moveTo>
                <a:lnTo>
                  <a:pt x="7884" y="7301"/>
                </a:lnTo>
                <a:lnTo>
                  <a:pt x="7787" y="7325"/>
                </a:lnTo>
                <a:lnTo>
                  <a:pt x="7738" y="7374"/>
                </a:lnTo>
                <a:lnTo>
                  <a:pt x="7617" y="7495"/>
                </a:lnTo>
                <a:lnTo>
                  <a:pt x="7568" y="7617"/>
                </a:lnTo>
                <a:lnTo>
                  <a:pt x="7544" y="7739"/>
                </a:lnTo>
                <a:lnTo>
                  <a:pt x="7568" y="7885"/>
                </a:lnTo>
                <a:lnTo>
                  <a:pt x="7617" y="8006"/>
                </a:lnTo>
                <a:lnTo>
                  <a:pt x="7665" y="8104"/>
                </a:lnTo>
                <a:lnTo>
                  <a:pt x="7714" y="8177"/>
                </a:lnTo>
                <a:lnTo>
                  <a:pt x="7860" y="8250"/>
                </a:lnTo>
                <a:lnTo>
                  <a:pt x="8030" y="8298"/>
                </a:lnTo>
                <a:lnTo>
                  <a:pt x="8103" y="8298"/>
                </a:lnTo>
                <a:lnTo>
                  <a:pt x="8176" y="8274"/>
                </a:lnTo>
                <a:lnTo>
                  <a:pt x="8298" y="8225"/>
                </a:lnTo>
                <a:lnTo>
                  <a:pt x="8444" y="8104"/>
                </a:lnTo>
                <a:lnTo>
                  <a:pt x="8566" y="7958"/>
                </a:lnTo>
                <a:lnTo>
                  <a:pt x="8590" y="7885"/>
                </a:lnTo>
                <a:lnTo>
                  <a:pt x="8590" y="7812"/>
                </a:lnTo>
                <a:lnTo>
                  <a:pt x="8590" y="7739"/>
                </a:lnTo>
                <a:lnTo>
                  <a:pt x="8566" y="7666"/>
                </a:lnTo>
                <a:lnTo>
                  <a:pt x="8468" y="7520"/>
                </a:lnTo>
                <a:lnTo>
                  <a:pt x="8347" y="7422"/>
                </a:lnTo>
                <a:lnTo>
                  <a:pt x="8225" y="7398"/>
                </a:lnTo>
                <a:lnTo>
                  <a:pt x="8152" y="7325"/>
                </a:lnTo>
                <a:lnTo>
                  <a:pt x="8079" y="7301"/>
                </a:lnTo>
                <a:lnTo>
                  <a:pt x="7982" y="7276"/>
                </a:lnTo>
                <a:close/>
                <a:moveTo>
                  <a:pt x="5889" y="488"/>
                </a:moveTo>
                <a:lnTo>
                  <a:pt x="6205" y="512"/>
                </a:lnTo>
                <a:lnTo>
                  <a:pt x="6716" y="561"/>
                </a:lnTo>
                <a:lnTo>
                  <a:pt x="7373" y="609"/>
                </a:lnTo>
                <a:lnTo>
                  <a:pt x="8055" y="634"/>
                </a:lnTo>
                <a:lnTo>
                  <a:pt x="8736" y="634"/>
                </a:lnTo>
                <a:lnTo>
                  <a:pt x="9393" y="682"/>
                </a:lnTo>
                <a:lnTo>
                  <a:pt x="9587" y="707"/>
                </a:lnTo>
                <a:lnTo>
                  <a:pt x="9782" y="731"/>
                </a:lnTo>
                <a:lnTo>
                  <a:pt x="10001" y="804"/>
                </a:lnTo>
                <a:lnTo>
                  <a:pt x="10196" y="877"/>
                </a:lnTo>
                <a:lnTo>
                  <a:pt x="10366" y="974"/>
                </a:lnTo>
                <a:lnTo>
                  <a:pt x="10439" y="1047"/>
                </a:lnTo>
                <a:lnTo>
                  <a:pt x="10512" y="1120"/>
                </a:lnTo>
                <a:lnTo>
                  <a:pt x="10536" y="1193"/>
                </a:lnTo>
                <a:lnTo>
                  <a:pt x="10585" y="1291"/>
                </a:lnTo>
                <a:lnTo>
                  <a:pt x="10585" y="1388"/>
                </a:lnTo>
                <a:lnTo>
                  <a:pt x="10585" y="1485"/>
                </a:lnTo>
                <a:lnTo>
                  <a:pt x="10536" y="1631"/>
                </a:lnTo>
                <a:lnTo>
                  <a:pt x="10439" y="1777"/>
                </a:lnTo>
                <a:lnTo>
                  <a:pt x="10317" y="1923"/>
                </a:lnTo>
                <a:lnTo>
                  <a:pt x="10196" y="2045"/>
                </a:lnTo>
                <a:lnTo>
                  <a:pt x="9904" y="2288"/>
                </a:lnTo>
                <a:lnTo>
                  <a:pt x="9660" y="2507"/>
                </a:lnTo>
                <a:lnTo>
                  <a:pt x="9587" y="2604"/>
                </a:lnTo>
                <a:lnTo>
                  <a:pt x="9587" y="2677"/>
                </a:lnTo>
                <a:lnTo>
                  <a:pt x="9587" y="2775"/>
                </a:lnTo>
                <a:lnTo>
                  <a:pt x="9636" y="2848"/>
                </a:lnTo>
                <a:lnTo>
                  <a:pt x="9587" y="3091"/>
                </a:lnTo>
                <a:lnTo>
                  <a:pt x="9563" y="3334"/>
                </a:lnTo>
                <a:lnTo>
                  <a:pt x="9563" y="3845"/>
                </a:lnTo>
                <a:lnTo>
                  <a:pt x="9587" y="4381"/>
                </a:lnTo>
                <a:lnTo>
                  <a:pt x="9612" y="4867"/>
                </a:lnTo>
                <a:lnTo>
                  <a:pt x="9612" y="5816"/>
                </a:lnTo>
                <a:lnTo>
                  <a:pt x="9612" y="6060"/>
                </a:lnTo>
                <a:lnTo>
                  <a:pt x="9563" y="6303"/>
                </a:lnTo>
                <a:lnTo>
                  <a:pt x="9563" y="6546"/>
                </a:lnTo>
                <a:lnTo>
                  <a:pt x="9587" y="6765"/>
                </a:lnTo>
                <a:lnTo>
                  <a:pt x="9612" y="6838"/>
                </a:lnTo>
                <a:lnTo>
                  <a:pt x="9660" y="6887"/>
                </a:lnTo>
                <a:lnTo>
                  <a:pt x="9660" y="6936"/>
                </a:lnTo>
                <a:lnTo>
                  <a:pt x="9685" y="6984"/>
                </a:lnTo>
                <a:lnTo>
                  <a:pt x="10269" y="7787"/>
                </a:lnTo>
                <a:lnTo>
                  <a:pt x="10828" y="8639"/>
                </a:lnTo>
                <a:lnTo>
                  <a:pt x="10512" y="8615"/>
                </a:lnTo>
                <a:lnTo>
                  <a:pt x="10171" y="8639"/>
                </a:lnTo>
                <a:lnTo>
                  <a:pt x="9514" y="8663"/>
                </a:lnTo>
                <a:lnTo>
                  <a:pt x="8395" y="8688"/>
                </a:lnTo>
                <a:lnTo>
                  <a:pt x="7300" y="8712"/>
                </a:lnTo>
                <a:lnTo>
                  <a:pt x="6765" y="8736"/>
                </a:lnTo>
                <a:lnTo>
                  <a:pt x="6254" y="8736"/>
                </a:lnTo>
                <a:lnTo>
                  <a:pt x="5208" y="8712"/>
                </a:lnTo>
                <a:lnTo>
                  <a:pt x="4599" y="8712"/>
                </a:lnTo>
                <a:lnTo>
                  <a:pt x="4283" y="8736"/>
                </a:lnTo>
                <a:lnTo>
                  <a:pt x="4137" y="8761"/>
                </a:lnTo>
                <a:lnTo>
                  <a:pt x="3991" y="8809"/>
                </a:lnTo>
                <a:lnTo>
                  <a:pt x="4599" y="8006"/>
                </a:lnTo>
                <a:lnTo>
                  <a:pt x="4940" y="7520"/>
                </a:lnTo>
                <a:lnTo>
                  <a:pt x="5135" y="7276"/>
                </a:lnTo>
                <a:lnTo>
                  <a:pt x="5305" y="7082"/>
                </a:lnTo>
                <a:lnTo>
                  <a:pt x="5354" y="7009"/>
                </a:lnTo>
                <a:lnTo>
                  <a:pt x="5378" y="6911"/>
                </a:lnTo>
                <a:lnTo>
                  <a:pt x="5354" y="6838"/>
                </a:lnTo>
                <a:lnTo>
                  <a:pt x="5329" y="6741"/>
                </a:lnTo>
                <a:lnTo>
                  <a:pt x="5329" y="6717"/>
                </a:lnTo>
                <a:lnTo>
                  <a:pt x="5354" y="6084"/>
                </a:lnTo>
                <a:lnTo>
                  <a:pt x="5354" y="5451"/>
                </a:lnTo>
                <a:lnTo>
                  <a:pt x="5354" y="4794"/>
                </a:lnTo>
                <a:lnTo>
                  <a:pt x="5378" y="4162"/>
                </a:lnTo>
                <a:lnTo>
                  <a:pt x="5402" y="3821"/>
                </a:lnTo>
                <a:lnTo>
                  <a:pt x="5427" y="3432"/>
                </a:lnTo>
                <a:lnTo>
                  <a:pt x="5402" y="3237"/>
                </a:lnTo>
                <a:lnTo>
                  <a:pt x="5378" y="3042"/>
                </a:lnTo>
                <a:lnTo>
                  <a:pt x="5329" y="2872"/>
                </a:lnTo>
                <a:lnTo>
                  <a:pt x="5256" y="2726"/>
                </a:lnTo>
                <a:lnTo>
                  <a:pt x="5256" y="2653"/>
                </a:lnTo>
                <a:lnTo>
                  <a:pt x="5256" y="2604"/>
                </a:lnTo>
                <a:lnTo>
                  <a:pt x="5232" y="2556"/>
                </a:lnTo>
                <a:lnTo>
                  <a:pt x="5183" y="2507"/>
                </a:lnTo>
                <a:lnTo>
                  <a:pt x="4989" y="2385"/>
                </a:lnTo>
                <a:lnTo>
                  <a:pt x="4794" y="2215"/>
                </a:lnTo>
                <a:lnTo>
                  <a:pt x="4648" y="1996"/>
                </a:lnTo>
                <a:lnTo>
                  <a:pt x="4502" y="1777"/>
                </a:lnTo>
                <a:lnTo>
                  <a:pt x="4405" y="1534"/>
                </a:lnTo>
                <a:lnTo>
                  <a:pt x="4380" y="1412"/>
                </a:lnTo>
                <a:lnTo>
                  <a:pt x="4380" y="1291"/>
                </a:lnTo>
                <a:lnTo>
                  <a:pt x="4380" y="1169"/>
                </a:lnTo>
                <a:lnTo>
                  <a:pt x="4429" y="1047"/>
                </a:lnTo>
                <a:lnTo>
                  <a:pt x="4478" y="926"/>
                </a:lnTo>
                <a:lnTo>
                  <a:pt x="4551" y="828"/>
                </a:lnTo>
                <a:lnTo>
                  <a:pt x="4624" y="755"/>
                </a:lnTo>
                <a:lnTo>
                  <a:pt x="4721" y="682"/>
                </a:lnTo>
                <a:lnTo>
                  <a:pt x="4843" y="609"/>
                </a:lnTo>
                <a:lnTo>
                  <a:pt x="4989" y="561"/>
                </a:lnTo>
                <a:lnTo>
                  <a:pt x="5256" y="512"/>
                </a:lnTo>
                <a:lnTo>
                  <a:pt x="5573" y="488"/>
                </a:lnTo>
                <a:close/>
                <a:moveTo>
                  <a:pt x="7446" y="9199"/>
                </a:moveTo>
                <a:lnTo>
                  <a:pt x="7106" y="9612"/>
                </a:lnTo>
                <a:lnTo>
                  <a:pt x="7033" y="9588"/>
                </a:lnTo>
                <a:lnTo>
                  <a:pt x="6960" y="9563"/>
                </a:lnTo>
                <a:lnTo>
                  <a:pt x="6789" y="9563"/>
                </a:lnTo>
                <a:lnTo>
                  <a:pt x="6595" y="9588"/>
                </a:lnTo>
                <a:lnTo>
                  <a:pt x="6424" y="9636"/>
                </a:lnTo>
                <a:lnTo>
                  <a:pt x="6595" y="9466"/>
                </a:lnTo>
                <a:lnTo>
                  <a:pt x="6643" y="9369"/>
                </a:lnTo>
                <a:lnTo>
                  <a:pt x="6692" y="9272"/>
                </a:lnTo>
                <a:lnTo>
                  <a:pt x="6692" y="9223"/>
                </a:lnTo>
                <a:lnTo>
                  <a:pt x="7300" y="9199"/>
                </a:lnTo>
                <a:close/>
                <a:moveTo>
                  <a:pt x="8566" y="9174"/>
                </a:moveTo>
                <a:lnTo>
                  <a:pt x="8347" y="9418"/>
                </a:lnTo>
                <a:lnTo>
                  <a:pt x="8176" y="9661"/>
                </a:lnTo>
                <a:lnTo>
                  <a:pt x="7860" y="10196"/>
                </a:lnTo>
                <a:lnTo>
                  <a:pt x="7836" y="10147"/>
                </a:lnTo>
                <a:lnTo>
                  <a:pt x="7787" y="10050"/>
                </a:lnTo>
                <a:lnTo>
                  <a:pt x="7714" y="9953"/>
                </a:lnTo>
                <a:lnTo>
                  <a:pt x="7617" y="9855"/>
                </a:lnTo>
                <a:lnTo>
                  <a:pt x="7519" y="9782"/>
                </a:lnTo>
                <a:lnTo>
                  <a:pt x="7982" y="9223"/>
                </a:lnTo>
                <a:lnTo>
                  <a:pt x="8030" y="9174"/>
                </a:lnTo>
                <a:close/>
                <a:moveTo>
                  <a:pt x="6765" y="10099"/>
                </a:moveTo>
                <a:lnTo>
                  <a:pt x="6935" y="10172"/>
                </a:lnTo>
                <a:lnTo>
                  <a:pt x="7081" y="10220"/>
                </a:lnTo>
                <a:lnTo>
                  <a:pt x="7227" y="10293"/>
                </a:lnTo>
                <a:lnTo>
                  <a:pt x="7276" y="10366"/>
                </a:lnTo>
                <a:lnTo>
                  <a:pt x="7325" y="10439"/>
                </a:lnTo>
                <a:lnTo>
                  <a:pt x="7373" y="10610"/>
                </a:lnTo>
                <a:lnTo>
                  <a:pt x="7398" y="10780"/>
                </a:lnTo>
                <a:lnTo>
                  <a:pt x="7373" y="10950"/>
                </a:lnTo>
                <a:lnTo>
                  <a:pt x="7325" y="11121"/>
                </a:lnTo>
                <a:lnTo>
                  <a:pt x="7300" y="11242"/>
                </a:lnTo>
                <a:lnTo>
                  <a:pt x="7227" y="11340"/>
                </a:lnTo>
                <a:lnTo>
                  <a:pt x="7154" y="11413"/>
                </a:lnTo>
                <a:lnTo>
                  <a:pt x="7081" y="11510"/>
                </a:lnTo>
                <a:lnTo>
                  <a:pt x="6984" y="11559"/>
                </a:lnTo>
                <a:lnTo>
                  <a:pt x="6887" y="11607"/>
                </a:lnTo>
                <a:lnTo>
                  <a:pt x="6692" y="11680"/>
                </a:lnTo>
                <a:lnTo>
                  <a:pt x="6351" y="11680"/>
                </a:lnTo>
                <a:lnTo>
                  <a:pt x="6254" y="11632"/>
                </a:lnTo>
                <a:lnTo>
                  <a:pt x="6157" y="11607"/>
                </a:lnTo>
                <a:lnTo>
                  <a:pt x="6059" y="11534"/>
                </a:lnTo>
                <a:lnTo>
                  <a:pt x="5986" y="11461"/>
                </a:lnTo>
                <a:lnTo>
                  <a:pt x="5913" y="11364"/>
                </a:lnTo>
                <a:lnTo>
                  <a:pt x="5840" y="11218"/>
                </a:lnTo>
                <a:lnTo>
                  <a:pt x="5816" y="11096"/>
                </a:lnTo>
                <a:lnTo>
                  <a:pt x="5816" y="10950"/>
                </a:lnTo>
                <a:lnTo>
                  <a:pt x="5840" y="10829"/>
                </a:lnTo>
                <a:lnTo>
                  <a:pt x="5889" y="10683"/>
                </a:lnTo>
                <a:lnTo>
                  <a:pt x="5986" y="10585"/>
                </a:lnTo>
                <a:lnTo>
                  <a:pt x="6084" y="10464"/>
                </a:lnTo>
                <a:lnTo>
                  <a:pt x="6181" y="10366"/>
                </a:lnTo>
                <a:lnTo>
                  <a:pt x="6424" y="10220"/>
                </a:lnTo>
                <a:lnTo>
                  <a:pt x="6668" y="10123"/>
                </a:lnTo>
                <a:lnTo>
                  <a:pt x="6741" y="10099"/>
                </a:lnTo>
                <a:close/>
                <a:moveTo>
                  <a:pt x="10926" y="9174"/>
                </a:moveTo>
                <a:lnTo>
                  <a:pt x="10707" y="9539"/>
                </a:lnTo>
                <a:lnTo>
                  <a:pt x="10536" y="9855"/>
                </a:lnTo>
                <a:lnTo>
                  <a:pt x="10244" y="10366"/>
                </a:lnTo>
                <a:lnTo>
                  <a:pt x="9977" y="10877"/>
                </a:lnTo>
                <a:lnTo>
                  <a:pt x="9685" y="11388"/>
                </a:lnTo>
                <a:lnTo>
                  <a:pt x="9393" y="11899"/>
                </a:lnTo>
                <a:lnTo>
                  <a:pt x="9271" y="12118"/>
                </a:lnTo>
                <a:lnTo>
                  <a:pt x="9174" y="12021"/>
                </a:lnTo>
                <a:lnTo>
                  <a:pt x="9101" y="11948"/>
                </a:lnTo>
                <a:lnTo>
                  <a:pt x="8979" y="11899"/>
                </a:lnTo>
                <a:lnTo>
                  <a:pt x="8882" y="11875"/>
                </a:lnTo>
                <a:lnTo>
                  <a:pt x="8760" y="11851"/>
                </a:lnTo>
                <a:lnTo>
                  <a:pt x="8639" y="11851"/>
                </a:lnTo>
                <a:lnTo>
                  <a:pt x="8517" y="11875"/>
                </a:lnTo>
                <a:lnTo>
                  <a:pt x="8420" y="11924"/>
                </a:lnTo>
                <a:lnTo>
                  <a:pt x="8420" y="11924"/>
                </a:lnTo>
                <a:lnTo>
                  <a:pt x="8857" y="11218"/>
                </a:lnTo>
                <a:lnTo>
                  <a:pt x="9320" y="10512"/>
                </a:lnTo>
                <a:lnTo>
                  <a:pt x="9806" y="9831"/>
                </a:lnTo>
                <a:lnTo>
                  <a:pt x="10050" y="9515"/>
                </a:lnTo>
                <a:lnTo>
                  <a:pt x="10317" y="9199"/>
                </a:lnTo>
                <a:lnTo>
                  <a:pt x="10634" y="9199"/>
                </a:lnTo>
                <a:lnTo>
                  <a:pt x="10926" y="9174"/>
                </a:lnTo>
                <a:close/>
                <a:moveTo>
                  <a:pt x="8809" y="12386"/>
                </a:moveTo>
                <a:lnTo>
                  <a:pt x="8833" y="12410"/>
                </a:lnTo>
                <a:lnTo>
                  <a:pt x="8857" y="12459"/>
                </a:lnTo>
                <a:lnTo>
                  <a:pt x="8882" y="12508"/>
                </a:lnTo>
                <a:lnTo>
                  <a:pt x="8882" y="12581"/>
                </a:lnTo>
                <a:lnTo>
                  <a:pt x="8906" y="12654"/>
                </a:lnTo>
                <a:lnTo>
                  <a:pt x="8906" y="12751"/>
                </a:lnTo>
                <a:lnTo>
                  <a:pt x="8882" y="12800"/>
                </a:lnTo>
                <a:lnTo>
                  <a:pt x="8857" y="12897"/>
                </a:lnTo>
                <a:lnTo>
                  <a:pt x="8857" y="12970"/>
                </a:lnTo>
                <a:lnTo>
                  <a:pt x="8809" y="13043"/>
                </a:lnTo>
                <a:lnTo>
                  <a:pt x="8784" y="13092"/>
                </a:lnTo>
                <a:lnTo>
                  <a:pt x="8736" y="13116"/>
                </a:lnTo>
                <a:lnTo>
                  <a:pt x="8711" y="13140"/>
                </a:lnTo>
                <a:lnTo>
                  <a:pt x="8687" y="13140"/>
                </a:lnTo>
                <a:lnTo>
                  <a:pt x="8614" y="13116"/>
                </a:lnTo>
                <a:lnTo>
                  <a:pt x="8517" y="13067"/>
                </a:lnTo>
                <a:lnTo>
                  <a:pt x="8444" y="12970"/>
                </a:lnTo>
                <a:lnTo>
                  <a:pt x="8395" y="12873"/>
                </a:lnTo>
                <a:lnTo>
                  <a:pt x="8395" y="12751"/>
                </a:lnTo>
                <a:lnTo>
                  <a:pt x="8420" y="12629"/>
                </a:lnTo>
                <a:lnTo>
                  <a:pt x="8444" y="12508"/>
                </a:lnTo>
                <a:lnTo>
                  <a:pt x="8614" y="12410"/>
                </a:lnTo>
                <a:lnTo>
                  <a:pt x="8760" y="12386"/>
                </a:lnTo>
                <a:close/>
                <a:moveTo>
                  <a:pt x="7884" y="12702"/>
                </a:moveTo>
                <a:lnTo>
                  <a:pt x="7884" y="12897"/>
                </a:lnTo>
                <a:lnTo>
                  <a:pt x="7909" y="13067"/>
                </a:lnTo>
                <a:lnTo>
                  <a:pt x="7957" y="13189"/>
                </a:lnTo>
                <a:lnTo>
                  <a:pt x="8030" y="13311"/>
                </a:lnTo>
                <a:lnTo>
                  <a:pt x="8128" y="13408"/>
                </a:lnTo>
                <a:lnTo>
                  <a:pt x="8225" y="13481"/>
                </a:lnTo>
                <a:lnTo>
                  <a:pt x="7811" y="13968"/>
                </a:lnTo>
                <a:lnTo>
                  <a:pt x="7568" y="14260"/>
                </a:lnTo>
                <a:lnTo>
                  <a:pt x="7568" y="14065"/>
                </a:lnTo>
                <a:lnTo>
                  <a:pt x="7568" y="13895"/>
                </a:lnTo>
                <a:lnTo>
                  <a:pt x="7544" y="13773"/>
                </a:lnTo>
                <a:lnTo>
                  <a:pt x="7495" y="13676"/>
                </a:lnTo>
                <a:lnTo>
                  <a:pt x="7422" y="13578"/>
                </a:lnTo>
                <a:lnTo>
                  <a:pt x="7349" y="13481"/>
                </a:lnTo>
                <a:lnTo>
                  <a:pt x="7763" y="12873"/>
                </a:lnTo>
                <a:lnTo>
                  <a:pt x="7884" y="12702"/>
                </a:lnTo>
                <a:close/>
                <a:moveTo>
                  <a:pt x="3699" y="9174"/>
                </a:moveTo>
                <a:lnTo>
                  <a:pt x="3869" y="9199"/>
                </a:lnTo>
                <a:lnTo>
                  <a:pt x="4015" y="9223"/>
                </a:lnTo>
                <a:lnTo>
                  <a:pt x="4307" y="9199"/>
                </a:lnTo>
                <a:lnTo>
                  <a:pt x="3310" y="10683"/>
                </a:lnTo>
                <a:lnTo>
                  <a:pt x="2774" y="11437"/>
                </a:lnTo>
                <a:lnTo>
                  <a:pt x="2239" y="12143"/>
                </a:lnTo>
                <a:lnTo>
                  <a:pt x="1996" y="12459"/>
                </a:lnTo>
                <a:lnTo>
                  <a:pt x="1752" y="12775"/>
                </a:lnTo>
                <a:lnTo>
                  <a:pt x="1241" y="13384"/>
                </a:lnTo>
                <a:lnTo>
                  <a:pt x="1071" y="13627"/>
                </a:lnTo>
                <a:lnTo>
                  <a:pt x="876" y="13870"/>
                </a:lnTo>
                <a:lnTo>
                  <a:pt x="731" y="14138"/>
                </a:lnTo>
                <a:lnTo>
                  <a:pt x="682" y="14284"/>
                </a:lnTo>
                <a:lnTo>
                  <a:pt x="633" y="14406"/>
                </a:lnTo>
                <a:lnTo>
                  <a:pt x="585" y="14284"/>
                </a:lnTo>
                <a:lnTo>
                  <a:pt x="536" y="14065"/>
                </a:lnTo>
                <a:lnTo>
                  <a:pt x="512" y="13870"/>
                </a:lnTo>
                <a:lnTo>
                  <a:pt x="560" y="13676"/>
                </a:lnTo>
                <a:lnTo>
                  <a:pt x="633" y="13481"/>
                </a:lnTo>
                <a:lnTo>
                  <a:pt x="706" y="13311"/>
                </a:lnTo>
                <a:lnTo>
                  <a:pt x="779" y="13165"/>
                </a:lnTo>
                <a:lnTo>
                  <a:pt x="779" y="13116"/>
                </a:lnTo>
                <a:lnTo>
                  <a:pt x="949" y="12994"/>
                </a:lnTo>
                <a:lnTo>
                  <a:pt x="1120" y="12848"/>
                </a:lnTo>
                <a:lnTo>
                  <a:pt x="1266" y="12678"/>
                </a:lnTo>
                <a:lnTo>
                  <a:pt x="1412" y="12508"/>
                </a:lnTo>
                <a:lnTo>
                  <a:pt x="1679" y="12118"/>
                </a:lnTo>
                <a:lnTo>
                  <a:pt x="1923" y="11778"/>
                </a:lnTo>
                <a:lnTo>
                  <a:pt x="2288" y="11291"/>
                </a:lnTo>
                <a:lnTo>
                  <a:pt x="2604" y="10780"/>
                </a:lnTo>
                <a:lnTo>
                  <a:pt x="3285" y="9758"/>
                </a:lnTo>
                <a:lnTo>
                  <a:pt x="3699" y="9174"/>
                </a:lnTo>
                <a:close/>
                <a:moveTo>
                  <a:pt x="6984" y="13797"/>
                </a:moveTo>
                <a:lnTo>
                  <a:pt x="7057" y="13846"/>
                </a:lnTo>
                <a:lnTo>
                  <a:pt x="7106" y="13968"/>
                </a:lnTo>
                <a:lnTo>
                  <a:pt x="7130" y="14089"/>
                </a:lnTo>
                <a:lnTo>
                  <a:pt x="7106" y="14211"/>
                </a:lnTo>
                <a:lnTo>
                  <a:pt x="7057" y="14308"/>
                </a:lnTo>
                <a:lnTo>
                  <a:pt x="6984" y="14406"/>
                </a:lnTo>
                <a:lnTo>
                  <a:pt x="6935" y="14430"/>
                </a:lnTo>
                <a:lnTo>
                  <a:pt x="6862" y="14430"/>
                </a:lnTo>
                <a:lnTo>
                  <a:pt x="6692" y="14406"/>
                </a:lnTo>
                <a:lnTo>
                  <a:pt x="6619" y="14381"/>
                </a:lnTo>
                <a:lnTo>
                  <a:pt x="6570" y="14333"/>
                </a:lnTo>
                <a:lnTo>
                  <a:pt x="6546" y="14284"/>
                </a:lnTo>
                <a:lnTo>
                  <a:pt x="6522" y="14211"/>
                </a:lnTo>
                <a:lnTo>
                  <a:pt x="6546" y="14138"/>
                </a:lnTo>
                <a:lnTo>
                  <a:pt x="6595" y="14065"/>
                </a:lnTo>
                <a:lnTo>
                  <a:pt x="6692" y="13919"/>
                </a:lnTo>
                <a:lnTo>
                  <a:pt x="6741" y="13895"/>
                </a:lnTo>
                <a:lnTo>
                  <a:pt x="6814" y="13870"/>
                </a:lnTo>
                <a:lnTo>
                  <a:pt x="6935" y="13846"/>
                </a:lnTo>
                <a:lnTo>
                  <a:pt x="6984" y="13797"/>
                </a:lnTo>
                <a:close/>
                <a:moveTo>
                  <a:pt x="4770" y="9174"/>
                </a:moveTo>
                <a:lnTo>
                  <a:pt x="5281" y="9199"/>
                </a:lnTo>
                <a:lnTo>
                  <a:pt x="5110" y="9393"/>
                </a:lnTo>
                <a:lnTo>
                  <a:pt x="4989" y="9636"/>
                </a:lnTo>
                <a:lnTo>
                  <a:pt x="4745" y="10099"/>
                </a:lnTo>
                <a:lnTo>
                  <a:pt x="4478" y="10561"/>
                </a:lnTo>
                <a:lnTo>
                  <a:pt x="4186" y="11023"/>
                </a:lnTo>
                <a:lnTo>
                  <a:pt x="3869" y="11437"/>
                </a:lnTo>
                <a:lnTo>
                  <a:pt x="3529" y="11851"/>
                </a:lnTo>
                <a:lnTo>
                  <a:pt x="2823" y="12678"/>
                </a:lnTo>
                <a:lnTo>
                  <a:pt x="2117" y="13505"/>
                </a:lnTo>
                <a:lnTo>
                  <a:pt x="1777" y="13846"/>
                </a:lnTo>
                <a:lnTo>
                  <a:pt x="1460" y="14235"/>
                </a:lnTo>
                <a:lnTo>
                  <a:pt x="1144" y="14600"/>
                </a:lnTo>
                <a:lnTo>
                  <a:pt x="998" y="14795"/>
                </a:lnTo>
                <a:lnTo>
                  <a:pt x="876" y="15014"/>
                </a:lnTo>
                <a:lnTo>
                  <a:pt x="779" y="14819"/>
                </a:lnTo>
                <a:lnTo>
                  <a:pt x="706" y="14600"/>
                </a:lnTo>
                <a:lnTo>
                  <a:pt x="925" y="14333"/>
                </a:lnTo>
                <a:lnTo>
                  <a:pt x="1144" y="14041"/>
                </a:lnTo>
                <a:lnTo>
                  <a:pt x="1363" y="13749"/>
                </a:lnTo>
                <a:lnTo>
                  <a:pt x="1582" y="13457"/>
                </a:lnTo>
                <a:lnTo>
                  <a:pt x="2069" y="12897"/>
                </a:lnTo>
                <a:lnTo>
                  <a:pt x="2555" y="12337"/>
                </a:lnTo>
                <a:lnTo>
                  <a:pt x="3091" y="11607"/>
                </a:lnTo>
                <a:lnTo>
                  <a:pt x="3626" y="10853"/>
                </a:lnTo>
                <a:lnTo>
                  <a:pt x="4648" y="9345"/>
                </a:lnTo>
                <a:lnTo>
                  <a:pt x="4697" y="9296"/>
                </a:lnTo>
                <a:lnTo>
                  <a:pt x="4697" y="9272"/>
                </a:lnTo>
                <a:lnTo>
                  <a:pt x="4745" y="9199"/>
                </a:lnTo>
                <a:lnTo>
                  <a:pt x="4770" y="9174"/>
                </a:lnTo>
                <a:close/>
                <a:moveTo>
                  <a:pt x="12094" y="10634"/>
                </a:moveTo>
                <a:lnTo>
                  <a:pt x="12386" y="11072"/>
                </a:lnTo>
                <a:lnTo>
                  <a:pt x="11923" y="11632"/>
                </a:lnTo>
                <a:lnTo>
                  <a:pt x="11461" y="12216"/>
                </a:lnTo>
                <a:lnTo>
                  <a:pt x="10585" y="13359"/>
                </a:lnTo>
                <a:lnTo>
                  <a:pt x="9685" y="14503"/>
                </a:lnTo>
                <a:lnTo>
                  <a:pt x="9295" y="14990"/>
                </a:lnTo>
                <a:lnTo>
                  <a:pt x="9125" y="15257"/>
                </a:lnTo>
                <a:lnTo>
                  <a:pt x="8979" y="15525"/>
                </a:lnTo>
                <a:lnTo>
                  <a:pt x="8152" y="15525"/>
                </a:lnTo>
                <a:lnTo>
                  <a:pt x="8322" y="15379"/>
                </a:lnTo>
                <a:lnTo>
                  <a:pt x="8468" y="15184"/>
                </a:lnTo>
                <a:lnTo>
                  <a:pt x="8736" y="14819"/>
                </a:lnTo>
                <a:lnTo>
                  <a:pt x="9295" y="14065"/>
                </a:lnTo>
                <a:lnTo>
                  <a:pt x="9855" y="13311"/>
                </a:lnTo>
                <a:lnTo>
                  <a:pt x="10098" y="12946"/>
                </a:lnTo>
                <a:lnTo>
                  <a:pt x="10366" y="12605"/>
                </a:lnTo>
                <a:lnTo>
                  <a:pt x="10926" y="11924"/>
                </a:lnTo>
                <a:lnTo>
                  <a:pt x="12094" y="10634"/>
                </a:lnTo>
                <a:close/>
                <a:moveTo>
                  <a:pt x="11364" y="9466"/>
                </a:moveTo>
                <a:lnTo>
                  <a:pt x="11850" y="10220"/>
                </a:lnTo>
                <a:lnTo>
                  <a:pt x="10707" y="11486"/>
                </a:lnTo>
                <a:lnTo>
                  <a:pt x="10171" y="12118"/>
                </a:lnTo>
                <a:lnTo>
                  <a:pt x="9660" y="12800"/>
                </a:lnTo>
                <a:lnTo>
                  <a:pt x="9174" y="13505"/>
                </a:lnTo>
                <a:lnTo>
                  <a:pt x="8711" y="14211"/>
                </a:lnTo>
                <a:lnTo>
                  <a:pt x="8468" y="14503"/>
                </a:lnTo>
                <a:lnTo>
                  <a:pt x="8201" y="14844"/>
                </a:lnTo>
                <a:lnTo>
                  <a:pt x="8079" y="15014"/>
                </a:lnTo>
                <a:lnTo>
                  <a:pt x="7957" y="15184"/>
                </a:lnTo>
                <a:lnTo>
                  <a:pt x="7860" y="15355"/>
                </a:lnTo>
                <a:lnTo>
                  <a:pt x="7811" y="15525"/>
                </a:lnTo>
                <a:lnTo>
                  <a:pt x="6838" y="15549"/>
                </a:lnTo>
                <a:lnTo>
                  <a:pt x="7130" y="15306"/>
                </a:lnTo>
                <a:lnTo>
                  <a:pt x="7422" y="15038"/>
                </a:lnTo>
                <a:lnTo>
                  <a:pt x="7884" y="14503"/>
                </a:lnTo>
                <a:lnTo>
                  <a:pt x="8274" y="14089"/>
                </a:lnTo>
                <a:lnTo>
                  <a:pt x="8639" y="13651"/>
                </a:lnTo>
                <a:lnTo>
                  <a:pt x="8784" y="13651"/>
                </a:lnTo>
                <a:lnTo>
                  <a:pt x="8906" y="13603"/>
                </a:lnTo>
                <a:lnTo>
                  <a:pt x="9028" y="13554"/>
                </a:lnTo>
                <a:lnTo>
                  <a:pt x="9149" y="13457"/>
                </a:lnTo>
                <a:lnTo>
                  <a:pt x="9271" y="13286"/>
                </a:lnTo>
                <a:lnTo>
                  <a:pt x="9368" y="13092"/>
                </a:lnTo>
                <a:lnTo>
                  <a:pt x="9417" y="12873"/>
                </a:lnTo>
                <a:lnTo>
                  <a:pt x="9441" y="12654"/>
                </a:lnTo>
                <a:lnTo>
                  <a:pt x="9514" y="12556"/>
                </a:lnTo>
                <a:lnTo>
                  <a:pt x="9709" y="12289"/>
                </a:lnTo>
                <a:lnTo>
                  <a:pt x="9855" y="12045"/>
                </a:lnTo>
                <a:lnTo>
                  <a:pt x="10171" y="11510"/>
                </a:lnTo>
                <a:lnTo>
                  <a:pt x="10439" y="10975"/>
                </a:lnTo>
                <a:lnTo>
                  <a:pt x="10731" y="10439"/>
                </a:lnTo>
                <a:lnTo>
                  <a:pt x="11047" y="9953"/>
                </a:lnTo>
                <a:lnTo>
                  <a:pt x="11364" y="9466"/>
                </a:lnTo>
                <a:close/>
                <a:moveTo>
                  <a:pt x="12605" y="11437"/>
                </a:moveTo>
                <a:lnTo>
                  <a:pt x="12945" y="11972"/>
                </a:lnTo>
                <a:lnTo>
                  <a:pt x="12678" y="12386"/>
                </a:lnTo>
                <a:lnTo>
                  <a:pt x="12361" y="12800"/>
                </a:lnTo>
                <a:lnTo>
                  <a:pt x="11753" y="13603"/>
                </a:lnTo>
                <a:lnTo>
                  <a:pt x="11583" y="13822"/>
                </a:lnTo>
                <a:lnTo>
                  <a:pt x="11388" y="14065"/>
                </a:lnTo>
                <a:lnTo>
                  <a:pt x="10950" y="14527"/>
                </a:lnTo>
                <a:lnTo>
                  <a:pt x="10755" y="14795"/>
                </a:lnTo>
                <a:lnTo>
                  <a:pt x="10585" y="15038"/>
                </a:lnTo>
                <a:lnTo>
                  <a:pt x="10439" y="15306"/>
                </a:lnTo>
                <a:lnTo>
                  <a:pt x="10317" y="15574"/>
                </a:lnTo>
                <a:lnTo>
                  <a:pt x="9368" y="15549"/>
                </a:lnTo>
                <a:lnTo>
                  <a:pt x="9539" y="15379"/>
                </a:lnTo>
                <a:lnTo>
                  <a:pt x="9685" y="15184"/>
                </a:lnTo>
                <a:lnTo>
                  <a:pt x="9977" y="14795"/>
                </a:lnTo>
                <a:lnTo>
                  <a:pt x="10999" y="13505"/>
                </a:lnTo>
                <a:lnTo>
                  <a:pt x="11802" y="12483"/>
                </a:lnTo>
                <a:lnTo>
                  <a:pt x="12605" y="11437"/>
                </a:lnTo>
                <a:close/>
                <a:moveTo>
                  <a:pt x="5865" y="9199"/>
                </a:moveTo>
                <a:lnTo>
                  <a:pt x="6230" y="9223"/>
                </a:lnTo>
                <a:lnTo>
                  <a:pt x="6084" y="9369"/>
                </a:lnTo>
                <a:lnTo>
                  <a:pt x="5962" y="9539"/>
                </a:lnTo>
                <a:lnTo>
                  <a:pt x="5767" y="9855"/>
                </a:lnTo>
                <a:lnTo>
                  <a:pt x="5548" y="10196"/>
                </a:lnTo>
                <a:lnTo>
                  <a:pt x="5451" y="10318"/>
                </a:lnTo>
                <a:lnTo>
                  <a:pt x="5378" y="10464"/>
                </a:lnTo>
                <a:lnTo>
                  <a:pt x="4891" y="11194"/>
                </a:lnTo>
                <a:lnTo>
                  <a:pt x="4380" y="11924"/>
                </a:lnTo>
                <a:lnTo>
                  <a:pt x="3991" y="12435"/>
                </a:lnTo>
                <a:lnTo>
                  <a:pt x="3577" y="12921"/>
                </a:lnTo>
                <a:lnTo>
                  <a:pt x="2750" y="13895"/>
                </a:lnTo>
                <a:lnTo>
                  <a:pt x="2409" y="14235"/>
                </a:lnTo>
                <a:lnTo>
                  <a:pt x="2069" y="14673"/>
                </a:lnTo>
                <a:lnTo>
                  <a:pt x="1898" y="14917"/>
                </a:lnTo>
                <a:lnTo>
                  <a:pt x="1752" y="15136"/>
                </a:lnTo>
                <a:lnTo>
                  <a:pt x="1655" y="15379"/>
                </a:lnTo>
                <a:lnTo>
                  <a:pt x="1631" y="15476"/>
                </a:lnTo>
                <a:lnTo>
                  <a:pt x="1631" y="15598"/>
                </a:lnTo>
                <a:lnTo>
                  <a:pt x="1363" y="15501"/>
                </a:lnTo>
                <a:lnTo>
                  <a:pt x="1266" y="15452"/>
                </a:lnTo>
                <a:lnTo>
                  <a:pt x="1193" y="15403"/>
                </a:lnTo>
                <a:lnTo>
                  <a:pt x="1047" y="15233"/>
                </a:lnTo>
                <a:lnTo>
                  <a:pt x="1217" y="15111"/>
                </a:lnTo>
                <a:lnTo>
                  <a:pt x="1387" y="14965"/>
                </a:lnTo>
                <a:lnTo>
                  <a:pt x="1704" y="14625"/>
                </a:lnTo>
                <a:lnTo>
                  <a:pt x="2263" y="13943"/>
                </a:lnTo>
                <a:lnTo>
                  <a:pt x="2993" y="13092"/>
                </a:lnTo>
                <a:lnTo>
                  <a:pt x="3723" y="12264"/>
                </a:lnTo>
                <a:lnTo>
                  <a:pt x="4040" y="11924"/>
                </a:lnTo>
                <a:lnTo>
                  <a:pt x="4332" y="11559"/>
                </a:lnTo>
                <a:lnTo>
                  <a:pt x="4599" y="11169"/>
                </a:lnTo>
                <a:lnTo>
                  <a:pt x="4867" y="10756"/>
                </a:lnTo>
                <a:lnTo>
                  <a:pt x="5086" y="10366"/>
                </a:lnTo>
                <a:lnTo>
                  <a:pt x="5281" y="9953"/>
                </a:lnTo>
                <a:lnTo>
                  <a:pt x="5402" y="9734"/>
                </a:lnTo>
                <a:lnTo>
                  <a:pt x="5524" y="9563"/>
                </a:lnTo>
                <a:lnTo>
                  <a:pt x="5670" y="9369"/>
                </a:lnTo>
                <a:lnTo>
                  <a:pt x="5840" y="9223"/>
                </a:lnTo>
                <a:lnTo>
                  <a:pt x="5865" y="9199"/>
                </a:lnTo>
                <a:close/>
                <a:moveTo>
                  <a:pt x="6351" y="14746"/>
                </a:moveTo>
                <a:lnTo>
                  <a:pt x="6497" y="14819"/>
                </a:lnTo>
                <a:lnTo>
                  <a:pt x="6643" y="14868"/>
                </a:lnTo>
                <a:lnTo>
                  <a:pt x="6814" y="14892"/>
                </a:lnTo>
                <a:lnTo>
                  <a:pt x="6984" y="14868"/>
                </a:lnTo>
                <a:lnTo>
                  <a:pt x="6911" y="14941"/>
                </a:lnTo>
                <a:lnTo>
                  <a:pt x="6619" y="15233"/>
                </a:lnTo>
                <a:lnTo>
                  <a:pt x="6497" y="15379"/>
                </a:lnTo>
                <a:lnTo>
                  <a:pt x="6376" y="15549"/>
                </a:lnTo>
                <a:lnTo>
                  <a:pt x="5475" y="15598"/>
                </a:lnTo>
                <a:lnTo>
                  <a:pt x="5719" y="15403"/>
                </a:lnTo>
                <a:lnTo>
                  <a:pt x="5938" y="15184"/>
                </a:lnTo>
                <a:lnTo>
                  <a:pt x="6351" y="14746"/>
                </a:lnTo>
                <a:close/>
                <a:moveTo>
                  <a:pt x="13164" y="12264"/>
                </a:moveTo>
                <a:lnTo>
                  <a:pt x="13432" y="12605"/>
                </a:lnTo>
                <a:lnTo>
                  <a:pt x="13189" y="12873"/>
                </a:lnTo>
                <a:lnTo>
                  <a:pt x="12994" y="13189"/>
                </a:lnTo>
                <a:lnTo>
                  <a:pt x="12629" y="13797"/>
                </a:lnTo>
                <a:lnTo>
                  <a:pt x="12361" y="14235"/>
                </a:lnTo>
                <a:lnTo>
                  <a:pt x="12069" y="14673"/>
                </a:lnTo>
                <a:lnTo>
                  <a:pt x="11777" y="15136"/>
                </a:lnTo>
                <a:lnTo>
                  <a:pt x="11656" y="15355"/>
                </a:lnTo>
                <a:lnTo>
                  <a:pt x="11534" y="15598"/>
                </a:lnTo>
                <a:lnTo>
                  <a:pt x="10828" y="15598"/>
                </a:lnTo>
                <a:lnTo>
                  <a:pt x="10609" y="15574"/>
                </a:lnTo>
                <a:lnTo>
                  <a:pt x="10901" y="15209"/>
                </a:lnTo>
                <a:lnTo>
                  <a:pt x="11169" y="14844"/>
                </a:lnTo>
                <a:lnTo>
                  <a:pt x="11558" y="14357"/>
                </a:lnTo>
                <a:lnTo>
                  <a:pt x="11923" y="13895"/>
                </a:lnTo>
                <a:lnTo>
                  <a:pt x="12556" y="13092"/>
                </a:lnTo>
                <a:lnTo>
                  <a:pt x="12872" y="12702"/>
                </a:lnTo>
                <a:lnTo>
                  <a:pt x="13164" y="12264"/>
                </a:lnTo>
                <a:close/>
                <a:moveTo>
                  <a:pt x="9344" y="9150"/>
                </a:moveTo>
                <a:lnTo>
                  <a:pt x="9782" y="9174"/>
                </a:lnTo>
                <a:lnTo>
                  <a:pt x="9490" y="9539"/>
                </a:lnTo>
                <a:lnTo>
                  <a:pt x="9222" y="9928"/>
                </a:lnTo>
                <a:lnTo>
                  <a:pt x="8711" y="10707"/>
                </a:lnTo>
                <a:lnTo>
                  <a:pt x="8201" y="11510"/>
                </a:lnTo>
                <a:lnTo>
                  <a:pt x="7957" y="11899"/>
                </a:lnTo>
                <a:lnTo>
                  <a:pt x="7690" y="12289"/>
                </a:lnTo>
                <a:lnTo>
                  <a:pt x="6935" y="13311"/>
                </a:lnTo>
                <a:lnTo>
                  <a:pt x="6789" y="13335"/>
                </a:lnTo>
                <a:lnTo>
                  <a:pt x="6668" y="13384"/>
                </a:lnTo>
                <a:lnTo>
                  <a:pt x="6595" y="13432"/>
                </a:lnTo>
                <a:lnTo>
                  <a:pt x="6570" y="13505"/>
                </a:lnTo>
                <a:lnTo>
                  <a:pt x="6473" y="13554"/>
                </a:lnTo>
                <a:lnTo>
                  <a:pt x="6351" y="13651"/>
                </a:lnTo>
                <a:lnTo>
                  <a:pt x="6230" y="13773"/>
                </a:lnTo>
                <a:lnTo>
                  <a:pt x="6157" y="13943"/>
                </a:lnTo>
                <a:lnTo>
                  <a:pt x="6108" y="14089"/>
                </a:lnTo>
                <a:lnTo>
                  <a:pt x="6084" y="14260"/>
                </a:lnTo>
                <a:lnTo>
                  <a:pt x="6108" y="14406"/>
                </a:lnTo>
                <a:lnTo>
                  <a:pt x="5548" y="14990"/>
                </a:lnTo>
                <a:lnTo>
                  <a:pt x="5281" y="15306"/>
                </a:lnTo>
                <a:lnTo>
                  <a:pt x="5037" y="15598"/>
                </a:lnTo>
                <a:lnTo>
                  <a:pt x="4697" y="15622"/>
                </a:lnTo>
                <a:lnTo>
                  <a:pt x="4113" y="15647"/>
                </a:lnTo>
                <a:lnTo>
                  <a:pt x="4356" y="15452"/>
                </a:lnTo>
                <a:lnTo>
                  <a:pt x="4575" y="15233"/>
                </a:lnTo>
                <a:lnTo>
                  <a:pt x="4770" y="15014"/>
                </a:lnTo>
                <a:lnTo>
                  <a:pt x="4940" y="14795"/>
                </a:lnTo>
                <a:lnTo>
                  <a:pt x="5256" y="14333"/>
                </a:lnTo>
                <a:lnTo>
                  <a:pt x="5548" y="13870"/>
                </a:lnTo>
                <a:lnTo>
                  <a:pt x="5840" y="13408"/>
                </a:lnTo>
                <a:lnTo>
                  <a:pt x="6132" y="12946"/>
                </a:lnTo>
                <a:lnTo>
                  <a:pt x="6400" y="12605"/>
                </a:lnTo>
                <a:lnTo>
                  <a:pt x="6692" y="12264"/>
                </a:lnTo>
                <a:lnTo>
                  <a:pt x="6887" y="12216"/>
                </a:lnTo>
                <a:lnTo>
                  <a:pt x="7057" y="12167"/>
                </a:lnTo>
                <a:lnTo>
                  <a:pt x="7227" y="12070"/>
                </a:lnTo>
                <a:lnTo>
                  <a:pt x="7398" y="11972"/>
                </a:lnTo>
                <a:lnTo>
                  <a:pt x="7544" y="11851"/>
                </a:lnTo>
                <a:lnTo>
                  <a:pt x="7665" y="11705"/>
                </a:lnTo>
                <a:lnTo>
                  <a:pt x="7787" y="11534"/>
                </a:lnTo>
                <a:lnTo>
                  <a:pt x="7884" y="11340"/>
                </a:lnTo>
                <a:lnTo>
                  <a:pt x="7933" y="11145"/>
                </a:lnTo>
                <a:lnTo>
                  <a:pt x="7982" y="10902"/>
                </a:lnTo>
                <a:lnTo>
                  <a:pt x="8249" y="10488"/>
                </a:lnTo>
                <a:lnTo>
                  <a:pt x="8493" y="10074"/>
                </a:lnTo>
                <a:lnTo>
                  <a:pt x="8760" y="9661"/>
                </a:lnTo>
                <a:lnTo>
                  <a:pt x="9052" y="9247"/>
                </a:lnTo>
                <a:lnTo>
                  <a:pt x="9101" y="9150"/>
                </a:lnTo>
                <a:close/>
                <a:moveTo>
                  <a:pt x="13700" y="12946"/>
                </a:moveTo>
                <a:lnTo>
                  <a:pt x="13797" y="13067"/>
                </a:lnTo>
                <a:lnTo>
                  <a:pt x="14065" y="13384"/>
                </a:lnTo>
                <a:lnTo>
                  <a:pt x="13967" y="13481"/>
                </a:lnTo>
                <a:lnTo>
                  <a:pt x="13870" y="13603"/>
                </a:lnTo>
                <a:lnTo>
                  <a:pt x="13724" y="13895"/>
                </a:lnTo>
                <a:lnTo>
                  <a:pt x="13578" y="14187"/>
                </a:lnTo>
                <a:lnTo>
                  <a:pt x="13432" y="14430"/>
                </a:lnTo>
                <a:lnTo>
                  <a:pt x="13213" y="14771"/>
                </a:lnTo>
                <a:lnTo>
                  <a:pt x="12970" y="15063"/>
                </a:lnTo>
                <a:lnTo>
                  <a:pt x="12483" y="15647"/>
                </a:lnTo>
                <a:lnTo>
                  <a:pt x="12240" y="15622"/>
                </a:lnTo>
                <a:lnTo>
                  <a:pt x="12021" y="15647"/>
                </a:lnTo>
                <a:lnTo>
                  <a:pt x="11923" y="15622"/>
                </a:lnTo>
                <a:lnTo>
                  <a:pt x="12045" y="15476"/>
                </a:lnTo>
                <a:lnTo>
                  <a:pt x="12191" y="15330"/>
                </a:lnTo>
                <a:lnTo>
                  <a:pt x="12410" y="14990"/>
                </a:lnTo>
                <a:lnTo>
                  <a:pt x="12824" y="14284"/>
                </a:lnTo>
                <a:lnTo>
                  <a:pt x="13335" y="13457"/>
                </a:lnTo>
                <a:lnTo>
                  <a:pt x="13700" y="12946"/>
                </a:lnTo>
                <a:close/>
                <a:moveTo>
                  <a:pt x="14284" y="13870"/>
                </a:moveTo>
                <a:lnTo>
                  <a:pt x="14284" y="14016"/>
                </a:lnTo>
                <a:lnTo>
                  <a:pt x="14284" y="14162"/>
                </a:lnTo>
                <a:lnTo>
                  <a:pt x="14259" y="14333"/>
                </a:lnTo>
                <a:lnTo>
                  <a:pt x="14186" y="14527"/>
                </a:lnTo>
                <a:lnTo>
                  <a:pt x="14065" y="14771"/>
                </a:lnTo>
                <a:lnTo>
                  <a:pt x="13919" y="15063"/>
                </a:lnTo>
                <a:lnTo>
                  <a:pt x="13724" y="15306"/>
                </a:lnTo>
                <a:lnTo>
                  <a:pt x="13627" y="15428"/>
                </a:lnTo>
                <a:lnTo>
                  <a:pt x="13529" y="15501"/>
                </a:lnTo>
                <a:lnTo>
                  <a:pt x="13408" y="15574"/>
                </a:lnTo>
                <a:lnTo>
                  <a:pt x="13286" y="15622"/>
                </a:lnTo>
                <a:lnTo>
                  <a:pt x="13164" y="15647"/>
                </a:lnTo>
                <a:lnTo>
                  <a:pt x="13018" y="15647"/>
                </a:lnTo>
                <a:lnTo>
                  <a:pt x="13189" y="15476"/>
                </a:lnTo>
                <a:lnTo>
                  <a:pt x="13359" y="15257"/>
                </a:lnTo>
                <a:lnTo>
                  <a:pt x="13651" y="14868"/>
                </a:lnTo>
                <a:lnTo>
                  <a:pt x="13967" y="14381"/>
                </a:lnTo>
                <a:lnTo>
                  <a:pt x="14138" y="14138"/>
                </a:lnTo>
                <a:lnTo>
                  <a:pt x="14284" y="13870"/>
                </a:lnTo>
                <a:close/>
                <a:moveTo>
                  <a:pt x="5865" y="12094"/>
                </a:moveTo>
                <a:lnTo>
                  <a:pt x="5986" y="12167"/>
                </a:lnTo>
                <a:lnTo>
                  <a:pt x="6108" y="12216"/>
                </a:lnTo>
                <a:lnTo>
                  <a:pt x="5962" y="12386"/>
                </a:lnTo>
                <a:lnTo>
                  <a:pt x="5670" y="12800"/>
                </a:lnTo>
                <a:lnTo>
                  <a:pt x="5402" y="13238"/>
                </a:lnTo>
                <a:lnTo>
                  <a:pt x="4867" y="14114"/>
                </a:lnTo>
                <a:lnTo>
                  <a:pt x="4526" y="14600"/>
                </a:lnTo>
                <a:lnTo>
                  <a:pt x="4356" y="14819"/>
                </a:lnTo>
                <a:lnTo>
                  <a:pt x="4161" y="15038"/>
                </a:lnTo>
                <a:lnTo>
                  <a:pt x="4015" y="15209"/>
                </a:lnTo>
                <a:lnTo>
                  <a:pt x="3845" y="15355"/>
                </a:lnTo>
                <a:lnTo>
                  <a:pt x="3675" y="15525"/>
                </a:lnTo>
                <a:lnTo>
                  <a:pt x="3529" y="15671"/>
                </a:lnTo>
                <a:lnTo>
                  <a:pt x="2847" y="15695"/>
                </a:lnTo>
                <a:lnTo>
                  <a:pt x="2847" y="15695"/>
                </a:lnTo>
                <a:lnTo>
                  <a:pt x="3018" y="15501"/>
                </a:lnTo>
                <a:lnTo>
                  <a:pt x="3796" y="14625"/>
                </a:lnTo>
                <a:lnTo>
                  <a:pt x="4575" y="13797"/>
                </a:lnTo>
                <a:lnTo>
                  <a:pt x="4940" y="13359"/>
                </a:lnTo>
                <a:lnTo>
                  <a:pt x="5281" y="12921"/>
                </a:lnTo>
                <a:lnTo>
                  <a:pt x="5865" y="12094"/>
                </a:lnTo>
                <a:close/>
                <a:moveTo>
                  <a:pt x="5281" y="11364"/>
                </a:moveTo>
                <a:lnTo>
                  <a:pt x="5378" y="11607"/>
                </a:lnTo>
                <a:lnTo>
                  <a:pt x="5451" y="11729"/>
                </a:lnTo>
                <a:lnTo>
                  <a:pt x="5548" y="11851"/>
                </a:lnTo>
                <a:lnTo>
                  <a:pt x="5232" y="12289"/>
                </a:lnTo>
                <a:lnTo>
                  <a:pt x="4867" y="12800"/>
                </a:lnTo>
                <a:lnTo>
                  <a:pt x="4478" y="13286"/>
                </a:lnTo>
                <a:lnTo>
                  <a:pt x="3650" y="14211"/>
                </a:lnTo>
                <a:lnTo>
                  <a:pt x="3334" y="14576"/>
                </a:lnTo>
                <a:lnTo>
                  <a:pt x="2993" y="14941"/>
                </a:lnTo>
                <a:lnTo>
                  <a:pt x="2750" y="15330"/>
                </a:lnTo>
                <a:lnTo>
                  <a:pt x="2507" y="15720"/>
                </a:lnTo>
                <a:lnTo>
                  <a:pt x="2166" y="15695"/>
                </a:lnTo>
                <a:lnTo>
                  <a:pt x="1825" y="15647"/>
                </a:lnTo>
                <a:lnTo>
                  <a:pt x="1947" y="15525"/>
                </a:lnTo>
                <a:lnTo>
                  <a:pt x="2044" y="15403"/>
                </a:lnTo>
                <a:lnTo>
                  <a:pt x="2239" y="15111"/>
                </a:lnTo>
                <a:lnTo>
                  <a:pt x="2604" y="14625"/>
                </a:lnTo>
                <a:lnTo>
                  <a:pt x="3018" y="14162"/>
                </a:lnTo>
                <a:lnTo>
                  <a:pt x="3748" y="13311"/>
                </a:lnTo>
                <a:lnTo>
                  <a:pt x="4113" y="12897"/>
                </a:lnTo>
                <a:lnTo>
                  <a:pt x="4478" y="12459"/>
                </a:lnTo>
                <a:lnTo>
                  <a:pt x="4867" y="11924"/>
                </a:lnTo>
                <a:lnTo>
                  <a:pt x="5281" y="11364"/>
                </a:lnTo>
                <a:close/>
                <a:moveTo>
                  <a:pt x="5500" y="1"/>
                </a:moveTo>
                <a:lnTo>
                  <a:pt x="5086" y="50"/>
                </a:lnTo>
                <a:lnTo>
                  <a:pt x="4916" y="98"/>
                </a:lnTo>
                <a:lnTo>
                  <a:pt x="4721" y="147"/>
                </a:lnTo>
                <a:lnTo>
                  <a:pt x="4551" y="220"/>
                </a:lnTo>
                <a:lnTo>
                  <a:pt x="4405" y="293"/>
                </a:lnTo>
                <a:lnTo>
                  <a:pt x="4259" y="415"/>
                </a:lnTo>
                <a:lnTo>
                  <a:pt x="4137" y="512"/>
                </a:lnTo>
                <a:lnTo>
                  <a:pt x="4040" y="658"/>
                </a:lnTo>
                <a:lnTo>
                  <a:pt x="3991" y="828"/>
                </a:lnTo>
                <a:lnTo>
                  <a:pt x="3942" y="1072"/>
                </a:lnTo>
                <a:lnTo>
                  <a:pt x="3942" y="1388"/>
                </a:lnTo>
                <a:lnTo>
                  <a:pt x="3967" y="1704"/>
                </a:lnTo>
                <a:lnTo>
                  <a:pt x="4064" y="2020"/>
                </a:lnTo>
                <a:lnTo>
                  <a:pt x="4210" y="2288"/>
                </a:lnTo>
                <a:lnTo>
                  <a:pt x="4283" y="2434"/>
                </a:lnTo>
                <a:lnTo>
                  <a:pt x="4380" y="2556"/>
                </a:lnTo>
                <a:lnTo>
                  <a:pt x="4502" y="2653"/>
                </a:lnTo>
                <a:lnTo>
                  <a:pt x="4599" y="2726"/>
                </a:lnTo>
                <a:lnTo>
                  <a:pt x="4745" y="2799"/>
                </a:lnTo>
                <a:lnTo>
                  <a:pt x="4867" y="2823"/>
                </a:lnTo>
                <a:lnTo>
                  <a:pt x="4891" y="3213"/>
                </a:lnTo>
                <a:lnTo>
                  <a:pt x="4891" y="3578"/>
                </a:lnTo>
                <a:lnTo>
                  <a:pt x="4843" y="4332"/>
                </a:lnTo>
                <a:lnTo>
                  <a:pt x="4843" y="4965"/>
                </a:lnTo>
                <a:lnTo>
                  <a:pt x="4843" y="5622"/>
                </a:lnTo>
                <a:lnTo>
                  <a:pt x="4843" y="5914"/>
                </a:lnTo>
                <a:lnTo>
                  <a:pt x="4818" y="6206"/>
                </a:lnTo>
                <a:lnTo>
                  <a:pt x="4794" y="6473"/>
                </a:lnTo>
                <a:lnTo>
                  <a:pt x="4818" y="6619"/>
                </a:lnTo>
                <a:lnTo>
                  <a:pt x="4843" y="6765"/>
                </a:lnTo>
                <a:lnTo>
                  <a:pt x="4697" y="6911"/>
                </a:lnTo>
                <a:lnTo>
                  <a:pt x="4551" y="7082"/>
                </a:lnTo>
                <a:lnTo>
                  <a:pt x="4332" y="7447"/>
                </a:lnTo>
                <a:lnTo>
                  <a:pt x="3723" y="8250"/>
                </a:lnTo>
                <a:lnTo>
                  <a:pt x="3115" y="9077"/>
                </a:lnTo>
                <a:lnTo>
                  <a:pt x="2434" y="10074"/>
                </a:lnTo>
                <a:lnTo>
                  <a:pt x="1728" y="11072"/>
                </a:lnTo>
                <a:lnTo>
                  <a:pt x="1047" y="12045"/>
                </a:lnTo>
                <a:lnTo>
                  <a:pt x="706" y="12483"/>
                </a:lnTo>
                <a:lnTo>
                  <a:pt x="560" y="12702"/>
                </a:lnTo>
                <a:lnTo>
                  <a:pt x="487" y="12824"/>
                </a:lnTo>
                <a:lnTo>
                  <a:pt x="463" y="12946"/>
                </a:lnTo>
                <a:lnTo>
                  <a:pt x="366" y="13043"/>
                </a:lnTo>
                <a:lnTo>
                  <a:pt x="293" y="13116"/>
                </a:lnTo>
                <a:lnTo>
                  <a:pt x="147" y="13335"/>
                </a:lnTo>
                <a:lnTo>
                  <a:pt x="74" y="13578"/>
                </a:lnTo>
                <a:lnTo>
                  <a:pt x="1" y="13773"/>
                </a:lnTo>
                <a:lnTo>
                  <a:pt x="1" y="13968"/>
                </a:lnTo>
                <a:lnTo>
                  <a:pt x="25" y="14138"/>
                </a:lnTo>
                <a:lnTo>
                  <a:pt x="49" y="14333"/>
                </a:lnTo>
                <a:lnTo>
                  <a:pt x="122" y="14503"/>
                </a:lnTo>
                <a:lnTo>
                  <a:pt x="268" y="14868"/>
                </a:lnTo>
                <a:lnTo>
                  <a:pt x="414" y="15184"/>
                </a:lnTo>
                <a:lnTo>
                  <a:pt x="512" y="15355"/>
                </a:lnTo>
                <a:lnTo>
                  <a:pt x="633" y="15501"/>
                </a:lnTo>
                <a:lnTo>
                  <a:pt x="755" y="15647"/>
                </a:lnTo>
                <a:lnTo>
                  <a:pt x="876" y="15744"/>
                </a:lnTo>
                <a:lnTo>
                  <a:pt x="998" y="15841"/>
                </a:lnTo>
                <a:lnTo>
                  <a:pt x="1144" y="15939"/>
                </a:lnTo>
                <a:lnTo>
                  <a:pt x="1290" y="15987"/>
                </a:lnTo>
                <a:lnTo>
                  <a:pt x="1460" y="16060"/>
                </a:lnTo>
                <a:lnTo>
                  <a:pt x="1777" y="16133"/>
                </a:lnTo>
                <a:lnTo>
                  <a:pt x="2117" y="16182"/>
                </a:lnTo>
                <a:lnTo>
                  <a:pt x="2482" y="16182"/>
                </a:lnTo>
                <a:lnTo>
                  <a:pt x="2847" y="16158"/>
                </a:lnTo>
                <a:lnTo>
                  <a:pt x="5208" y="16060"/>
                </a:lnTo>
                <a:lnTo>
                  <a:pt x="6400" y="16012"/>
                </a:lnTo>
                <a:lnTo>
                  <a:pt x="7568" y="15987"/>
                </a:lnTo>
                <a:lnTo>
                  <a:pt x="8711" y="15987"/>
                </a:lnTo>
                <a:lnTo>
                  <a:pt x="9879" y="16036"/>
                </a:lnTo>
                <a:lnTo>
                  <a:pt x="10828" y="16036"/>
                </a:lnTo>
                <a:lnTo>
                  <a:pt x="11339" y="16060"/>
                </a:lnTo>
                <a:lnTo>
                  <a:pt x="11826" y="16109"/>
                </a:lnTo>
                <a:lnTo>
                  <a:pt x="11850" y="16158"/>
                </a:lnTo>
                <a:lnTo>
                  <a:pt x="11899" y="16182"/>
                </a:lnTo>
                <a:lnTo>
                  <a:pt x="11972" y="16206"/>
                </a:lnTo>
                <a:lnTo>
                  <a:pt x="12045" y="16206"/>
                </a:lnTo>
                <a:lnTo>
                  <a:pt x="12459" y="16182"/>
                </a:lnTo>
                <a:lnTo>
                  <a:pt x="13067" y="16182"/>
                </a:lnTo>
                <a:lnTo>
                  <a:pt x="13262" y="16158"/>
                </a:lnTo>
                <a:lnTo>
                  <a:pt x="13456" y="16109"/>
                </a:lnTo>
                <a:lnTo>
                  <a:pt x="13651" y="16060"/>
                </a:lnTo>
                <a:lnTo>
                  <a:pt x="13773" y="15987"/>
                </a:lnTo>
                <a:lnTo>
                  <a:pt x="13870" y="15914"/>
                </a:lnTo>
                <a:lnTo>
                  <a:pt x="14065" y="15744"/>
                </a:lnTo>
                <a:lnTo>
                  <a:pt x="14211" y="15549"/>
                </a:lnTo>
                <a:lnTo>
                  <a:pt x="14357" y="15330"/>
                </a:lnTo>
                <a:lnTo>
                  <a:pt x="14527" y="14990"/>
                </a:lnTo>
                <a:lnTo>
                  <a:pt x="14697" y="14673"/>
                </a:lnTo>
                <a:lnTo>
                  <a:pt x="14770" y="14503"/>
                </a:lnTo>
                <a:lnTo>
                  <a:pt x="14795" y="14308"/>
                </a:lnTo>
                <a:lnTo>
                  <a:pt x="14843" y="14138"/>
                </a:lnTo>
                <a:lnTo>
                  <a:pt x="14843" y="13943"/>
                </a:lnTo>
                <a:lnTo>
                  <a:pt x="14819" y="13749"/>
                </a:lnTo>
                <a:lnTo>
                  <a:pt x="14770" y="13578"/>
                </a:lnTo>
                <a:lnTo>
                  <a:pt x="14697" y="13408"/>
                </a:lnTo>
                <a:lnTo>
                  <a:pt x="14624" y="13262"/>
                </a:lnTo>
                <a:lnTo>
                  <a:pt x="14405" y="12970"/>
                </a:lnTo>
                <a:lnTo>
                  <a:pt x="14162" y="12702"/>
                </a:lnTo>
                <a:lnTo>
                  <a:pt x="13773" y="12240"/>
                </a:lnTo>
                <a:lnTo>
                  <a:pt x="13408" y="11753"/>
                </a:lnTo>
                <a:lnTo>
                  <a:pt x="13408" y="11705"/>
                </a:lnTo>
                <a:lnTo>
                  <a:pt x="13359" y="11680"/>
                </a:lnTo>
                <a:lnTo>
                  <a:pt x="13018" y="11145"/>
                </a:lnTo>
                <a:lnTo>
                  <a:pt x="12702" y="10610"/>
                </a:lnTo>
                <a:lnTo>
                  <a:pt x="12410" y="10074"/>
                </a:lnTo>
                <a:lnTo>
                  <a:pt x="12094" y="9563"/>
                </a:lnTo>
                <a:lnTo>
                  <a:pt x="11534" y="8736"/>
                </a:lnTo>
                <a:lnTo>
                  <a:pt x="10974" y="7909"/>
                </a:lnTo>
                <a:lnTo>
                  <a:pt x="10755" y="7593"/>
                </a:lnTo>
                <a:lnTo>
                  <a:pt x="10536" y="7276"/>
                </a:lnTo>
                <a:lnTo>
                  <a:pt x="10415" y="7130"/>
                </a:lnTo>
                <a:lnTo>
                  <a:pt x="10293" y="6984"/>
                </a:lnTo>
                <a:lnTo>
                  <a:pt x="10147" y="6863"/>
                </a:lnTo>
                <a:lnTo>
                  <a:pt x="10001" y="6765"/>
                </a:lnTo>
                <a:lnTo>
                  <a:pt x="10074" y="6595"/>
                </a:lnTo>
                <a:lnTo>
                  <a:pt x="10123" y="6400"/>
                </a:lnTo>
                <a:lnTo>
                  <a:pt x="10147" y="6206"/>
                </a:lnTo>
                <a:lnTo>
                  <a:pt x="10171" y="5987"/>
                </a:lnTo>
                <a:lnTo>
                  <a:pt x="10171" y="5573"/>
                </a:lnTo>
                <a:lnTo>
                  <a:pt x="10147" y="5184"/>
                </a:lnTo>
                <a:lnTo>
                  <a:pt x="10147" y="4016"/>
                </a:lnTo>
                <a:lnTo>
                  <a:pt x="10147" y="3724"/>
                </a:lnTo>
                <a:lnTo>
                  <a:pt x="10123" y="3432"/>
                </a:lnTo>
                <a:lnTo>
                  <a:pt x="10074" y="3140"/>
                </a:lnTo>
                <a:lnTo>
                  <a:pt x="10025" y="2848"/>
                </a:lnTo>
                <a:lnTo>
                  <a:pt x="10317" y="2580"/>
                </a:lnTo>
                <a:lnTo>
                  <a:pt x="10609" y="2288"/>
                </a:lnTo>
                <a:lnTo>
                  <a:pt x="10755" y="2142"/>
                </a:lnTo>
                <a:lnTo>
                  <a:pt x="10877" y="1996"/>
                </a:lnTo>
                <a:lnTo>
                  <a:pt x="10974" y="1826"/>
                </a:lnTo>
                <a:lnTo>
                  <a:pt x="11072" y="1631"/>
                </a:lnTo>
                <a:lnTo>
                  <a:pt x="11096" y="1436"/>
                </a:lnTo>
                <a:lnTo>
                  <a:pt x="11096" y="1266"/>
                </a:lnTo>
                <a:lnTo>
                  <a:pt x="11047" y="1096"/>
                </a:lnTo>
                <a:lnTo>
                  <a:pt x="10974" y="950"/>
                </a:lnTo>
                <a:lnTo>
                  <a:pt x="10877" y="804"/>
                </a:lnTo>
                <a:lnTo>
                  <a:pt x="10755" y="682"/>
                </a:lnTo>
                <a:lnTo>
                  <a:pt x="10609" y="561"/>
                </a:lnTo>
                <a:lnTo>
                  <a:pt x="10463" y="463"/>
                </a:lnTo>
                <a:lnTo>
                  <a:pt x="10269" y="366"/>
                </a:lnTo>
                <a:lnTo>
                  <a:pt x="10074" y="293"/>
                </a:lnTo>
                <a:lnTo>
                  <a:pt x="9855" y="244"/>
                </a:lnTo>
                <a:lnTo>
                  <a:pt x="9636" y="196"/>
                </a:lnTo>
                <a:lnTo>
                  <a:pt x="9198" y="171"/>
                </a:lnTo>
                <a:lnTo>
                  <a:pt x="8784" y="147"/>
                </a:lnTo>
                <a:lnTo>
                  <a:pt x="7665" y="123"/>
                </a:lnTo>
                <a:lnTo>
                  <a:pt x="7106" y="98"/>
                </a:lnTo>
                <a:lnTo>
                  <a:pt x="6546" y="50"/>
                </a:lnTo>
                <a:lnTo>
                  <a:pt x="6230"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2" name="Picture 11">
            <a:extLst>
              <a:ext uri="{FF2B5EF4-FFF2-40B4-BE49-F238E27FC236}">
                <a16:creationId xmlns:a16="http://schemas.microsoft.com/office/drawing/2014/main" id="{3A45B78D-55A7-4715-BDF7-22A6AF5310E1}"/>
              </a:ext>
            </a:extLst>
          </p:cNvPr>
          <p:cNvPicPr>
            <a:picLocks noChangeAspect="1"/>
          </p:cNvPicPr>
          <p:nvPr/>
        </p:nvPicPr>
        <p:blipFill>
          <a:blip r:embed="rId3"/>
          <a:stretch>
            <a:fillRect/>
          </a:stretch>
        </p:blipFill>
        <p:spPr>
          <a:xfrm>
            <a:off x="516536" y="3679413"/>
            <a:ext cx="548699" cy="548699"/>
          </a:xfrm>
          <a:prstGeom prst="rect">
            <a:avLst/>
          </a:prstGeom>
        </p:spPr>
      </p:pic>
      <p:sp>
        <p:nvSpPr>
          <p:cNvPr id="13" name="Google Shape;570;p47">
            <a:extLst>
              <a:ext uri="{FF2B5EF4-FFF2-40B4-BE49-F238E27FC236}">
                <a16:creationId xmlns:a16="http://schemas.microsoft.com/office/drawing/2014/main" id="{9569B728-B242-48E0-8895-5D60D33DDD08}"/>
              </a:ext>
            </a:extLst>
          </p:cNvPr>
          <p:cNvSpPr/>
          <p:nvPr/>
        </p:nvSpPr>
        <p:spPr>
          <a:xfrm>
            <a:off x="583471" y="4544955"/>
            <a:ext cx="355778" cy="363230"/>
          </a:xfrm>
          <a:custGeom>
            <a:avLst/>
            <a:gdLst/>
            <a:ahLst/>
            <a:cxnLst/>
            <a:rect l="l" t="t" r="r" b="b"/>
            <a:pathLst>
              <a:path w="16279" h="16620" extrusionOk="0">
                <a:moveTo>
                  <a:pt x="8882" y="438"/>
                </a:moveTo>
                <a:lnTo>
                  <a:pt x="9368" y="536"/>
                </a:lnTo>
                <a:lnTo>
                  <a:pt x="9295" y="657"/>
                </a:lnTo>
                <a:lnTo>
                  <a:pt x="9222" y="803"/>
                </a:lnTo>
                <a:lnTo>
                  <a:pt x="9174" y="974"/>
                </a:lnTo>
                <a:lnTo>
                  <a:pt x="9149" y="1120"/>
                </a:lnTo>
                <a:lnTo>
                  <a:pt x="8882" y="1095"/>
                </a:lnTo>
                <a:lnTo>
                  <a:pt x="8906" y="803"/>
                </a:lnTo>
                <a:lnTo>
                  <a:pt x="8906" y="633"/>
                </a:lnTo>
                <a:lnTo>
                  <a:pt x="8882" y="438"/>
                </a:lnTo>
                <a:close/>
                <a:moveTo>
                  <a:pt x="8590" y="414"/>
                </a:moveTo>
                <a:lnTo>
                  <a:pt x="8541" y="803"/>
                </a:lnTo>
                <a:lnTo>
                  <a:pt x="8517" y="1095"/>
                </a:lnTo>
                <a:lnTo>
                  <a:pt x="8322" y="1120"/>
                </a:lnTo>
                <a:lnTo>
                  <a:pt x="8127" y="1193"/>
                </a:lnTo>
                <a:lnTo>
                  <a:pt x="8127" y="925"/>
                </a:lnTo>
                <a:lnTo>
                  <a:pt x="8127" y="682"/>
                </a:lnTo>
                <a:lnTo>
                  <a:pt x="8152" y="560"/>
                </a:lnTo>
                <a:lnTo>
                  <a:pt x="8152" y="414"/>
                </a:lnTo>
                <a:close/>
                <a:moveTo>
                  <a:pt x="9636" y="609"/>
                </a:moveTo>
                <a:lnTo>
                  <a:pt x="10147" y="755"/>
                </a:lnTo>
                <a:lnTo>
                  <a:pt x="10074" y="876"/>
                </a:lnTo>
                <a:lnTo>
                  <a:pt x="9977" y="1047"/>
                </a:lnTo>
                <a:lnTo>
                  <a:pt x="9879" y="1241"/>
                </a:lnTo>
                <a:lnTo>
                  <a:pt x="9490" y="1168"/>
                </a:lnTo>
                <a:lnTo>
                  <a:pt x="9636" y="609"/>
                </a:lnTo>
                <a:close/>
                <a:moveTo>
                  <a:pt x="7592" y="487"/>
                </a:moveTo>
                <a:lnTo>
                  <a:pt x="7714" y="511"/>
                </a:lnTo>
                <a:lnTo>
                  <a:pt x="7860" y="560"/>
                </a:lnTo>
                <a:lnTo>
                  <a:pt x="7884" y="560"/>
                </a:lnTo>
                <a:lnTo>
                  <a:pt x="7860" y="706"/>
                </a:lnTo>
                <a:lnTo>
                  <a:pt x="7811" y="974"/>
                </a:lnTo>
                <a:lnTo>
                  <a:pt x="7811" y="1120"/>
                </a:lnTo>
                <a:lnTo>
                  <a:pt x="7860" y="1266"/>
                </a:lnTo>
                <a:lnTo>
                  <a:pt x="7884" y="1290"/>
                </a:lnTo>
                <a:lnTo>
                  <a:pt x="7543" y="1290"/>
                </a:lnTo>
                <a:lnTo>
                  <a:pt x="7519" y="1193"/>
                </a:lnTo>
                <a:lnTo>
                  <a:pt x="7519" y="1120"/>
                </a:lnTo>
                <a:lnTo>
                  <a:pt x="7470" y="925"/>
                </a:lnTo>
                <a:lnTo>
                  <a:pt x="7446" y="706"/>
                </a:lnTo>
                <a:lnTo>
                  <a:pt x="7446" y="487"/>
                </a:lnTo>
                <a:close/>
                <a:moveTo>
                  <a:pt x="7251" y="511"/>
                </a:moveTo>
                <a:lnTo>
                  <a:pt x="7203" y="657"/>
                </a:lnTo>
                <a:lnTo>
                  <a:pt x="7203" y="828"/>
                </a:lnTo>
                <a:lnTo>
                  <a:pt x="7227" y="1071"/>
                </a:lnTo>
                <a:lnTo>
                  <a:pt x="7227" y="1193"/>
                </a:lnTo>
                <a:lnTo>
                  <a:pt x="7276" y="1314"/>
                </a:lnTo>
                <a:lnTo>
                  <a:pt x="7057" y="1339"/>
                </a:lnTo>
                <a:lnTo>
                  <a:pt x="6886" y="1363"/>
                </a:lnTo>
                <a:lnTo>
                  <a:pt x="6862" y="1314"/>
                </a:lnTo>
                <a:lnTo>
                  <a:pt x="6740" y="1071"/>
                </a:lnTo>
                <a:lnTo>
                  <a:pt x="6643" y="828"/>
                </a:lnTo>
                <a:lnTo>
                  <a:pt x="6570" y="657"/>
                </a:lnTo>
                <a:lnTo>
                  <a:pt x="6740" y="609"/>
                </a:lnTo>
                <a:lnTo>
                  <a:pt x="6959" y="560"/>
                </a:lnTo>
                <a:lnTo>
                  <a:pt x="7251" y="511"/>
                </a:lnTo>
                <a:close/>
                <a:moveTo>
                  <a:pt x="10536" y="901"/>
                </a:moveTo>
                <a:lnTo>
                  <a:pt x="10634" y="925"/>
                </a:lnTo>
                <a:lnTo>
                  <a:pt x="10877" y="1022"/>
                </a:lnTo>
                <a:lnTo>
                  <a:pt x="10755" y="1217"/>
                </a:lnTo>
                <a:lnTo>
                  <a:pt x="10585" y="1387"/>
                </a:lnTo>
                <a:lnTo>
                  <a:pt x="10269" y="1314"/>
                </a:lnTo>
                <a:lnTo>
                  <a:pt x="10415" y="1120"/>
                </a:lnTo>
                <a:lnTo>
                  <a:pt x="10536" y="901"/>
                </a:lnTo>
                <a:close/>
                <a:moveTo>
                  <a:pt x="6351" y="706"/>
                </a:moveTo>
                <a:lnTo>
                  <a:pt x="6375" y="974"/>
                </a:lnTo>
                <a:lnTo>
                  <a:pt x="6448" y="1193"/>
                </a:lnTo>
                <a:lnTo>
                  <a:pt x="6546" y="1412"/>
                </a:lnTo>
                <a:lnTo>
                  <a:pt x="5962" y="1557"/>
                </a:lnTo>
                <a:lnTo>
                  <a:pt x="5962" y="1533"/>
                </a:lnTo>
                <a:lnTo>
                  <a:pt x="5889" y="1314"/>
                </a:lnTo>
                <a:lnTo>
                  <a:pt x="5840" y="1095"/>
                </a:lnTo>
                <a:lnTo>
                  <a:pt x="5792" y="876"/>
                </a:lnTo>
                <a:lnTo>
                  <a:pt x="6351" y="706"/>
                </a:lnTo>
                <a:close/>
                <a:moveTo>
                  <a:pt x="11266" y="1168"/>
                </a:moveTo>
                <a:lnTo>
                  <a:pt x="11631" y="1339"/>
                </a:lnTo>
                <a:lnTo>
                  <a:pt x="11510" y="1485"/>
                </a:lnTo>
                <a:lnTo>
                  <a:pt x="11437" y="1582"/>
                </a:lnTo>
                <a:lnTo>
                  <a:pt x="11388" y="1679"/>
                </a:lnTo>
                <a:lnTo>
                  <a:pt x="10974" y="1509"/>
                </a:lnTo>
                <a:lnTo>
                  <a:pt x="11120" y="1363"/>
                </a:lnTo>
                <a:lnTo>
                  <a:pt x="11266" y="1168"/>
                </a:lnTo>
                <a:close/>
                <a:moveTo>
                  <a:pt x="5548" y="974"/>
                </a:moveTo>
                <a:lnTo>
                  <a:pt x="5597" y="1168"/>
                </a:lnTo>
                <a:lnTo>
                  <a:pt x="5621" y="1387"/>
                </a:lnTo>
                <a:lnTo>
                  <a:pt x="5670" y="1509"/>
                </a:lnTo>
                <a:lnTo>
                  <a:pt x="5719" y="1630"/>
                </a:lnTo>
                <a:lnTo>
                  <a:pt x="5743" y="1630"/>
                </a:lnTo>
                <a:lnTo>
                  <a:pt x="5694" y="1655"/>
                </a:lnTo>
                <a:lnTo>
                  <a:pt x="5354" y="1776"/>
                </a:lnTo>
                <a:lnTo>
                  <a:pt x="5013" y="1922"/>
                </a:lnTo>
                <a:lnTo>
                  <a:pt x="4964" y="1874"/>
                </a:lnTo>
                <a:lnTo>
                  <a:pt x="4818" y="1606"/>
                </a:lnTo>
                <a:lnTo>
                  <a:pt x="4745" y="1509"/>
                </a:lnTo>
                <a:lnTo>
                  <a:pt x="4672" y="1387"/>
                </a:lnTo>
                <a:lnTo>
                  <a:pt x="4964" y="1217"/>
                </a:lnTo>
                <a:lnTo>
                  <a:pt x="4989" y="1363"/>
                </a:lnTo>
                <a:lnTo>
                  <a:pt x="5037" y="1509"/>
                </a:lnTo>
                <a:lnTo>
                  <a:pt x="5135" y="1752"/>
                </a:lnTo>
                <a:lnTo>
                  <a:pt x="5159" y="1801"/>
                </a:lnTo>
                <a:lnTo>
                  <a:pt x="5281" y="1801"/>
                </a:lnTo>
                <a:lnTo>
                  <a:pt x="5305" y="1776"/>
                </a:lnTo>
                <a:lnTo>
                  <a:pt x="5329" y="1728"/>
                </a:lnTo>
                <a:lnTo>
                  <a:pt x="5329" y="1679"/>
                </a:lnTo>
                <a:lnTo>
                  <a:pt x="5329" y="1655"/>
                </a:lnTo>
                <a:lnTo>
                  <a:pt x="5281" y="1533"/>
                </a:lnTo>
                <a:lnTo>
                  <a:pt x="5232" y="1387"/>
                </a:lnTo>
                <a:lnTo>
                  <a:pt x="5183" y="1266"/>
                </a:lnTo>
                <a:lnTo>
                  <a:pt x="5135" y="1144"/>
                </a:lnTo>
                <a:lnTo>
                  <a:pt x="5548" y="974"/>
                </a:lnTo>
                <a:close/>
                <a:moveTo>
                  <a:pt x="11899" y="1485"/>
                </a:moveTo>
                <a:lnTo>
                  <a:pt x="12313" y="1703"/>
                </a:lnTo>
                <a:lnTo>
                  <a:pt x="12191" y="1801"/>
                </a:lnTo>
                <a:lnTo>
                  <a:pt x="12094" y="1898"/>
                </a:lnTo>
                <a:lnTo>
                  <a:pt x="12021" y="1995"/>
                </a:lnTo>
                <a:lnTo>
                  <a:pt x="11583" y="1776"/>
                </a:lnTo>
                <a:lnTo>
                  <a:pt x="11680" y="1679"/>
                </a:lnTo>
                <a:lnTo>
                  <a:pt x="11826" y="1533"/>
                </a:lnTo>
                <a:lnTo>
                  <a:pt x="11899" y="1485"/>
                </a:lnTo>
                <a:close/>
                <a:moveTo>
                  <a:pt x="4453" y="1509"/>
                </a:moveTo>
                <a:lnTo>
                  <a:pt x="4526" y="1679"/>
                </a:lnTo>
                <a:lnTo>
                  <a:pt x="4599" y="1849"/>
                </a:lnTo>
                <a:lnTo>
                  <a:pt x="4648" y="1947"/>
                </a:lnTo>
                <a:lnTo>
                  <a:pt x="4721" y="2068"/>
                </a:lnTo>
                <a:lnTo>
                  <a:pt x="4453" y="2214"/>
                </a:lnTo>
                <a:lnTo>
                  <a:pt x="4356" y="2068"/>
                </a:lnTo>
                <a:lnTo>
                  <a:pt x="4259" y="1947"/>
                </a:lnTo>
                <a:lnTo>
                  <a:pt x="4186" y="1825"/>
                </a:lnTo>
                <a:lnTo>
                  <a:pt x="4088" y="1728"/>
                </a:lnTo>
                <a:lnTo>
                  <a:pt x="4453" y="1509"/>
                </a:lnTo>
                <a:close/>
                <a:moveTo>
                  <a:pt x="12580" y="1874"/>
                </a:moveTo>
                <a:lnTo>
                  <a:pt x="12945" y="2117"/>
                </a:lnTo>
                <a:lnTo>
                  <a:pt x="12775" y="2239"/>
                </a:lnTo>
                <a:lnTo>
                  <a:pt x="12702" y="2312"/>
                </a:lnTo>
                <a:lnTo>
                  <a:pt x="12653" y="2385"/>
                </a:lnTo>
                <a:lnTo>
                  <a:pt x="12240" y="2117"/>
                </a:lnTo>
                <a:lnTo>
                  <a:pt x="12337" y="2044"/>
                </a:lnTo>
                <a:lnTo>
                  <a:pt x="12459" y="1971"/>
                </a:lnTo>
                <a:lnTo>
                  <a:pt x="12580" y="1874"/>
                </a:lnTo>
                <a:close/>
                <a:moveTo>
                  <a:pt x="3894" y="1849"/>
                </a:moveTo>
                <a:lnTo>
                  <a:pt x="3942" y="1971"/>
                </a:lnTo>
                <a:lnTo>
                  <a:pt x="4015" y="2093"/>
                </a:lnTo>
                <a:lnTo>
                  <a:pt x="4088" y="2239"/>
                </a:lnTo>
                <a:lnTo>
                  <a:pt x="4186" y="2385"/>
                </a:lnTo>
                <a:lnTo>
                  <a:pt x="3869" y="2579"/>
                </a:lnTo>
                <a:lnTo>
                  <a:pt x="3748" y="2458"/>
                </a:lnTo>
                <a:lnTo>
                  <a:pt x="3626" y="2312"/>
                </a:lnTo>
                <a:lnTo>
                  <a:pt x="3553" y="2239"/>
                </a:lnTo>
                <a:lnTo>
                  <a:pt x="3480" y="2190"/>
                </a:lnTo>
                <a:lnTo>
                  <a:pt x="3407" y="2190"/>
                </a:lnTo>
                <a:lnTo>
                  <a:pt x="3894" y="1849"/>
                </a:lnTo>
                <a:close/>
                <a:moveTo>
                  <a:pt x="3334" y="2239"/>
                </a:moveTo>
                <a:lnTo>
                  <a:pt x="3310" y="2287"/>
                </a:lnTo>
                <a:lnTo>
                  <a:pt x="3310" y="2385"/>
                </a:lnTo>
                <a:lnTo>
                  <a:pt x="3358" y="2482"/>
                </a:lnTo>
                <a:lnTo>
                  <a:pt x="3480" y="2652"/>
                </a:lnTo>
                <a:lnTo>
                  <a:pt x="3577" y="2798"/>
                </a:lnTo>
                <a:lnTo>
                  <a:pt x="3383" y="2944"/>
                </a:lnTo>
                <a:lnTo>
                  <a:pt x="3139" y="2725"/>
                </a:lnTo>
                <a:lnTo>
                  <a:pt x="3018" y="2652"/>
                </a:lnTo>
                <a:lnTo>
                  <a:pt x="2896" y="2579"/>
                </a:lnTo>
                <a:lnTo>
                  <a:pt x="3334" y="2239"/>
                </a:lnTo>
                <a:close/>
                <a:moveTo>
                  <a:pt x="13213" y="2312"/>
                </a:moveTo>
                <a:lnTo>
                  <a:pt x="13602" y="2628"/>
                </a:lnTo>
                <a:lnTo>
                  <a:pt x="13505" y="2725"/>
                </a:lnTo>
                <a:lnTo>
                  <a:pt x="13408" y="2847"/>
                </a:lnTo>
                <a:lnTo>
                  <a:pt x="13310" y="2993"/>
                </a:lnTo>
                <a:lnTo>
                  <a:pt x="13091" y="2774"/>
                </a:lnTo>
                <a:lnTo>
                  <a:pt x="12872" y="2555"/>
                </a:lnTo>
                <a:lnTo>
                  <a:pt x="13164" y="2360"/>
                </a:lnTo>
                <a:lnTo>
                  <a:pt x="13189" y="2336"/>
                </a:lnTo>
                <a:lnTo>
                  <a:pt x="13213" y="2312"/>
                </a:lnTo>
                <a:close/>
                <a:moveTo>
                  <a:pt x="2799" y="2652"/>
                </a:moveTo>
                <a:lnTo>
                  <a:pt x="2896" y="2798"/>
                </a:lnTo>
                <a:lnTo>
                  <a:pt x="2993" y="2944"/>
                </a:lnTo>
                <a:lnTo>
                  <a:pt x="3066" y="3042"/>
                </a:lnTo>
                <a:lnTo>
                  <a:pt x="3164" y="3115"/>
                </a:lnTo>
                <a:lnTo>
                  <a:pt x="2969" y="3309"/>
                </a:lnTo>
                <a:lnTo>
                  <a:pt x="2920" y="3285"/>
                </a:lnTo>
                <a:lnTo>
                  <a:pt x="2726" y="3188"/>
                </a:lnTo>
                <a:lnTo>
                  <a:pt x="2555" y="3090"/>
                </a:lnTo>
                <a:lnTo>
                  <a:pt x="2409" y="3017"/>
                </a:lnTo>
                <a:lnTo>
                  <a:pt x="2799" y="2652"/>
                </a:lnTo>
                <a:close/>
                <a:moveTo>
                  <a:pt x="13773" y="2774"/>
                </a:moveTo>
                <a:lnTo>
                  <a:pt x="14089" y="3115"/>
                </a:lnTo>
                <a:lnTo>
                  <a:pt x="13846" y="3236"/>
                </a:lnTo>
                <a:lnTo>
                  <a:pt x="13724" y="3334"/>
                </a:lnTo>
                <a:lnTo>
                  <a:pt x="13651" y="3407"/>
                </a:lnTo>
                <a:lnTo>
                  <a:pt x="13456" y="3163"/>
                </a:lnTo>
                <a:lnTo>
                  <a:pt x="13432" y="3139"/>
                </a:lnTo>
                <a:lnTo>
                  <a:pt x="13505" y="3090"/>
                </a:lnTo>
                <a:lnTo>
                  <a:pt x="13554" y="3017"/>
                </a:lnTo>
                <a:lnTo>
                  <a:pt x="13675" y="2896"/>
                </a:lnTo>
                <a:lnTo>
                  <a:pt x="13773" y="2774"/>
                </a:lnTo>
                <a:close/>
                <a:moveTo>
                  <a:pt x="2263" y="3188"/>
                </a:moveTo>
                <a:lnTo>
                  <a:pt x="2312" y="3285"/>
                </a:lnTo>
                <a:lnTo>
                  <a:pt x="2409" y="3358"/>
                </a:lnTo>
                <a:lnTo>
                  <a:pt x="2555" y="3480"/>
                </a:lnTo>
                <a:lnTo>
                  <a:pt x="2726" y="3577"/>
                </a:lnTo>
                <a:lnTo>
                  <a:pt x="2531" y="3796"/>
                </a:lnTo>
                <a:lnTo>
                  <a:pt x="2117" y="3553"/>
                </a:lnTo>
                <a:lnTo>
                  <a:pt x="1971" y="3504"/>
                </a:lnTo>
                <a:lnTo>
                  <a:pt x="2263" y="3188"/>
                </a:lnTo>
                <a:close/>
                <a:moveTo>
                  <a:pt x="14284" y="3334"/>
                </a:moveTo>
                <a:lnTo>
                  <a:pt x="14478" y="3577"/>
                </a:lnTo>
                <a:lnTo>
                  <a:pt x="14624" y="3820"/>
                </a:lnTo>
                <a:lnTo>
                  <a:pt x="14478" y="3869"/>
                </a:lnTo>
                <a:lnTo>
                  <a:pt x="14356" y="3918"/>
                </a:lnTo>
                <a:lnTo>
                  <a:pt x="14235" y="3966"/>
                </a:lnTo>
                <a:lnTo>
                  <a:pt x="14113" y="4039"/>
                </a:lnTo>
                <a:lnTo>
                  <a:pt x="13773" y="3577"/>
                </a:lnTo>
                <a:lnTo>
                  <a:pt x="13894" y="3528"/>
                </a:lnTo>
                <a:lnTo>
                  <a:pt x="13992" y="3480"/>
                </a:lnTo>
                <a:lnTo>
                  <a:pt x="14186" y="3382"/>
                </a:lnTo>
                <a:lnTo>
                  <a:pt x="14284" y="3334"/>
                </a:lnTo>
                <a:close/>
                <a:moveTo>
                  <a:pt x="1825" y="3699"/>
                </a:moveTo>
                <a:lnTo>
                  <a:pt x="2020" y="3845"/>
                </a:lnTo>
                <a:lnTo>
                  <a:pt x="2312" y="4064"/>
                </a:lnTo>
                <a:lnTo>
                  <a:pt x="2069" y="4453"/>
                </a:lnTo>
                <a:lnTo>
                  <a:pt x="1850" y="4307"/>
                </a:lnTo>
                <a:lnTo>
                  <a:pt x="1533" y="4112"/>
                </a:lnTo>
                <a:lnTo>
                  <a:pt x="1825" y="3699"/>
                </a:lnTo>
                <a:close/>
                <a:moveTo>
                  <a:pt x="14794" y="4112"/>
                </a:moveTo>
                <a:lnTo>
                  <a:pt x="14965" y="4453"/>
                </a:lnTo>
                <a:lnTo>
                  <a:pt x="14794" y="4526"/>
                </a:lnTo>
                <a:lnTo>
                  <a:pt x="14648" y="4599"/>
                </a:lnTo>
                <a:lnTo>
                  <a:pt x="14478" y="4696"/>
                </a:lnTo>
                <a:lnTo>
                  <a:pt x="14308" y="4356"/>
                </a:lnTo>
                <a:lnTo>
                  <a:pt x="14551" y="4258"/>
                </a:lnTo>
                <a:lnTo>
                  <a:pt x="14673" y="4210"/>
                </a:lnTo>
                <a:lnTo>
                  <a:pt x="14794" y="4112"/>
                </a:lnTo>
                <a:close/>
                <a:moveTo>
                  <a:pt x="1412" y="4331"/>
                </a:moveTo>
                <a:lnTo>
                  <a:pt x="1485" y="4429"/>
                </a:lnTo>
                <a:lnTo>
                  <a:pt x="1606" y="4526"/>
                </a:lnTo>
                <a:lnTo>
                  <a:pt x="1752" y="4648"/>
                </a:lnTo>
                <a:lnTo>
                  <a:pt x="1898" y="4745"/>
                </a:lnTo>
                <a:lnTo>
                  <a:pt x="1825" y="4867"/>
                </a:lnTo>
                <a:lnTo>
                  <a:pt x="1533" y="4745"/>
                </a:lnTo>
                <a:lnTo>
                  <a:pt x="1387" y="4696"/>
                </a:lnTo>
                <a:lnTo>
                  <a:pt x="1241" y="4696"/>
                </a:lnTo>
                <a:lnTo>
                  <a:pt x="1412" y="4331"/>
                </a:lnTo>
                <a:close/>
                <a:moveTo>
                  <a:pt x="15062" y="4745"/>
                </a:moveTo>
                <a:lnTo>
                  <a:pt x="15208" y="5183"/>
                </a:lnTo>
                <a:lnTo>
                  <a:pt x="15135" y="5183"/>
                </a:lnTo>
                <a:lnTo>
                  <a:pt x="15038" y="5207"/>
                </a:lnTo>
                <a:lnTo>
                  <a:pt x="14843" y="5256"/>
                </a:lnTo>
                <a:lnTo>
                  <a:pt x="14746" y="5305"/>
                </a:lnTo>
                <a:lnTo>
                  <a:pt x="14600" y="4891"/>
                </a:lnTo>
                <a:lnTo>
                  <a:pt x="14770" y="4842"/>
                </a:lnTo>
                <a:lnTo>
                  <a:pt x="14916" y="4794"/>
                </a:lnTo>
                <a:lnTo>
                  <a:pt x="15062" y="4745"/>
                </a:lnTo>
                <a:close/>
                <a:moveTo>
                  <a:pt x="1168" y="4794"/>
                </a:moveTo>
                <a:lnTo>
                  <a:pt x="1412" y="5013"/>
                </a:lnTo>
                <a:lnTo>
                  <a:pt x="1558" y="5086"/>
                </a:lnTo>
                <a:lnTo>
                  <a:pt x="1704" y="5159"/>
                </a:lnTo>
                <a:lnTo>
                  <a:pt x="1558" y="5524"/>
                </a:lnTo>
                <a:lnTo>
                  <a:pt x="1509" y="5475"/>
                </a:lnTo>
                <a:lnTo>
                  <a:pt x="1314" y="5402"/>
                </a:lnTo>
                <a:lnTo>
                  <a:pt x="1144" y="5353"/>
                </a:lnTo>
                <a:lnTo>
                  <a:pt x="974" y="5329"/>
                </a:lnTo>
                <a:lnTo>
                  <a:pt x="1168" y="4794"/>
                </a:lnTo>
                <a:close/>
                <a:moveTo>
                  <a:pt x="15305" y="5499"/>
                </a:moveTo>
                <a:lnTo>
                  <a:pt x="15403" y="5986"/>
                </a:lnTo>
                <a:lnTo>
                  <a:pt x="15184" y="6035"/>
                </a:lnTo>
                <a:lnTo>
                  <a:pt x="14965" y="6083"/>
                </a:lnTo>
                <a:lnTo>
                  <a:pt x="14916" y="5791"/>
                </a:lnTo>
                <a:lnTo>
                  <a:pt x="14867" y="5621"/>
                </a:lnTo>
                <a:lnTo>
                  <a:pt x="14940" y="5597"/>
                </a:lnTo>
                <a:lnTo>
                  <a:pt x="15111" y="5548"/>
                </a:lnTo>
                <a:lnTo>
                  <a:pt x="15305" y="5499"/>
                </a:lnTo>
                <a:close/>
                <a:moveTo>
                  <a:pt x="876" y="5572"/>
                </a:moveTo>
                <a:lnTo>
                  <a:pt x="1022" y="5645"/>
                </a:lnTo>
                <a:lnTo>
                  <a:pt x="1193" y="5718"/>
                </a:lnTo>
                <a:lnTo>
                  <a:pt x="1387" y="5767"/>
                </a:lnTo>
                <a:lnTo>
                  <a:pt x="1436" y="5791"/>
                </a:lnTo>
                <a:lnTo>
                  <a:pt x="1485" y="5767"/>
                </a:lnTo>
                <a:lnTo>
                  <a:pt x="1387" y="6229"/>
                </a:lnTo>
                <a:lnTo>
                  <a:pt x="1314" y="6156"/>
                </a:lnTo>
                <a:lnTo>
                  <a:pt x="1217" y="6108"/>
                </a:lnTo>
                <a:lnTo>
                  <a:pt x="1022" y="6059"/>
                </a:lnTo>
                <a:lnTo>
                  <a:pt x="876" y="6035"/>
                </a:lnTo>
                <a:lnTo>
                  <a:pt x="730" y="6059"/>
                </a:lnTo>
                <a:lnTo>
                  <a:pt x="876" y="5572"/>
                </a:lnTo>
                <a:close/>
                <a:moveTo>
                  <a:pt x="15476" y="6327"/>
                </a:moveTo>
                <a:lnTo>
                  <a:pt x="15549" y="6643"/>
                </a:lnTo>
                <a:lnTo>
                  <a:pt x="15354" y="6643"/>
                </a:lnTo>
                <a:lnTo>
                  <a:pt x="15086" y="6692"/>
                </a:lnTo>
                <a:lnTo>
                  <a:pt x="15038" y="6375"/>
                </a:lnTo>
                <a:lnTo>
                  <a:pt x="15086" y="6375"/>
                </a:lnTo>
                <a:lnTo>
                  <a:pt x="15476" y="6327"/>
                </a:lnTo>
                <a:close/>
                <a:moveTo>
                  <a:pt x="682" y="6278"/>
                </a:moveTo>
                <a:lnTo>
                  <a:pt x="779" y="6351"/>
                </a:lnTo>
                <a:lnTo>
                  <a:pt x="901" y="6375"/>
                </a:lnTo>
                <a:lnTo>
                  <a:pt x="1071" y="6448"/>
                </a:lnTo>
                <a:lnTo>
                  <a:pt x="1168" y="6497"/>
                </a:lnTo>
                <a:lnTo>
                  <a:pt x="1290" y="6497"/>
                </a:lnTo>
                <a:lnTo>
                  <a:pt x="1339" y="6473"/>
                </a:lnTo>
                <a:lnTo>
                  <a:pt x="1290" y="6716"/>
                </a:lnTo>
                <a:lnTo>
                  <a:pt x="1217" y="6667"/>
                </a:lnTo>
                <a:lnTo>
                  <a:pt x="925" y="6619"/>
                </a:lnTo>
                <a:lnTo>
                  <a:pt x="755" y="6594"/>
                </a:lnTo>
                <a:lnTo>
                  <a:pt x="609" y="6619"/>
                </a:lnTo>
                <a:lnTo>
                  <a:pt x="609" y="6619"/>
                </a:lnTo>
                <a:lnTo>
                  <a:pt x="682" y="6278"/>
                </a:lnTo>
                <a:close/>
                <a:moveTo>
                  <a:pt x="15622" y="6959"/>
                </a:moveTo>
                <a:lnTo>
                  <a:pt x="15670" y="7178"/>
                </a:lnTo>
                <a:lnTo>
                  <a:pt x="15695" y="7349"/>
                </a:lnTo>
                <a:lnTo>
                  <a:pt x="15184" y="7349"/>
                </a:lnTo>
                <a:lnTo>
                  <a:pt x="15135" y="6959"/>
                </a:lnTo>
                <a:close/>
                <a:moveTo>
                  <a:pt x="560" y="6813"/>
                </a:moveTo>
                <a:lnTo>
                  <a:pt x="706" y="6886"/>
                </a:lnTo>
                <a:lnTo>
                  <a:pt x="828" y="6935"/>
                </a:lnTo>
                <a:lnTo>
                  <a:pt x="1120" y="7032"/>
                </a:lnTo>
                <a:lnTo>
                  <a:pt x="1193" y="7032"/>
                </a:lnTo>
                <a:lnTo>
                  <a:pt x="1266" y="7008"/>
                </a:lnTo>
                <a:lnTo>
                  <a:pt x="1193" y="7495"/>
                </a:lnTo>
                <a:lnTo>
                  <a:pt x="1095" y="7446"/>
                </a:lnTo>
                <a:lnTo>
                  <a:pt x="998" y="7422"/>
                </a:lnTo>
                <a:lnTo>
                  <a:pt x="657" y="7349"/>
                </a:lnTo>
                <a:lnTo>
                  <a:pt x="511" y="7300"/>
                </a:lnTo>
                <a:lnTo>
                  <a:pt x="560" y="6813"/>
                </a:lnTo>
                <a:close/>
                <a:moveTo>
                  <a:pt x="15208" y="7665"/>
                </a:moveTo>
                <a:lnTo>
                  <a:pt x="15403" y="7689"/>
                </a:lnTo>
                <a:lnTo>
                  <a:pt x="15695" y="7714"/>
                </a:lnTo>
                <a:lnTo>
                  <a:pt x="15695" y="7981"/>
                </a:lnTo>
                <a:lnTo>
                  <a:pt x="15573" y="7957"/>
                </a:lnTo>
                <a:lnTo>
                  <a:pt x="15451" y="7957"/>
                </a:lnTo>
                <a:lnTo>
                  <a:pt x="15330" y="7981"/>
                </a:lnTo>
                <a:lnTo>
                  <a:pt x="15232" y="8030"/>
                </a:lnTo>
                <a:lnTo>
                  <a:pt x="15208" y="7665"/>
                </a:lnTo>
                <a:close/>
                <a:moveTo>
                  <a:pt x="463" y="7641"/>
                </a:moveTo>
                <a:lnTo>
                  <a:pt x="633" y="7714"/>
                </a:lnTo>
                <a:lnTo>
                  <a:pt x="828" y="7762"/>
                </a:lnTo>
                <a:lnTo>
                  <a:pt x="998" y="7787"/>
                </a:lnTo>
                <a:lnTo>
                  <a:pt x="1071" y="7787"/>
                </a:lnTo>
                <a:lnTo>
                  <a:pt x="1144" y="7762"/>
                </a:lnTo>
                <a:lnTo>
                  <a:pt x="1071" y="8127"/>
                </a:lnTo>
                <a:lnTo>
                  <a:pt x="1022" y="8103"/>
                </a:lnTo>
                <a:lnTo>
                  <a:pt x="706" y="8103"/>
                </a:lnTo>
                <a:lnTo>
                  <a:pt x="584" y="8127"/>
                </a:lnTo>
                <a:lnTo>
                  <a:pt x="438" y="8176"/>
                </a:lnTo>
                <a:lnTo>
                  <a:pt x="463" y="7787"/>
                </a:lnTo>
                <a:lnTo>
                  <a:pt x="463" y="7641"/>
                </a:lnTo>
                <a:close/>
                <a:moveTo>
                  <a:pt x="15232" y="8176"/>
                </a:moveTo>
                <a:lnTo>
                  <a:pt x="15403" y="8249"/>
                </a:lnTo>
                <a:lnTo>
                  <a:pt x="15719" y="8346"/>
                </a:lnTo>
                <a:lnTo>
                  <a:pt x="15719" y="8517"/>
                </a:lnTo>
                <a:lnTo>
                  <a:pt x="15719" y="8687"/>
                </a:lnTo>
                <a:lnTo>
                  <a:pt x="15524" y="8638"/>
                </a:lnTo>
                <a:lnTo>
                  <a:pt x="15378" y="8590"/>
                </a:lnTo>
                <a:lnTo>
                  <a:pt x="15208" y="8565"/>
                </a:lnTo>
                <a:lnTo>
                  <a:pt x="15232" y="8371"/>
                </a:lnTo>
                <a:lnTo>
                  <a:pt x="15232" y="8176"/>
                </a:lnTo>
                <a:close/>
                <a:moveTo>
                  <a:pt x="438" y="8395"/>
                </a:moveTo>
                <a:lnTo>
                  <a:pt x="584" y="8444"/>
                </a:lnTo>
                <a:lnTo>
                  <a:pt x="706" y="8444"/>
                </a:lnTo>
                <a:lnTo>
                  <a:pt x="974" y="8419"/>
                </a:lnTo>
                <a:lnTo>
                  <a:pt x="1022" y="8419"/>
                </a:lnTo>
                <a:lnTo>
                  <a:pt x="1022" y="8468"/>
                </a:lnTo>
                <a:lnTo>
                  <a:pt x="998" y="8736"/>
                </a:lnTo>
                <a:lnTo>
                  <a:pt x="974" y="8979"/>
                </a:lnTo>
                <a:lnTo>
                  <a:pt x="925" y="9003"/>
                </a:lnTo>
                <a:lnTo>
                  <a:pt x="706" y="9028"/>
                </a:lnTo>
                <a:lnTo>
                  <a:pt x="584" y="9028"/>
                </a:lnTo>
                <a:lnTo>
                  <a:pt x="463" y="9076"/>
                </a:lnTo>
                <a:lnTo>
                  <a:pt x="438" y="8395"/>
                </a:lnTo>
                <a:close/>
                <a:moveTo>
                  <a:pt x="15111" y="8882"/>
                </a:moveTo>
                <a:lnTo>
                  <a:pt x="15305" y="8955"/>
                </a:lnTo>
                <a:lnTo>
                  <a:pt x="15476" y="9028"/>
                </a:lnTo>
                <a:lnTo>
                  <a:pt x="15597" y="9076"/>
                </a:lnTo>
                <a:lnTo>
                  <a:pt x="15719" y="9101"/>
                </a:lnTo>
                <a:lnTo>
                  <a:pt x="15816" y="9149"/>
                </a:lnTo>
                <a:lnTo>
                  <a:pt x="15792" y="9587"/>
                </a:lnTo>
                <a:lnTo>
                  <a:pt x="15670" y="9490"/>
                </a:lnTo>
                <a:lnTo>
                  <a:pt x="15500" y="9417"/>
                </a:lnTo>
                <a:lnTo>
                  <a:pt x="15378" y="9368"/>
                </a:lnTo>
                <a:lnTo>
                  <a:pt x="15232" y="9320"/>
                </a:lnTo>
                <a:lnTo>
                  <a:pt x="15111" y="9320"/>
                </a:lnTo>
                <a:lnTo>
                  <a:pt x="15062" y="9344"/>
                </a:lnTo>
                <a:lnTo>
                  <a:pt x="15086" y="8930"/>
                </a:lnTo>
                <a:lnTo>
                  <a:pt x="15111" y="8882"/>
                </a:lnTo>
                <a:close/>
                <a:moveTo>
                  <a:pt x="998" y="9368"/>
                </a:moveTo>
                <a:lnTo>
                  <a:pt x="1047" y="9757"/>
                </a:lnTo>
                <a:lnTo>
                  <a:pt x="803" y="9806"/>
                </a:lnTo>
                <a:lnTo>
                  <a:pt x="706" y="9830"/>
                </a:lnTo>
                <a:lnTo>
                  <a:pt x="609" y="9903"/>
                </a:lnTo>
                <a:lnTo>
                  <a:pt x="584" y="9903"/>
                </a:lnTo>
                <a:lnTo>
                  <a:pt x="511" y="9368"/>
                </a:lnTo>
                <a:close/>
                <a:moveTo>
                  <a:pt x="15013" y="9563"/>
                </a:moveTo>
                <a:lnTo>
                  <a:pt x="15111" y="9636"/>
                </a:lnTo>
                <a:lnTo>
                  <a:pt x="15232" y="9709"/>
                </a:lnTo>
                <a:lnTo>
                  <a:pt x="15451" y="9855"/>
                </a:lnTo>
                <a:lnTo>
                  <a:pt x="15670" y="10025"/>
                </a:lnTo>
                <a:lnTo>
                  <a:pt x="15719" y="10049"/>
                </a:lnTo>
                <a:lnTo>
                  <a:pt x="15646" y="10366"/>
                </a:lnTo>
                <a:lnTo>
                  <a:pt x="15524" y="10317"/>
                </a:lnTo>
                <a:lnTo>
                  <a:pt x="15281" y="10147"/>
                </a:lnTo>
                <a:lnTo>
                  <a:pt x="15111" y="10025"/>
                </a:lnTo>
                <a:lnTo>
                  <a:pt x="14940" y="9928"/>
                </a:lnTo>
                <a:lnTo>
                  <a:pt x="15013" y="9563"/>
                </a:lnTo>
                <a:close/>
                <a:moveTo>
                  <a:pt x="8176" y="3650"/>
                </a:moveTo>
                <a:lnTo>
                  <a:pt x="8127" y="3674"/>
                </a:lnTo>
                <a:lnTo>
                  <a:pt x="8054" y="3723"/>
                </a:lnTo>
                <a:lnTo>
                  <a:pt x="8006" y="3772"/>
                </a:lnTo>
                <a:lnTo>
                  <a:pt x="7957" y="3845"/>
                </a:lnTo>
                <a:lnTo>
                  <a:pt x="7933" y="3918"/>
                </a:lnTo>
                <a:lnTo>
                  <a:pt x="7908" y="4575"/>
                </a:lnTo>
                <a:lnTo>
                  <a:pt x="7908" y="5232"/>
                </a:lnTo>
                <a:lnTo>
                  <a:pt x="7981" y="6570"/>
                </a:lnTo>
                <a:lnTo>
                  <a:pt x="7981" y="7032"/>
                </a:lnTo>
                <a:lnTo>
                  <a:pt x="7981" y="7470"/>
                </a:lnTo>
                <a:lnTo>
                  <a:pt x="7957" y="7933"/>
                </a:lnTo>
                <a:lnTo>
                  <a:pt x="7957" y="8395"/>
                </a:lnTo>
                <a:lnTo>
                  <a:pt x="7981" y="8468"/>
                </a:lnTo>
                <a:lnTo>
                  <a:pt x="8006" y="8541"/>
                </a:lnTo>
                <a:lnTo>
                  <a:pt x="8030" y="8590"/>
                </a:lnTo>
                <a:lnTo>
                  <a:pt x="8079" y="8614"/>
                </a:lnTo>
                <a:lnTo>
                  <a:pt x="8103" y="8736"/>
                </a:lnTo>
                <a:lnTo>
                  <a:pt x="8152" y="8857"/>
                </a:lnTo>
                <a:lnTo>
                  <a:pt x="8200" y="8979"/>
                </a:lnTo>
                <a:lnTo>
                  <a:pt x="8273" y="9076"/>
                </a:lnTo>
                <a:lnTo>
                  <a:pt x="8444" y="9271"/>
                </a:lnTo>
                <a:lnTo>
                  <a:pt x="8614" y="9441"/>
                </a:lnTo>
                <a:lnTo>
                  <a:pt x="9174" y="9952"/>
                </a:lnTo>
                <a:lnTo>
                  <a:pt x="9733" y="10463"/>
                </a:lnTo>
                <a:lnTo>
                  <a:pt x="9806" y="10512"/>
                </a:lnTo>
                <a:lnTo>
                  <a:pt x="9855" y="10536"/>
                </a:lnTo>
                <a:lnTo>
                  <a:pt x="10001" y="10536"/>
                </a:lnTo>
                <a:lnTo>
                  <a:pt x="10147" y="10512"/>
                </a:lnTo>
                <a:lnTo>
                  <a:pt x="10244" y="10439"/>
                </a:lnTo>
                <a:lnTo>
                  <a:pt x="10317" y="10317"/>
                </a:lnTo>
                <a:lnTo>
                  <a:pt x="10342" y="10195"/>
                </a:lnTo>
                <a:lnTo>
                  <a:pt x="10342" y="10147"/>
                </a:lnTo>
                <a:lnTo>
                  <a:pt x="10317" y="10074"/>
                </a:lnTo>
                <a:lnTo>
                  <a:pt x="10293" y="10025"/>
                </a:lnTo>
                <a:lnTo>
                  <a:pt x="10220" y="9952"/>
                </a:lnTo>
                <a:lnTo>
                  <a:pt x="9758" y="9539"/>
                </a:lnTo>
                <a:lnTo>
                  <a:pt x="9295" y="9125"/>
                </a:lnTo>
                <a:lnTo>
                  <a:pt x="8906" y="8784"/>
                </a:lnTo>
                <a:lnTo>
                  <a:pt x="8736" y="8590"/>
                </a:lnTo>
                <a:lnTo>
                  <a:pt x="8590" y="8395"/>
                </a:lnTo>
                <a:lnTo>
                  <a:pt x="8517" y="8298"/>
                </a:lnTo>
                <a:lnTo>
                  <a:pt x="8541" y="7762"/>
                </a:lnTo>
                <a:lnTo>
                  <a:pt x="8541" y="7203"/>
                </a:lnTo>
                <a:lnTo>
                  <a:pt x="8541" y="6667"/>
                </a:lnTo>
                <a:lnTo>
                  <a:pt x="8517" y="6108"/>
                </a:lnTo>
                <a:lnTo>
                  <a:pt x="8444" y="5013"/>
                </a:lnTo>
                <a:lnTo>
                  <a:pt x="8419" y="4477"/>
                </a:lnTo>
                <a:lnTo>
                  <a:pt x="8419" y="3918"/>
                </a:lnTo>
                <a:lnTo>
                  <a:pt x="8419" y="3845"/>
                </a:lnTo>
                <a:lnTo>
                  <a:pt x="8395" y="3796"/>
                </a:lnTo>
                <a:lnTo>
                  <a:pt x="8371" y="3747"/>
                </a:lnTo>
                <a:lnTo>
                  <a:pt x="8298" y="3699"/>
                </a:lnTo>
                <a:lnTo>
                  <a:pt x="8249" y="3674"/>
                </a:lnTo>
                <a:lnTo>
                  <a:pt x="8200" y="3650"/>
                </a:lnTo>
                <a:close/>
                <a:moveTo>
                  <a:pt x="633" y="10074"/>
                </a:moveTo>
                <a:lnTo>
                  <a:pt x="730" y="10122"/>
                </a:lnTo>
                <a:lnTo>
                  <a:pt x="876" y="10147"/>
                </a:lnTo>
                <a:lnTo>
                  <a:pt x="998" y="10147"/>
                </a:lnTo>
                <a:lnTo>
                  <a:pt x="1144" y="10122"/>
                </a:lnTo>
                <a:lnTo>
                  <a:pt x="1266" y="10487"/>
                </a:lnTo>
                <a:lnTo>
                  <a:pt x="1047" y="10585"/>
                </a:lnTo>
                <a:lnTo>
                  <a:pt x="925" y="10609"/>
                </a:lnTo>
                <a:lnTo>
                  <a:pt x="779" y="10682"/>
                </a:lnTo>
                <a:lnTo>
                  <a:pt x="706" y="10366"/>
                </a:lnTo>
                <a:lnTo>
                  <a:pt x="633" y="10074"/>
                </a:lnTo>
                <a:close/>
                <a:moveTo>
                  <a:pt x="14867" y="10244"/>
                </a:moveTo>
                <a:lnTo>
                  <a:pt x="14989" y="10366"/>
                </a:lnTo>
                <a:lnTo>
                  <a:pt x="15111" y="10463"/>
                </a:lnTo>
                <a:lnTo>
                  <a:pt x="15232" y="10560"/>
                </a:lnTo>
                <a:lnTo>
                  <a:pt x="15378" y="10658"/>
                </a:lnTo>
                <a:lnTo>
                  <a:pt x="15549" y="10706"/>
                </a:lnTo>
                <a:lnTo>
                  <a:pt x="15403" y="11071"/>
                </a:lnTo>
                <a:lnTo>
                  <a:pt x="15111" y="10852"/>
                </a:lnTo>
                <a:lnTo>
                  <a:pt x="15013" y="10779"/>
                </a:lnTo>
                <a:lnTo>
                  <a:pt x="14892" y="10706"/>
                </a:lnTo>
                <a:lnTo>
                  <a:pt x="14843" y="10682"/>
                </a:lnTo>
                <a:lnTo>
                  <a:pt x="14794" y="10658"/>
                </a:lnTo>
                <a:lnTo>
                  <a:pt x="14770" y="10658"/>
                </a:lnTo>
                <a:lnTo>
                  <a:pt x="14867" y="10244"/>
                </a:lnTo>
                <a:close/>
                <a:moveTo>
                  <a:pt x="1412" y="10852"/>
                </a:moveTo>
                <a:lnTo>
                  <a:pt x="1558" y="11169"/>
                </a:lnTo>
                <a:lnTo>
                  <a:pt x="1363" y="11266"/>
                </a:lnTo>
                <a:lnTo>
                  <a:pt x="1241" y="11339"/>
                </a:lnTo>
                <a:lnTo>
                  <a:pt x="1168" y="11363"/>
                </a:lnTo>
                <a:lnTo>
                  <a:pt x="1095" y="11436"/>
                </a:lnTo>
                <a:lnTo>
                  <a:pt x="901" y="10950"/>
                </a:lnTo>
                <a:lnTo>
                  <a:pt x="1095" y="10925"/>
                </a:lnTo>
                <a:lnTo>
                  <a:pt x="1241" y="10901"/>
                </a:lnTo>
                <a:lnTo>
                  <a:pt x="1412" y="10852"/>
                </a:lnTo>
                <a:close/>
                <a:moveTo>
                  <a:pt x="14697" y="10877"/>
                </a:moveTo>
                <a:lnTo>
                  <a:pt x="14721" y="10901"/>
                </a:lnTo>
                <a:lnTo>
                  <a:pt x="14794" y="11023"/>
                </a:lnTo>
                <a:lnTo>
                  <a:pt x="14892" y="11144"/>
                </a:lnTo>
                <a:lnTo>
                  <a:pt x="15062" y="11290"/>
                </a:lnTo>
                <a:lnTo>
                  <a:pt x="15159" y="11363"/>
                </a:lnTo>
                <a:lnTo>
                  <a:pt x="15257" y="11412"/>
                </a:lnTo>
                <a:lnTo>
                  <a:pt x="15062" y="11874"/>
                </a:lnTo>
                <a:lnTo>
                  <a:pt x="15062" y="11850"/>
                </a:lnTo>
                <a:lnTo>
                  <a:pt x="14940" y="11753"/>
                </a:lnTo>
                <a:lnTo>
                  <a:pt x="14819" y="11607"/>
                </a:lnTo>
                <a:lnTo>
                  <a:pt x="14648" y="11509"/>
                </a:lnTo>
                <a:lnTo>
                  <a:pt x="14575" y="11461"/>
                </a:lnTo>
                <a:lnTo>
                  <a:pt x="14502" y="11461"/>
                </a:lnTo>
                <a:lnTo>
                  <a:pt x="14673" y="10998"/>
                </a:lnTo>
                <a:lnTo>
                  <a:pt x="14697" y="10877"/>
                </a:lnTo>
                <a:close/>
                <a:moveTo>
                  <a:pt x="1752" y="11509"/>
                </a:moveTo>
                <a:lnTo>
                  <a:pt x="1874" y="11704"/>
                </a:lnTo>
                <a:lnTo>
                  <a:pt x="1752" y="11826"/>
                </a:lnTo>
                <a:lnTo>
                  <a:pt x="1606" y="11972"/>
                </a:lnTo>
                <a:lnTo>
                  <a:pt x="1485" y="12142"/>
                </a:lnTo>
                <a:lnTo>
                  <a:pt x="1241" y="11680"/>
                </a:lnTo>
                <a:lnTo>
                  <a:pt x="1363" y="11655"/>
                </a:lnTo>
                <a:lnTo>
                  <a:pt x="1485" y="11607"/>
                </a:lnTo>
                <a:lnTo>
                  <a:pt x="1752" y="11509"/>
                </a:lnTo>
                <a:close/>
                <a:moveTo>
                  <a:pt x="14405" y="11607"/>
                </a:moveTo>
                <a:lnTo>
                  <a:pt x="14575" y="11801"/>
                </a:lnTo>
                <a:lnTo>
                  <a:pt x="14721" y="11947"/>
                </a:lnTo>
                <a:lnTo>
                  <a:pt x="14892" y="12093"/>
                </a:lnTo>
                <a:lnTo>
                  <a:pt x="14940" y="12118"/>
                </a:lnTo>
                <a:lnTo>
                  <a:pt x="14794" y="12361"/>
                </a:lnTo>
                <a:lnTo>
                  <a:pt x="14721" y="12288"/>
                </a:lnTo>
                <a:lnTo>
                  <a:pt x="14648" y="12215"/>
                </a:lnTo>
                <a:lnTo>
                  <a:pt x="14478" y="12118"/>
                </a:lnTo>
                <a:lnTo>
                  <a:pt x="14235" y="11947"/>
                </a:lnTo>
                <a:lnTo>
                  <a:pt x="14405" y="11607"/>
                </a:lnTo>
                <a:close/>
                <a:moveTo>
                  <a:pt x="2069" y="11996"/>
                </a:moveTo>
                <a:lnTo>
                  <a:pt x="2263" y="12288"/>
                </a:lnTo>
                <a:lnTo>
                  <a:pt x="2117" y="12410"/>
                </a:lnTo>
                <a:lnTo>
                  <a:pt x="1996" y="12556"/>
                </a:lnTo>
                <a:lnTo>
                  <a:pt x="1947" y="12653"/>
                </a:lnTo>
                <a:lnTo>
                  <a:pt x="1898" y="12750"/>
                </a:lnTo>
                <a:lnTo>
                  <a:pt x="1631" y="12361"/>
                </a:lnTo>
                <a:lnTo>
                  <a:pt x="1825" y="12215"/>
                </a:lnTo>
                <a:lnTo>
                  <a:pt x="1996" y="12069"/>
                </a:lnTo>
                <a:lnTo>
                  <a:pt x="2069" y="11996"/>
                </a:lnTo>
                <a:close/>
                <a:moveTo>
                  <a:pt x="14065" y="12239"/>
                </a:moveTo>
                <a:lnTo>
                  <a:pt x="14186" y="12361"/>
                </a:lnTo>
                <a:lnTo>
                  <a:pt x="14405" y="12507"/>
                </a:lnTo>
                <a:lnTo>
                  <a:pt x="14502" y="12580"/>
                </a:lnTo>
                <a:lnTo>
                  <a:pt x="14624" y="12629"/>
                </a:lnTo>
                <a:lnTo>
                  <a:pt x="14381" y="12969"/>
                </a:lnTo>
                <a:lnTo>
                  <a:pt x="14332" y="12872"/>
                </a:lnTo>
                <a:lnTo>
                  <a:pt x="14259" y="12799"/>
                </a:lnTo>
                <a:lnTo>
                  <a:pt x="14113" y="12677"/>
                </a:lnTo>
                <a:lnTo>
                  <a:pt x="13919" y="12483"/>
                </a:lnTo>
                <a:lnTo>
                  <a:pt x="14065" y="12239"/>
                </a:lnTo>
                <a:close/>
                <a:moveTo>
                  <a:pt x="2531" y="12604"/>
                </a:moveTo>
                <a:lnTo>
                  <a:pt x="2726" y="12848"/>
                </a:lnTo>
                <a:lnTo>
                  <a:pt x="2458" y="13237"/>
                </a:lnTo>
                <a:lnTo>
                  <a:pt x="2361" y="13359"/>
                </a:lnTo>
                <a:lnTo>
                  <a:pt x="2044" y="12921"/>
                </a:lnTo>
                <a:lnTo>
                  <a:pt x="2142" y="12896"/>
                </a:lnTo>
                <a:lnTo>
                  <a:pt x="2239" y="12848"/>
                </a:lnTo>
                <a:lnTo>
                  <a:pt x="2385" y="12726"/>
                </a:lnTo>
                <a:lnTo>
                  <a:pt x="2531" y="12604"/>
                </a:lnTo>
                <a:close/>
                <a:moveTo>
                  <a:pt x="13773" y="12702"/>
                </a:moveTo>
                <a:lnTo>
                  <a:pt x="13797" y="12726"/>
                </a:lnTo>
                <a:lnTo>
                  <a:pt x="13992" y="12945"/>
                </a:lnTo>
                <a:lnTo>
                  <a:pt x="14089" y="13042"/>
                </a:lnTo>
                <a:lnTo>
                  <a:pt x="14162" y="13164"/>
                </a:lnTo>
                <a:lnTo>
                  <a:pt x="14211" y="13213"/>
                </a:lnTo>
                <a:lnTo>
                  <a:pt x="13967" y="13505"/>
                </a:lnTo>
                <a:lnTo>
                  <a:pt x="13821" y="13310"/>
                </a:lnTo>
                <a:lnTo>
                  <a:pt x="13675" y="13115"/>
                </a:lnTo>
                <a:lnTo>
                  <a:pt x="13529" y="13018"/>
                </a:lnTo>
                <a:lnTo>
                  <a:pt x="13773" y="12702"/>
                </a:lnTo>
                <a:close/>
                <a:moveTo>
                  <a:pt x="2993" y="13164"/>
                </a:moveTo>
                <a:lnTo>
                  <a:pt x="3188" y="13383"/>
                </a:lnTo>
                <a:lnTo>
                  <a:pt x="3164" y="13456"/>
                </a:lnTo>
                <a:lnTo>
                  <a:pt x="2969" y="13651"/>
                </a:lnTo>
                <a:lnTo>
                  <a:pt x="2896" y="13748"/>
                </a:lnTo>
                <a:lnTo>
                  <a:pt x="2823" y="13845"/>
                </a:lnTo>
                <a:lnTo>
                  <a:pt x="2726" y="13772"/>
                </a:lnTo>
                <a:lnTo>
                  <a:pt x="2580" y="13578"/>
                </a:lnTo>
                <a:lnTo>
                  <a:pt x="2653" y="13529"/>
                </a:lnTo>
                <a:lnTo>
                  <a:pt x="2726" y="13456"/>
                </a:lnTo>
                <a:lnTo>
                  <a:pt x="2993" y="13164"/>
                </a:lnTo>
                <a:close/>
                <a:moveTo>
                  <a:pt x="13383" y="13188"/>
                </a:moveTo>
                <a:lnTo>
                  <a:pt x="13456" y="13334"/>
                </a:lnTo>
                <a:lnTo>
                  <a:pt x="13724" y="13748"/>
                </a:lnTo>
                <a:lnTo>
                  <a:pt x="13578" y="13918"/>
                </a:lnTo>
                <a:lnTo>
                  <a:pt x="13456" y="14040"/>
                </a:lnTo>
                <a:lnTo>
                  <a:pt x="13335" y="13821"/>
                </a:lnTo>
                <a:lnTo>
                  <a:pt x="13213" y="13602"/>
                </a:lnTo>
                <a:lnTo>
                  <a:pt x="13116" y="13480"/>
                </a:lnTo>
                <a:lnTo>
                  <a:pt x="13237" y="13334"/>
                </a:lnTo>
                <a:lnTo>
                  <a:pt x="13383" y="13188"/>
                </a:lnTo>
                <a:close/>
                <a:moveTo>
                  <a:pt x="3456" y="13651"/>
                </a:moveTo>
                <a:lnTo>
                  <a:pt x="3796" y="13991"/>
                </a:lnTo>
                <a:lnTo>
                  <a:pt x="3650" y="14089"/>
                </a:lnTo>
                <a:lnTo>
                  <a:pt x="3504" y="14186"/>
                </a:lnTo>
                <a:lnTo>
                  <a:pt x="3407" y="14259"/>
                </a:lnTo>
                <a:lnTo>
                  <a:pt x="3334" y="14332"/>
                </a:lnTo>
                <a:lnTo>
                  <a:pt x="3042" y="14089"/>
                </a:lnTo>
                <a:lnTo>
                  <a:pt x="3164" y="13967"/>
                </a:lnTo>
                <a:lnTo>
                  <a:pt x="3237" y="13894"/>
                </a:lnTo>
                <a:lnTo>
                  <a:pt x="3334" y="13797"/>
                </a:lnTo>
                <a:lnTo>
                  <a:pt x="3456" y="13651"/>
                </a:lnTo>
                <a:close/>
                <a:moveTo>
                  <a:pt x="12945" y="13651"/>
                </a:moveTo>
                <a:lnTo>
                  <a:pt x="12994" y="13748"/>
                </a:lnTo>
                <a:lnTo>
                  <a:pt x="13213" y="14210"/>
                </a:lnTo>
                <a:lnTo>
                  <a:pt x="13213" y="14235"/>
                </a:lnTo>
                <a:lnTo>
                  <a:pt x="13043" y="14381"/>
                </a:lnTo>
                <a:lnTo>
                  <a:pt x="12970" y="14210"/>
                </a:lnTo>
                <a:lnTo>
                  <a:pt x="12897" y="14040"/>
                </a:lnTo>
                <a:lnTo>
                  <a:pt x="12824" y="13918"/>
                </a:lnTo>
                <a:lnTo>
                  <a:pt x="12751" y="13821"/>
                </a:lnTo>
                <a:lnTo>
                  <a:pt x="12945" y="13651"/>
                </a:lnTo>
                <a:close/>
                <a:moveTo>
                  <a:pt x="3967" y="14162"/>
                </a:moveTo>
                <a:lnTo>
                  <a:pt x="4332" y="14454"/>
                </a:lnTo>
                <a:lnTo>
                  <a:pt x="4283" y="14502"/>
                </a:lnTo>
                <a:lnTo>
                  <a:pt x="4113" y="14648"/>
                </a:lnTo>
                <a:lnTo>
                  <a:pt x="4040" y="14721"/>
                </a:lnTo>
                <a:lnTo>
                  <a:pt x="3991" y="14794"/>
                </a:lnTo>
                <a:lnTo>
                  <a:pt x="3602" y="14551"/>
                </a:lnTo>
                <a:lnTo>
                  <a:pt x="3748" y="14429"/>
                </a:lnTo>
                <a:lnTo>
                  <a:pt x="3845" y="14308"/>
                </a:lnTo>
                <a:lnTo>
                  <a:pt x="3967" y="14162"/>
                </a:lnTo>
                <a:close/>
                <a:moveTo>
                  <a:pt x="12556" y="13991"/>
                </a:moveTo>
                <a:lnTo>
                  <a:pt x="12605" y="14113"/>
                </a:lnTo>
                <a:lnTo>
                  <a:pt x="12678" y="14332"/>
                </a:lnTo>
                <a:lnTo>
                  <a:pt x="12775" y="14551"/>
                </a:lnTo>
                <a:lnTo>
                  <a:pt x="12775" y="14600"/>
                </a:lnTo>
                <a:lnTo>
                  <a:pt x="12459" y="14819"/>
                </a:lnTo>
                <a:lnTo>
                  <a:pt x="12434" y="14673"/>
                </a:lnTo>
                <a:lnTo>
                  <a:pt x="12361" y="14527"/>
                </a:lnTo>
                <a:lnTo>
                  <a:pt x="12313" y="14381"/>
                </a:lnTo>
                <a:lnTo>
                  <a:pt x="12215" y="14235"/>
                </a:lnTo>
                <a:lnTo>
                  <a:pt x="12556" y="13991"/>
                </a:lnTo>
                <a:close/>
                <a:moveTo>
                  <a:pt x="8760" y="1509"/>
                </a:moveTo>
                <a:lnTo>
                  <a:pt x="9174" y="1557"/>
                </a:lnTo>
                <a:lnTo>
                  <a:pt x="9222" y="1582"/>
                </a:lnTo>
                <a:lnTo>
                  <a:pt x="9271" y="1606"/>
                </a:lnTo>
                <a:lnTo>
                  <a:pt x="9368" y="1582"/>
                </a:lnTo>
                <a:lnTo>
                  <a:pt x="10123" y="1728"/>
                </a:lnTo>
                <a:lnTo>
                  <a:pt x="10488" y="1825"/>
                </a:lnTo>
                <a:lnTo>
                  <a:pt x="10877" y="1947"/>
                </a:lnTo>
                <a:lnTo>
                  <a:pt x="11291" y="2117"/>
                </a:lnTo>
                <a:lnTo>
                  <a:pt x="11656" y="2287"/>
                </a:lnTo>
                <a:lnTo>
                  <a:pt x="11510" y="2385"/>
                </a:lnTo>
                <a:lnTo>
                  <a:pt x="11388" y="2531"/>
                </a:lnTo>
                <a:lnTo>
                  <a:pt x="11193" y="2823"/>
                </a:lnTo>
                <a:lnTo>
                  <a:pt x="10950" y="3066"/>
                </a:lnTo>
                <a:lnTo>
                  <a:pt x="10853" y="3212"/>
                </a:lnTo>
                <a:lnTo>
                  <a:pt x="10828" y="3285"/>
                </a:lnTo>
                <a:lnTo>
                  <a:pt x="10804" y="3358"/>
                </a:lnTo>
                <a:lnTo>
                  <a:pt x="10804" y="3407"/>
                </a:lnTo>
                <a:lnTo>
                  <a:pt x="10828" y="3431"/>
                </a:lnTo>
                <a:lnTo>
                  <a:pt x="10853" y="3480"/>
                </a:lnTo>
                <a:lnTo>
                  <a:pt x="10974" y="3480"/>
                </a:lnTo>
                <a:lnTo>
                  <a:pt x="11047" y="3455"/>
                </a:lnTo>
                <a:lnTo>
                  <a:pt x="11193" y="3358"/>
                </a:lnTo>
                <a:lnTo>
                  <a:pt x="11315" y="3261"/>
                </a:lnTo>
                <a:lnTo>
                  <a:pt x="11412" y="3139"/>
                </a:lnTo>
                <a:lnTo>
                  <a:pt x="11680" y="2871"/>
                </a:lnTo>
                <a:lnTo>
                  <a:pt x="11826" y="2725"/>
                </a:lnTo>
                <a:lnTo>
                  <a:pt x="11875" y="2628"/>
                </a:lnTo>
                <a:lnTo>
                  <a:pt x="11948" y="2555"/>
                </a:lnTo>
                <a:lnTo>
                  <a:pt x="11948" y="2458"/>
                </a:lnTo>
                <a:lnTo>
                  <a:pt x="12313" y="2701"/>
                </a:lnTo>
                <a:lnTo>
                  <a:pt x="12629" y="2969"/>
                </a:lnTo>
                <a:lnTo>
                  <a:pt x="12945" y="3261"/>
                </a:lnTo>
                <a:lnTo>
                  <a:pt x="13237" y="3601"/>
                </a:lnTo>
                <a:lnTo>
                  <a:pt x="13456" y="3869"/>
                </a:lnTo>
                <a:lnTo>
                  <a:pt x="13651" y="4137"/>
                </a:lnTo>
                <a:lnTo>
                  <a:pt x="13821" y="4429"/>
                </a:lnTo>
                <a:lnTo>
                  <a:pt x="13992" y="4745"/>
                </a:lnTo>
                <a:lnTo>
                  <a:pt x="13870" y="4745"/>
                </a:lnTo>
                <a:lnTo>
                  <a:pt x="13748" y="4794"/>
                </a:lnTo>
                <a:lnTo>
                  <a:pt x="13505" y="4940"/>
                </a:lnTo>
                <a:lnTo>
                  <a:pt x="13237" y="5134"/>
                </a:lnTo>
                <a:lnTo>
                  <a:pt x="13067" y="5207"/>
                </a:lnTo>
                <a:lnTo>
                  <a:pt x="12921" y="5305"/>
                </a:lnTo>
                <a:lnTo>
                  <a:pt x="12872" y="5378"/>
                </a:lnTo>
                <a:lnTo>
                  <a:pt x="12872" y="5451"/>
                </a:lnTo>
                <a:lnTo>
                  <a:pt x="12897" y="5524"/>
                </a:lnTo>
                <a:lnTo>
                  <a:pt x="12970" y="5597"/>
                </a:lnTo>
                <a:lnTo>
                  <a:pt x="13043" y="5621"/>
                </a:lnTo>
                <a:lnTo>
                  <a:pt x="13116" y="5645"/>
                </a:lnTo>
                <a:lnTo>
                  <a:pt x="13286" y="5645"/>
                </a:lnTo>
                <a:lnTo>
                  <a:pt x="13432" y="5572"/>
                </a:lnTo>
                <a:lnTo>
                  <a:pt x="13578" y="5499"/>
                </a:lnTo>
                <a:lnTo>
                  <a:pt x="13870" y="5329"/>
                </a:lnTo>
                <a:lnTo>
                  <a:pt x="14016" y="5256"/>
                </a:lnTo>
                <a:lnTo>
                  <a:pt x="14162" y="5207"/>
                </a:lnTo>
                <a:lnTo>
                  <a:pt x="14211" y="5159"/>
                </a:lnTo>
                <a:lnTo>
                  <a:pt x="14381" y="5621"/>
                </a:lnTo>
                <a:lnTo>
                  <a:pt x="14502" y="6059"/>
                </a:lnTo>
                <a:lnTo>
                  <a:pt x="14600" y="6448"/>
                </a:lnTo>
                <a:lnTo>
                  <a:pt x="14648" y="6862"/>
                </a:lnTo>
                <a:lnTo>
                  <a:pt x="14746" y="7665"/>
                </a:lnTo>
                <a:lnTo>
                  <a:pt x="14746" y="7860"/>
                </a:lnTo>
                <a:lnTo>
                  <a:pt x="14746" y="8054"/>
                </a:lnTo>
                <a:lnTo>
                  <a:pt x="14575" y="8030"/>
                </a:lnTo>
                <a:lnTo>
                  <a:pt x="14138" y="8030"/>
                </a:lnTo>
                <a:lnTo>
                  <a:pt x="14016" y="8054"/>
                </a:lnTo>
                <a:lnTo>
                  <a:pt x="13919" y="8079"/>
                </a:lnTo>
                <a:lnTo>
                  <a:pt x="13821" y="8127"/>
                </a:lnTo>
                <a:lnTo>
                  <a:pt x="13748" y="8200"/>
                </a:lnTo>
                <a:lnTo>
                  <a:pt x="13724" y="8273"/>
                </a:lnTo>
                <a:lnTo>
                  <a:pt x="13700" y="8322"/>
                </a:lnTo>
                <a:lnTo>
                  <a:pt x="13724" y="8346"/>
                </a:lnTo>
                <a:lnTo>
                  <a:pt x="13773" y="8419"/>
                </a:lnTo>
                <a:lnTo>
                  <a:pt x="13846" y="8444"/>
                </a:lnTo>
                <a:lnTo>
                  <a:pt x="13992" y="8492"/>
                </a:lnTo>
                <a:lnTo>
                  <a:pt x="14138" y="8517"/>
                </a:lnTo>
                <a:lnTo>
                  <a:pt x="14284" y="8517"/>
                </a:lnTo>
                <a:lnTo>
                  <a:pt x="14527" y="8565"/>
                </a:lnTo>
                <a:lnTo>
                  <a:pt x="14746" y="8614"/>
                </a:lnTo>
                <a:lnTo>
                  <a:pt x="14794" y="8809"/>
                </a:lnTo>
                <a:lnTo>
                  <a:pt x="14770" y="9052"/>
                </a:lnTo>
                <a:lnTo>
                  <a:pt x="14697" y="9441"/>
                </a:lnTo>
                <a:lnTo>
                  <a:pt x="14600" y="9806"/>
                </a:lnTo>
                <a:lnTo>
                  <a:pt x="14356" y="10560"/>
                </a:lnTo>
                <a:lnTo>
                  <a:pt x="14186" y="11023"/>
                </a:lnTo>
                <a:lnTo>
                  <a:pt x="13992" y="11461"/>
                </a:lnTo>
                <a:lnTo>
                  <a:pt x="13821" y="11363"/>
                </a:lnTo>
                <a:lnTo>
                  <a:pt x="13651" y="11290"/>
                </a:lnTo>
                <a:lnTo>
                  <a:pt x="13456" y="11169"/>
                </a:lnTo>
                <a:lnTo>
                  <a:pt x="13335" y="11096"/>
                </a:lnTo>
                <a:lnTo>
                  <a:pt x="13237" y="11047"/>
                </a:lnTo>
                <a:lnTo>
                  <a:pt x="13164" y="11047"/>
                </a:lnTo>
                <a:lnTo>
                  <a:pt x="13091" y="11071"/>
                </a:lnTo>
                <a:lnTo>
                  <a:pt x="13043" y="11096"/>
                </a:lnTo>
                <a:lnTo>
                  <a:pt x="13018" y="11120"/>
                </a:lnTo>
                <a:lnTo>
                  <a:pt x="12994" y="11193"/>
                </a:lnTo>
                <a:lnTo>
                  <a:pt x="12970" y="11242"/>
                </a:lnTo>
                <a:lnTo>
                  <a:pt x="12970" y="11315"/>
                </a:lnTo>
                <a:lnTo>
                  <a:pt x="12994" y="11363"/>
                </a:lnTo>
                <a:lnTo>
                  <a:pt x="13067" y="11461"/>
                </a:lnTo>
                <a:lnTo>
                  <a:pt x="13164" y="11558"/>
                </a:lnTo>
                <a:lnTo>
                  <a:pt x="13383" y="11680"/>
                </a:lnTo>
                <a:lnTo>
                  <a:pt x="13554" y="11801"/>
                </a:lnTo>
                <a:lnTo>
                  <a:pt x="13651" y="11850"/>
                </a:lnTo>
                <a:lnTo>
                  <a:pt x="13748" y="11899"/>
                </a:lnTo>
                <a:lnTo>
                  <a:pt x="13578" y="12191"/>
                </a:lnTo>
                <a:lnTo>
                  <a:pt x="13359" y="12483"/>
                </a:lnTo>
                <a:lnTo>
                  <a:pt x="13164" y="12750"/>
                </a:lnTo>
                <a:lnTo>
                  <a:pt x="12921" y="13018"/>
                </a:lnTo>
                <a:lnTo>
                  <a:pt x="12629" y="13334"/>
                </a:lnTo>
                <a:lnTo>
                  <a:pt x="12337" y="13602"/>
                </a:lnTo>
                <a:lnTo>
                  <a:pt x="11996" y="13845"/>
                </a:lnTo>
                <a:lnTo>
                  <a:pt x="11656" y="14064"/>
                </a:lnTo>
                <a:lnTo>
                  <a:pt x="11558" y="13845"/>
                </a:lnTo>
                <a:lnTo>
                  <a:pt x="11437" y="13626"/>
                </a:lnTo>
                <a:lnTo>
                  <a:pt x="11266" y="13383"/>
                </a:lnTo>
                <a:lnTo>
                  <a:pt x="11169" y="13261"/>
                </a:lnTo>
                <a:lnTo>
                  <a:pt x="11047" y="13188"/>
                </a:lnTo>
                <a:lnTo>
                  <a:pt x="10974" y="13188"/>
                </a:lnTo>
                <a:lnTo>
                  <a:pt x="10926" y="13261"/>
                </a:lnTo>
                <a:lnTo>
                  <a:pt x="10901" y="13334"/>
                </a:lnTo>
                <a:lnTo>
                  <a:pt x="10901" y="13383"/>
                </a:lnTo>
                <a:lnTo>
                  <a:pt x="10926" y="13529"/>
                </a:lnTo>
                <a:lnTo>
                  <a:pt x="11047" y="13772"/>
                </a:lnTo>
                <a:lnTo>
                  <a:pt x="11266" y="14259"/>
                </a:lnTo>
                <a:lnTo>
                  <a:pt x="10926" y="14405"/>
                </a:lnTo>
                <a:lnTo>
                  <a:pt x="10561" y="14502"/>
                </a:lnTo>
                <a:lnTo>
                  <a:pt x="10220" y="14575"/>
                </a:lnTo>
                <a:lnTo>
                  <a:pt x="9879" y="14624"/>
                </a:lnTo>
                <a:lnTo>
                  <a:pt x="9198" y="14721"/>
                </a:lnTo>
                <a:lnTo>
                  <a:pt x="8857" y="14794"/>
                </a:lnTo>
                <a:lnTo>
                  <a:pt x="8663" y="14819"/>
                </a:lnTo>
                <a:lnTo>
                  <a:pt x="8517" y="14892"/>
                </a:lnTo>
                <a:lnTo>
                  <a:pt x="8249" y="14892"/>
                </a:lnTo>
                <a:lnTo>
                  <a:pt x="8249" y="14673"/>
                </a:lnTo>
                <a:lnTo>
                  <a:pt x="8273" y="14429"/>
                </a:lnTo>
                <a:lnTo>
                  <a:pt x="8273" y="14308"/>
                </a:lnTo>
                <a:lnTo>
                  <a:pt x="8249" y="14186"/>
                </a:lnTo>
                <a:lnTo>
                  <a:pt x="8225" y="14089"/>
                </a:lnTo>
                <a:lnTo>
                  <a:pt x="8152" y="13991"/>
                </a:lnTo>
                <a:lnTo>
                  <a:pt x="8127" y="13967"/>
                </a:lnTo>
                <a:lnTo>
                  <a:pt x="8030" y="13967"/>
                </a:lnTo>
                <a:lnTo>
                  <a:pt x="8006" y="13991"/>
                </a:lnTo>
                <a:lnTo>
                  <a:pt x="7933" y="14113"/>
                </a:lnTo>
                <a:lnTo>
                  <a:pt x="7884" y="14235"/>
                </a:lnTo>
                <a:lnTo>
                  <a:pt x="7860" y="14478"/>
                </a:lnTo>
                <a:lnTo>
                  <a:pt x="7835" y="14697"/>
                </a:lnTo>
                <a:lnTo>
                  <a:pt x="7860" y="14916"/>
                </a:lnTo>
                <a:lnTo>
                  <a:pt x="7373" y="14916"/>
                </a:lnTo>
                <a:lnTo>
                  <a:pt x="6911" y="14892"/>
                </a:lnTo>
                <a:lnTo>
                  <a:pt x="6448" y="14819"/>
                </a:lnTo>
                <a:lnTo>
                  <a:pt x="5986" y="14746"/>
                </a:lnTo>
                <a:lnTo>
                  <a:pt x="5694" y="14673"/>
                </a:lnTo>
                <a:lnTo>
                  <a:pt x="5402" y="14551"/>
                </a:lnTo>
                <a:lnTo>
                  <a:pt x="5135" y="14429"/>
                </a:lnTo>
                <a:lnTo>
                  <a:pt x="4891" y="14283"/>
                </a:lnTo>
                <a:lnTo>
                  <a:pt x="4940" y="14210"/>
                </a:lnTo>
                <a:lnTo>
                  <a:pt x="5208" y="13748"/>
                </a:lnTo>
                <a:lnTo>
                  <a:pt x="5329" y="13480"/>
                </a:lnTo>
                <a:lnTo>
                  <a:pt x="5378" y="13359"/>
                </a:lnTo>
                <a:lnTo>
                  <a:pt x="5402" y="13213"/>
                </a:lnTo>
                <a:lnTo>
                  <a:pt x="5402" y="13164"/>
                </a:lnTo>
                <a:lnTo>
                  <a:pt x="5378" y="13140"/>
                </a:lnTo>
                <a:lnTo>
                  <a:pt x="5305" y="13091"/>
                </a:lnTo>
                <a:lnTo>
                  <a:pt x="5232" y="13067"/>
                </a:lnTo>
                <a:lnTo>
                  <a:pt x="5135" y="13115"/>
                </a:lnTo>
                <a:lnTo>
                  <a:pt x="5062" y="13188"/>
                </a:lnTo>
                <a:lnTo>
                  <a:pt x="4989" y="13286"/>
                </a:lnTo>
                <a:lnTo>
                  <a:pt x="4867" y="13505"/>
                </a:lnTo>
                <a:lnTo>
                  <a:pt x="4575" y="13991"/>
                </a:lnTo>
                <a:lnTo>
                  <a:pt x="4551" y="14040"/>
                </a:lnTo>
                <a:lnTo>
                  <a:pt x="4137" y="13675"/>
                </a:lnTo>
                <a:lnTo>
                  <a:pt x="3748" y="13286"/>
                </a:lnTo>
                <a:lnTo>
                  <a:pt x="3407" y="12921"/>
                </a:lnTo>
                <a:lnTo>
                  <a:pt x="3091" y="12556"/>
                </a:lnTo>
                <a:lnTo>
                  <a:pt x="2799" y="12191"/>
                </a:lnTo>
                <a:lnTo>
                  <a:pt x="2531" y="11801"/>
                </a:lnTo>
                <a:lnTo>
                  <a:pt x="2774" y="11704"/>
                </a:lnTo>
                <a:lnTo>
                  <a:pt x="3042" y="11582"/>
                </a:lnTo>
                <a:lnTo>
                  <a:pt x="3285" y="11436"/>
                </a:lnTo>
                <a:lnTo>
                  <a:pt x="3358" y="11363"/>
                </a:lnTo>
                <a:lnTo>
                  <a:pt x="3358" y="11290"/>
                </a:lnTo>
                <a:lnTo>
                  <a:pt x="3334" y="11217"/>
                </a:lnTo>
                <a:lnTo>
                  <a:pt x="3310" y="11144"/>
                </a:lnTo>
                <a:lnTo>
                  <a:pt x="3237" y="11096"/>
                </a:lnTo>
                <a:lnTo>
                  <a:pt x="3164" y="11071"/>
                </a:lnTo>
                <a:lnTo>
                  <a:pt x="3066" y="11071"/>
                </a:lnTo>
                <a:lnTo>
                  <a:pt x="2993" y="11120"/>
                </a:lnTo>
                <a:lnTo>
                  <a:pt x="2799" y="11266"/>
                </a:lnTo>
                <a:lnTo>
                  <a:pt x="2580" y="11363"/>
                </a:lnTo>
                <a:lnTo>
                  <a:pt x="2312" y="11461"/>
                </a:lnTo>
                <a:lnTo>
                  <a:pt x="2117" y="11144"/>
                </a:lnTo>
                <a:lnTo>
                  <a:pt x="1947" y="10828"/>
                </a:lnTo>
                <a:lnTo>
                  <a:pt x="1777" y="10487"/>
                </a:lnTo>
                <a:lnTo>
                  <a:pt x="1631" y="10122"/>
                </a:lnTo>
                <a:lnTo>
                  <a:pt x="1509" y="9782"/>
                </a:lnTo>
                <a:lnTo>
                  <a:pt x="1412" y="9393"/>
                </a:lnTo>
                <a:lnTo>
                  <a:pt x="1363" y="9198"/>
                </a:lnTo>
                <a:lnTo>
                  <a:pt x="1363" y="8979"/>
                </a:lnTo>
                <a:lnTo>
                  <a:pt x="1387" y="8565"/>
                </a:lnTo>
                <a:lnTo>
                  <a:pt x="1412" y="8492"/>
                </a:lnTo>
                <a:lnTo>
                  <a:pt x="1558" y="8517"/>
                </a:lnTo>
                <a:lnTo>
                  <a:pt x="2190" y="8517"/>
                </a:lnTo>
                <a:lnTo>
                  <a:pt x="2288" y="8492"/>
                </a:lnTo>
                <a:lnTo>
                  <a:pt x="2361" y="8444"/>
                </a:lnTo>
                <a:lnTo>
                  <a:pt x="2409" y="8371"/>
                </a:lnTo>
                <a:lnTo>
                  <a:pt x="2409" y="8298"/>
                </a:lnTo>
                <a:lnTo>
                  <a:pt x="2409" y="8200"/>
                </a:lnTo>
                <a:lnTo>
                  <a:pt x="2361" y="8127"/>
                </a:lnTo>
                <a:lnTo>
                  <a:pt x="2288" y="8079"/>
                </a:lnTo>
                <a:lnTo>
                  <a:pt x="2190" y="8054"/>
                </a:lnTo>
                <a:lnTo>
                  <a:pt x="1971" y="8054"/>
                </a:lnTo>
                <a:lnTo>
                  <a:pt x="1752" y="8079"/>
                </a:lnTo>
                <a:lnTo>
                  <a:pt x="1509" y="8103"/>
                </a:lnTo>
                <a:lnTo>
                  <a:pt x="1606" y="7446"/>
                </a:lnTo>
                <a:lnTo>
                  <a:pt x="1704" y="6789"/>
                </a:lnTo>
                <a:lnTo>
                  <a:pt x="1801" y="6132"/>
                </a:lnTo>
                <a:lnTo>
                  <a:pt x="1898" y="5816"/>
                </a:lnTo>
                <a:lnTo>
                  <a:pt x="1996" y="5499"/>
                </a:lnTo>
                <a:lnTo>
                  <a:pt x="2117" y="5159"/>
                </a:lnTo>
                <a:lnTo>
                  <a:pt x="2288" y="5305"/>
                </a:lnTo>
                <a:lnTo>
                  <a:pt x="2458" y="5426"/>
                </a:lnTo>
                <a:lnTo>
                  <a:pt x="2701" y="5597"/>
                </a:lnTo>
                <a:lnTo>
                  <a:pt x="2823" y="5645"/>
                </a:lnTo>
                <a:lnTo>
                  <a:pt x="2945" y="5694"/>
                </a:lnTo>
                <a:lnTo>
                  <a:pt x="3066" y="5694"/>
                </a:lnTo>
                <a:lnTo>
                  <a:pt x="3139" y="5670"/>
                </a:lnTo>
                <a:lnTo>
                  <a:pt x="3212" y="5597"/>
                </a:lnTo>
                <a:lnTo>
                  <a:pt x="3237" y="5524"/>
                </a:lnTo>
                <a:lnTo>
                  <a:pt x="3237" y="5451"/>
                </a:lnTo>
                <a:lnTo>
                  <a:pt x="3237" y="5353"/>
                </a:lnTo>
                <a:lnTo>
                  <a:pt x="3164" y="5280"/>
                </a:lnTo>
                <a:lnTo>
                  <a:pt x="3091" y="5232"/>
                </a:lnTo>
                <a:lnTo>
                  <a:pt x="2872" y="5134"/>
                </a:lnTo>
                <a:lnTo>
                  <a:pt x="2677" y="5037"/>
                </a:lnTo>
                <a:lnTo>
                  <a:pt x="2482" y="4915"/>
                </a:lnTo>
                <a:lnTo>
                  <a:pt x="2288" y="4842"/>
                </a:lnTo>
                <a:lnTo>
                  <a:pt x="2555" y="4429"/>
                </a:lnTo>
                <a:lnTo>
                  <a:pt x="2847" y="4039"/>
                </a:lnTo>
                <a:lnTo>
                  <a:pt x="3188" y="3674"/>
                </a:lnTo>
                <a:lnTo>
                  <a:pt x="3529" y="3334"/>
                </a:lnTo>
                <a:lnTo>
                  <a:pt x="3796" y="3090"/>
                </a:lnTo>
                <a:lnTo>
                  <a:pt x="4088" y="2896"/>
                </a:lnTo>
                <a:lnTo>
                  <a:pt x="4380" y="2701"/>
                </a:lnTo>
                <a:lnTo>
                  <a:pt x="4697" y="2506"/>
                </a:lnTo>
                <a:lnTo>
                  <a:pt x="4770" y="2677"/>
                </a:lnTo>
                <a:lnTo>
                  <a:pt x="4867" y="2847"/>
                </a:lnTo>
                <a:lnTo>
                  <a:pt x="4989" y="3090"/>
                </a:lnTo>
                <a:lnTo>
                  <a:pt x="5062" y="3188"/>
                </a:lnTo>
                <a:lnTo>
                  <a:pt x="5159" y="3285"/>
                </a:lnTo>
                <a:lnTo>
                  <a:pt x="5232" y="3334"/>
                </a:lnTo>
                <a:lnTo>
                  <a:pt x="5329" y="3334"/>
                </a:lnTo>
                <a:lnTo>
                  <a:pt x="5402" y="3309"/>
                </a:lnTo>
                <a:lnTo>
                  <a:pt x="5475" y="3261"/>
                </a:lnTo>
                <a:lnTo>
                  <a:pt x="5524" y="3188"/>
                </a:lnTo>
                <a:lnTo>
                  <a:pt x="5548" y="3115"/>
                </a:lnTo>
                <a:lnTo>
                  <a:pt x="5524" y="3042"/>
                </a:lnTo>
                <a:lnTo>
                  <a:pt x="5475" y="2969"/>
                </a:lnTo>
                <a:lnTo>
                  <a:pt x="5402" y="2920"/>
                </a:lnTo>
                <a:lnTo>
                  <a:pt x="5354" y="2847"/>
                </a:lnTo>
                <a:lnTo>
                  <a:pt x="5232" y="2677"/>
                </a:lnTo>
                <a:lnTo>
                  <a:pt x="5135" y="2506"/>
                </a:lnTo>
                <a:lnTo>
                  <a:pt x="5013" y="2360"/>
                </a:lnTo>
                <a:lnTo>
                  <a:pt x="5402" y="2166"/>
                </a:lnTo>
                <a:lnTo>
                  <a:pt x="5792" y="2020"/>
                </a:lnTo>
                <a:lnTo>
                  <a:pt x="6084" y="1922"/>
                </a:lnTo>
                <a:lnTo>
                  <a:pt x="6375" y="1849"/>
                </a:lnTo>
                <a:lnTo>
                  <a:pt x="6984" y="1728"/>
                </a:lnTo>
                <a:lnTo>
                  <a:pt x="7178" y="1703"/>
                </a:lnTo>
                <a:lnTo>
                  <a:pt x="7397" y="1679"/>
                </a:lnTo>
                <a:lnTo>
                  <a:pt x="7616" y="1679"/>
                </a:lnTo>
                <a:lnTo>
                  <a:pt x="7835" y="1655"/>
                </a:lnTo>
                <a:lnTo>
                  <a:pt x="7835" y="1825"/>
                </a:lnTo>
                <a:lnTo>
                  <a:pt x="7835" y="1995"/>
                </a:lnTo>
                <a:lnTo>
                  <a:pt x="7835" y="2287"/>
                </a:lnTo>
                <a:lnTo>
                  <a:pt x="7884" y="2579"/>
                </a:lnTo>
                <a:lnTo>
                  <a:pt x="7908" y="2652"/>
                </a:lnTo>
                <a:lnTo>
                  <a:pt x="7957" y="2701"/>
                </a:lnTo>
                <a:lnTo>
                  <a:pt x="8030" y="2725"/>
                </a:lnTo>
                <a:lnTo>
                  <a:pt x="8127" y="2750"/>
                </a:lnTo>
                <a:lnTo>
                  <a:pt x="8200" y="2725"/>
                </a:lnTo>
                <a:lnTo>
                  <a:pt x="8273" y="2677"/>
                </a:lnTo>
                <a:lnTo>
                  <a:pt x="8322" y="2604"/>
                </a:lnTo>
                <a:lnTo>
                  <a:pt x="8322" y="2506"/>
                </a:lnTo>
                <a:lnTo>
                  <a:pt x="8273" y="1995"/>
                </a:lnTo>
                <a:lnTo>
                  <a:pt x="8273" y="1776"/>
                </a:lnTo>
                <a:lnTo>
                  <a:pt x="8249" y="1655"/>
                </a:lnTo>
                <a:lnTo>
                  <a:pt x="8225" y="1533"/>
                </a:lnTo>
                <a:lnTo>
                  <a:pt x="8444" y="1509"/>
                </a:lnTo>
                <a:close/>
                <a:moveTo>
                  <a:pt x="4575" y="14624"/>
                </a:moveTo>
                <a:lnTo>
                  <a:pt x="4794" y="14746"/>
                </a:lnTo>
                <a:lnTo>
                  <a:pt x="4672" y="14892"/>
                </a:lnTo>
                <a:lnTo>
                  <a:pt x="4526" y="15086"/>
                </a:lnTo>
                <a:lnTo>
                  <a:pt x="4502" y="15135"/>
                </a:lnTo>
                <a:lnTo>
                  <a:pt x="4283" y="14989"/>
                </a:lnTo>
                <a:lnTo>
                  <a:pt x="4380" y="14867"/>
                </a:lnTo>
                <a:lnTo>
                  <a:pt x="4478" y="14746"/>
                </a:lnTo>
                <a:lnTo>
                  <a:pt x="4575" y="14624"/>
                </a:lnTo>
                <a:close/>
                <a:moveTo>
                  <a:pt x="11996" y="14405"/>
                </a:moveTo>
                <a:lnTo>
                  <a:pt x="12045" y="14575"/>
                </a:lnTo>
                <a:lnTo>
                  <a:pt x="12118" y="14770"/>
                </a:lnTo>
                <a:lnTo>
                  <a:pt x="12167" y="14940"/>
                </a:lnTo>
                <a:lnTo>
                  <a:pt x="12191" y="14989"/>
                </a:lnTo>
                <a:lnTo>
                  <a:pt x="11850" y="15184"/>
                </a:lnTo>
                <a:lnTo>
                  <a:pt x="11826" y="15086"/>
                </a:lnTo>
                <a:lnTo>
                  <a:pt x="11777" y="14989"/>
                </a:lnTo>
                <a:lnTo>
                  <a:pt x="11656" y="14819"/>
                </a:lnTo>
                <a:lnTo>
                  <a:pt x="11534" y="14648"/>
                </a:lnTo>
                <a:lnTo>
                  <a:pt x="11777" y="14527"/>
                </a:lnTo>
                <a:lnTo>
                  <a:pt x="11996" y="14405"/>
                </a:lnTo>
                <a:close/>
                <a:moveTo>
                  <a:pt x="11339" y="14746"/>
                </a:moveTo>
                <a:lnTo>
                  <a:pt x="11364" y="14892"/>
                </a:lnTo>
                <a:lnTo>
                  <a:pt x="11437" y="15111"/>
                </a:lnTo>
                <a:lnTo>
                  <a:pt x="11558" y="15330"/>
                </a:lnTo>
                <a:lnTo>
                  <a:pt x="11169" y="15500"/>
                </a:lnTo>
                <a:lnTo>
                  <a:pt x="11193" y="15451"/>
                </a:lnTo>
                <a:lnTo>
                  <a:pt x="11169" y="15378"/>
                </a:lnTo>
                <a:lnTo>
                  <a:pt x="10901" y="15086"/>
                </a:lnTo>
                <a:lnTo>
                  <a:pt x="10804" y="14916"/>
                </a:lnTo>
                <a:lnTo>
                  <a:pt x="11023" y="14843"/>
                </a:lnTo>
                <a:lnTo>
                  <a:pt x="11339" y="14746"/>
                </a:lnTo>
                <a:close/>
                <a:moveTo>
                  <a:pt x="5135" y="14916"/>
                </a:moveTo>
                <a:lnTo>
                  <a:pt x="5548" y="15086"/>
                </a:lnTo>
                <a:lnTo>
                  <a:pt x="5402" y="15232"/>
                </a:lnTo>
                <a:lnTo>
                  <a:pt x="5281" y="15403"/>
                </a:lnTo>
                <a:lnTo>
                  <a:pt x="5232" y="15500"/>
                </a:lnTo>
                <a:lnTo>
                  <a:pt x="5208" y="15573"/>
                </a:lnTo>
                <a:lnTo>
                  <a:pt x="5208" y="15646"/>
                </a:lnTo>
                <a:lnTo>
                  <a:pt x="5183" y="15646"/>
                </a:lnTo>
                <a:lnTo>
                  <a:pt x="5086" y="15597"/>
                </a:lnTo>
                <a:lnTo>
                  <a:pt x="4989" y="15549"/>
                </a:lnTo>
                <a:lnTo>
                  <a:pt x="4818" y="15427"/>
                </a:lnTo>
                <a:lnTo>
                  <a:pt x="4891" y="15305"/>
                </a:lnTo>
                <a:lnTo>
                  <a:pt x="4964" y="15208"/>
                </a:lnTo>
                <a:lnTo>
                  <a:pt x="5086" y="15013"/>
                </a:lnTo>
                <a:lnTo>
                  <a:pt x="5086" y="14965"/>
                </a:lnTo>
                <a:lnTo>
                  <a:pt x="5110" y="14965"/>
                </a:lnTo>
                <a:lnTo>
                  <a:pt x="5110" y="14940"/>
                </a:lnTo>
                <a:lnTo>
                  <a:pt x="5135" y="14916"/>
                </a:lnTo>
                <a:close/>
                <a:moveTo>
                  <a:pt x="10561" y="14965"/>
                </a:moveTo>
                <a:lnTo>
                  <a:pt x="10609" y="15135"/>
                </a:lnTo>
                <a:lnTo>
                  <a:pt x="10707" y="15305"/>
                </a:lnTo>
                <a:lnTo>
                  <a:pt x="10804" y="15451"/>
                </a:lnTo>
                <a:lnTo>
                  <a:pt x="10926" y="15573"/>
                </a:lnTo>
                <a:lnTo>
                  <a:pt x="10950" y="15597"/>
                </a:lnTo>
                <a:lnTo>
                  <a:pt x="10877" y="15622"/>
                </a:lnTo>
                <a:lnTo>
                  <a:pt x="10609" y="15719"/>
                </a:lnTo>
                <a:lnTo>
                  <a:pt x="10585" y="15670"/>
                </a:lnTo>
                <a:lnTo>
                  <a:pt x="10512" y="15476"/>
                </a:lnTo>
                <a:lnTo>
                  <a:pt x="10415" y="15305"/>
                </a:lnTo>
                <a:lnTo>
                  <a:pt x="10342" y="15184"/>
                </a:lnTo>
                <a:lnTo>
                  <a:pt x="10293" y="15038"/>
                </a:lnTo>
                <a:lnTo>
                  <a:pt x="10561" y="14965"/>
                </a:lnTo>
                <a:close/>
                <a:moveTo>
                  <a:pt x="5913" y="15184"/>
                </a:moveTo>
                <a:lnTo>
                  <a:pt x="6327" y="15257"/>
                </a:lnTo>
                <a:lnTo>
                  <a:pt x="6181" y="15403"/>
                </a:lnTo>
                <a:lnTo>
                  <a:pt x="6084" y="15500"/>
                </a:lnTo>
                <a:lnTo>
                  <a:pt x="5986" y="15597"/>
                </a:lnTo>
                <a:lnTo>
                  <a:pt x="5913" y="15743"/>
                </a:lnTo>
                <a:lnTo>
                  <a:pt x="5889" y="15792"/>
                </a:lnTo>
                <a:lnTo>
                  <a:pt x="5865" y="15865"/>
                </a:lnTo>
                <a:lnTo>
                  <a:pt x="5524" y="15768"/>
                </a:lnTo>
                <a:lnTo>
                  <a:pt x="5621" y="15622"/>
                </a:lnTo>
                <a:lnTo>
                  <a:pt x="5694" y="15476"/>
                </a:lnTo>
                <a:lnTo>
                  <a:pt x="5889" y="15208"/>
                </a:lnTo>
                <a:lnTo>
                  <a:pt x="5913" y="15184"/>
                </a:lnTo>
                <a:close/>
                <a:moveTo>
                  <a:pt x="10025" y="15062"/>
                </a:moveTo>
                <a:lnTo>
                  <a:pt x="10025" y="15159"/>
                </a:lnTo>
                <a:lnTo>
                  <a:pt x="10025" y="15232"/>
                </a:lnTo>
                <a:lnTo>
                  <a:pt x="10074" y="15427"/>
                </a:lnTo>
                <a:lnTo>
                  <a:pt x="10171" y="15597"/>
                </a:lnTo>
                <a:lnTo>
                  <a:pt x="10220" y="15768"/>
                </a:lnTo>
                <a:lnTo>
                  <a:pt x="10244" y="15816"/>
                </a:lnTo>
                <a:lnTo>
                  <a:pt x="9758" y="15914"/>
                </a:lnTo>
                <a:lnTo>
                  <a:pt x="9758" y="15841"/>
                </a:lnTo>
                <a:lnTo>
                  <a:pt x="9758" y="15743"/>
                </a:lnTo>
                <a:lnTo>
                  <a:pt x="9709" y="15597"/>
                </a:lnTo>
                <a:lnTo>
                  <a:pt x="9660" y="15354"/>
                </a:lnTo>
                <a:lnTo>
                  <a:pt x="9660" y="15135"/>
                </a:lnTo>
                <a:lnTo>
                  <a:pt x="10025" y="15062"/>
                </a:lnTo>
                <a:close/>
                <a:moveTo>
                  <a:pt x="9466" y="15135"/>
                </a:moveTo>
                <a:lnTo>
                  <a:pt x="9441" y="15257"/>
                </a:lnTo>
                <a:lnTo>
                  <a:pt x="9417" y="15354"/>
                </a:lnTo>
                <a:lnTo>
                  <a:pt x="9417" y="15549"/>
                </a:lnTo>
                <a:lnTo>
                  <a:pt x="9417" y="15768"/>
                </a:lnTo>
                <a:lnTo>
                  <a:pt x="9441" y="15889"/>
                </a:lnTo>
                <a:lnTo>
                  <a:pt x="9490" y="15987"/>
                </a:lnTo>
                <a:lnTo>
                  <a:pt x="9441" y="15987"/>
                </a:lnTo>
                <a:lnTo>
                  <a:pt x="9247" y="16011"/>
                </a:lnTo>
                <a:lnTo>
                  <a:pt x="9222" y="15889"/>
                </a:lnTo>
                <a:lnTo>
                  <a:pt x="9198" y="15768"/>
                </a:lnTo>
                <a:lnTo>
                  <a:pt x="9125" y="15451"/>
                </a:lnTo>
                <a:lnTo>
                  <a:pt x="9125" y="15354"/>
                </a:lnTo>
                <a:lnTo>
                  <a:pt x="9076" y="15208"/>
                </a:lnTo>
                <a:lnTo>
                  <a:pt x="9441" y="15159"/>
                </a:lnTo>
                <a:lnTo>
                  <a:pt x="9466" y="15135"/>
                </a:lnTo>
                <a:close/>
                <a:moveTo>
                  <a:pt x="6594" y="15305"/>
                </a:moveTo>
                <a:lnTo>
                  <a:pt x="7032" y="15354"/>
                </a:lnTo>
                <a:lnTo>
                  <a:pt x="6984" y="15476"/>
                </a:lnTo>
                <a:lnTo>
                  <a:pt x="6935" y="15573"/>
                </a:lnTo>
                <a:lnTo>
                  <a:pt x="6886" y="15743"/>
                </a:lnTo>
                <a:lnTo>
                  <a:pt x="6813" y="15889"/>
                </a:lnTo>
                <a:lnTo>
                  <a:pt x="6765" y="15962"/>
                </a:lnTo>
                <a:lnTo>
                  <a:pt x="6740" y="16060"/>
                </a:lnTo>
                <a:lnTo>
                  <a:pt x="6254" y="15962"/>
                </a:lnTo>
                <a:lnTo>
                  <a:pt x="6351" y="15816"/>
                </a:lnTo>
                <a:lnTo>
                  <a:pt x="6448" y="15646"/>
                </a:lnTo>
                <a:lnTo>
                  <a:pt x="6521" y="15500"/>
                </a:lnTo>
                <a:lnTo>
                  <a:pt x="6570" y="15403"/>
                </a:lnTo>
                <a:lnTo>
                  <a:pt x="6594" y="15305"/>
                </a:lnTo>
                <a:close/>
                <a:moveTo>
                  <a:pt x="8249" y="15354"/>
                </a:moveTo>
                <a:lnTo>
                  <a:pt x="8225" y="15476"/>
                </a:lnTo>
                <a:lnTo>
                  <a:pt x="8200" y="15573"/>
                </a:lnTo>
                <a:lnTo>
                  <a:pt x="8200" y="15695"/>
                </a:lnTo>
                <a:lnTo>
                  <a:pt x="8200" y="15816"/>
                </a:lnTo>
                <a:lnTo>
                  <a:pt x="8273" y="16035"/>
                </a:lnTo>
                <a:lnTo>
                  <a:pt x="8127" y="16060"/>
                </a:lnTo>
                <a:lnTo>
                  <a:pt x="8103" y="16011"/>
                </a:lnTo>
                <a:lnTo>
                  <a:pt x="8079" y="15962"/>
                </a:lnTo>
                <a:lnTo>
                  <a:pt x="8054" y="15938"/>
                </a:lnTo>
                <a:lnTo>
                  <a:pt x="8054" y="15914"/>
                </a:lnTo>
                <a:lnTo>
                  <a:pt x="8054" y="15695"/>
                </a:lnTo>
                <a:lnTo>
                  <a:pt x="8079" y="15476"/>
                </a:lnTo>
                <a:lnTo>
                  <a:pt x="8079" y="15354"/>
                </a:lnTo>
                <a:close/>
                <a:moveTo>
                  <a:pt x="8930" y="15232"/>
                </a:moveTo>
                <a:lnTo>
                  <a:pt x="8906" y="15305"/>
                </a:lnTo>
                <a:lnTo>
                  <a:pt x="8882" y="15403"/>
                </a:lnTo>
                <a:lnTo>
                  <a:pt x="8857" y="15573"/>
                </a:lnTo>
                <a:lnTo>
                  <a:pt x="8857" y="15816"/>
                </a:lnTo>
                <a:lnTo>
                  <a:pt x="8882" y="15938"/>
                </a:lnTo>
                <a:lnTo>
                  <a:pt x="8930" y="16060"/>
                </a:lnTo>
                <a:lnTo>
                  <a:pt x="8638" y="16084"/>
                </a:lnTo>
                <a:lnTo>
                  <a:pt x="8638" y="16035"/>
                </a:lnTo>
                <a:lnTo>
                  <a:pt x="8638" y="15987"/>
                </a:lnTo>
                <a:lnTo>
                  <a:pt x="8565" y="15816"/>
                </a:lnTo>
                <a:lnTo>
                  <a:pt x="8517" y="15622"/>
                </a:lnTo>
                <a:lnTo>
                  <a:pt x="8541" y="15476"/>
                </a:lnTo>
                <a:lnTo>
                  <a:pt x="8541" y="15330"/>
                </a:lnTo>
                <a:lnTo>
                  <a:pt x="8614" y="15305"/>
                </a:lnTo>
                <a:lnTo>
                  <a:pt x="8663" y="15257"/>
                </a:lnTo>
                <a:lnTo>
                  <a:pt x="8930" y="15232"/>
                </a:lnTo>
                <a:close/>
                <a:moveTo>
                  <a:pt x="7738" y="15378"/>
                </a:moveTo>
                <a:lnTo>
                  <a:pt x="7689" y="15646"/>
                </a:lnTo>
                <a:lnTo>
                  <a:pt x="7665" y="15914"/>
                </a:lnTo>
                <a:lnTo>
                  <a:pt x="7689" y="16011"/>
                </a:lnTo>
                <a:lnTo>
                  <a:pt x="7714" y="16108"/>
                </a:lnTo>
                <a:lnTo>
                  <a:pt x="7446" y="16133"/>
                </a:lnTo>
                <a:lnTo>
                  <a:pt x="7178" y="16108"/>
                </a:lnTo>
                <a:lnTo>
                  <a:pt x="7203" y="16060"/>
                </a:lnTo>
                <a:lnTo>
                  <a:pt x="7276" y="15865"/>
                </a:lnTo>
                <a:lnTo>
                  <a:pt x="7349" y="15622"/>
                </a:lnTo>
                <a:lnTo>
                  <a:pt x="7397" y="15378"/>
                </a:lnTo>
                <a:close/>
                <a:moveTo>
                  <a:pt x="8419" y="0"/>
                </a:moveTo>
                <a:lnTo>
                  <a:pt x="8006" y="25"/>
                </a:lnTo>
                <a:lnTo>
                  <a:pt x="7592" y="98"/>
                </a:lnTo>
                <a:lnTo>
                  <a:pt x="7349" y="73"/>
                </a:lnTo>
                <a:lnTo>
                  <a:pt x="7130" y="98"/>
                </a:lnTo>
                <a:lnTo>
                  <a:pt x="6886" y="122"/>
                </a:lnTo>
                <a:lnTo>
                  <a:pt x="6667" y="171"/>
                </a:lnTo>
                <a:lnTo>
                  <a:pt x="6205" y="292"/>
                </a:lnTo>
                <a:lnTo>
                  <a:pt x="5816" y="414"/>
                </a:lnTo>
                <a:lnTo>
                  <a:pt x="5451" y="536"/>
                </a:lnTo>
                <a:lnTo>
                  <a:pt x="5110" y="682"/>
                </a:lnTo>
                <a:lnTo>
                  <a:pt x="4794" y="828"/>
                </a:lnTo>
                <a:lnTo>
                  <a:pt x="4478" y="998"/>
                </a:lnTo>
                <a:lnTo>
                  <a:pt x="3845" y="1363"/>
                </a:lnTo>
                <a:lnTo>
                  <a:pt x="3237" y="1776"/>
                </a:lnTo>
                <a:lnTo>
                  <a:pt x="2872" y="2020"/>
                </a:lnTo>
                <a:lnTo>
                  <a:pt x="2531" y="2287"/>
                </a:lnTo>
                <a:lnTo>
                  <a:pt x="2215" y="2579"/>
                </a:lnTo>
                <a:lnTo>
                  <a:pt x="1923" y="2871"/>
                </a:lnTo>
                <a:lnTo>
                  <a:pt x="1631" y="3212"/>
                </a:lnTo>
                <a:lnTo>
                  <a:pt x="1387" y="3528"/>
                </a:lnTo>
                <a:lnTo>
                  <a:pt x="1144" y="3893"/>
                </a:lnTo>
                <a:lnTo>
                  <a:pt x="949" y="4283"/>
                </a:lnTo>
                <a:lnTo>
                  <a:pt x="755" y="4648"/>
                </a:lnTo>
                <a:lnTo>
                  <a:pt x="609" y="5037"/>
                </a:lnTo>
                <a:lnTo>
                  <a:pt x="463" y="5426"/>
                </a:lnTo>
                <a:lnTo>
                  <a:pt x="341" y="5840"/>
                </a:lnTo>
                <a:lnTo>
                  <a:pt x="244" y="6254"/>
                </a:lnTo>
                <a:lnTo>
                  <a:pt x="146" y="6643"/>
                </a:lnTo>
                <a:lnTo>
                  <a:pt x="98" y="7057"/>
                </a:lnTo>
                <a:lnTo>
                  <a:pt x="49" y="7470"/>
                </a:lnTo>
                <a:lnTo>
                  <a:pt x="0" y="7908"/>
                </a:lnTo>
                <a:lnTo>
                  <a:pt x="0" y="8346"/>
                </a:lnTo>
                <a:lnTo>
                  <a:pt x="0" y="8784"/>
                </a:lnTo>
                <a:lnTo>
                  <a:pt x="25" y="9198"/>
                </a:lnTo>
                <a:lnTo>
                  <a:pt x="98" y="9636"/>
                </a:lnTo>
                <a:lnTo>
                  <a:pt x="171" y="10049"/>
                </a:lnTo>
                <a:lnTo>
                  <a:pt x="268" y="10487"/>
                </a:lnTo>
                <a:lnTo>
                  <a:pt x="390" y="10901"/>
                </a:lnTo>
                <a:lnTo>
                  <a:pt x="560" y="11315"/>
                </a:lnTo>
                <a:lnTo>
                  <a:pt x="730" y="11728"/>
                </a:lnTo>
                <a:lnTo>
                  <a:pt x="949" y="12118"/>
                </a:lnTo>
                <a:lnTo>
                  <a:pt x="1193" y="12507"/>
                </a:lnTo>
                <a:lnTo>
                  <a:pt x="1436" y="12896"/>
                </a:lnTo>
                <a:lnTo>
                  <a:pt x="1704" y="13261"/>
                </a:lnTo>
                <a:lnTo>
                  <a:pt x="2263" y="13967"/>
                </a:lnTo>
                <a:lnTo>
                  <a:pt x="2580" y="14308"/>
                </a:lnTo>
                <a:lnTo>
                  <a:pt x="2896" y="14624"/>
                </a:lnTo>
                <a:lnTo>
                  <a:pt x="3261" y="14892"/>
                </a:lnTo>
                <a:lnTo>
                  <a:pt x="3626" y="15159"/>
                </a:lnTo>
                <a:lnTo>
                  <a:pt x="4015" y="15403"/>
                </a:lnTo>
                <a:lnTo>
                  <a:pt x="4210" y="15524"/>
                </a:lnTo>
                <a:lnTo>
                  <a:pt x="4405" y="15670"/>
                </a:lnTo>
                <a:lnTo>
                  <a:pt x="4648" y="15889"/>
                </a:lnTo>
                <a:lnTo>
                  <a:pt x="4770" y="15987"/>
                </a:lnTo>
                <a:lnTo>
                  <a:pt x="4916" y="16060"/>
                </a:lnTo>
                <a:lnTo>
                  <a:pt x="5329" y="16230"/>
                </a:lnTo>
                <a:lnTo>
                  <a:pt x="5767" y="16352"/>
                </a:lnTo>
                <a:lnTo>
                  <a:pt x="6205" y="16473"/>
                </a:lnTo>
                <a:lnTo>
                  <a:pt x="6643" y="16571"/>
                </a:lnTo>
                <a:lnTo>
                  <a:pt x="7081" y="16619"/>
                </a:lnTo>
                <a:lnTo>
                  <a:pt x="7543" y="16619"/>
                </a:lnTo>
                <a:lnTo>
                  <a:pt x="7981" y="16595"/>
                </a:lnTo>
                <a:lnTo>
                  <a:pt x="8419" y="16522"/>
                </a:lnTo>
                <a:lnTo>
                  <a:pt x="8492" y="16498"/>
                </a:lnTo>
                <a:lnTo>
                  <a:pt x="8541" y="16449"/>
                </a:lnTo>
                <a:lnTo>
                  <a:pt x="8760" y="16498"/>
                </a:lnTo>
                <a:lnTo>
                  <a:pt x="8979" y="16498"/>
                </a:lnTo>
                <a:lnTo>
                  <a:pt x="9417" y="16425"/>
                </a:lnTo>
                <a:lnTo>
                  <a:pt x="9855" y="16352"/>
                </a:lnTo>
                <a:lnTo>
                  <a:pt x="10293" y="16254"/>
                </a:lnTo>
                <a:lnTo>
                  <a:pt x="10707" y="16133"/>
                </a:lnTo>
                <a:lnTo>
                  <a:pt x="11120" y="15987"/>
                </a:lnTo>
                <a:lnTo>
                  <a:pt x="11510" y="15841"/>
                </a:lnTo>
                <a:lnTo>
                  <a:pt x="11875" y="15670"/>
                </a:lnTo>
                <a:lnTo>
                  <a:pt x="12240" y="15476"/>
                </a:lnTo>
                <a:lnTo>
                  <a:pt x="12605" y="15257"/>
                </a:lnTo>
                <a:lnTo>
                  <a:pt x="12945" y="15013"/>
                </a:lnTo>
                <a:lnTo>
                  <a:pt x="13262" y="14770"/>
                </a:lnTo>
                <a:lnTo>
                  <a:pt x="13578" y="14502"/>
                </a:lnTo>
                <a:lnTo>
                  <a:pt x="13870" y="14235"/>
                </a:lnTo>
                <a:lnTo>
                  <a:pt x="14186" y="13918"/>
                </a:lnTo>
                <a:lnTo>
                  <a:pt x="14454" y="13626"/>
                </a:lnTo>
                <a:lnTo>
                  <a:pt x="14697" y="13286"/>
                </a:lnTo>
                <a:lnTo>
                  <a:pt x="14940" y="12945"/>
                </a:lnTo>
                <a:lnTo>
                  <a:pt x="15159" y="12580"/>
                </a:lnTo>
                <a:lnTo>
                  <a:pt x="15354" y="12215"/>
                </a:lnTo>
                <a:lnTo>
                  <a:pt x="15549" y="11850"/>
                </a:lnTo>
                <a:lnTo>
                  <a:pt x="15719" y="11461"/>
                </a:lnTo>
                <a:lnTo>
                  <a:pt x="15865" y="11071"/>
                </a:lnTo>
                <a:lnTo>
                  <a:pt x="16011" y="10658"/>
                </a:lnTo>
                <a:lnTo>
                  <a:pt x="16108" y="10244"/>
                </a:lnTo>
                <a:lnTo>
                  <a:pt x="16206" y="9806"/>
                </a:lnTo>
                <a:lnTo>
                  <a:pt x="16254" y="9514"/>
                </a:lnTo>
                <a:lnTo>
                  <a:pt x="16279" y="9198"/>
                </a:lnTo>
                <a:lnTo>
                  <a:pt x="16279" y="9028"/>
                </a:lnTo>
                <a:lnTo>
                  <a:pt x="16279" y="8882"/>
                </a:lnTo>
                <a:lnTo>
                  <a:pt x="16230" y="8736"/>
                </a:lnTo>
                <a:lnTo>
                  <a:pt x="16157" y="8614"/>
                </a:lnTo>
                <a:lnTo>
                  <a:pt x="16157" y="8298"/>
                </a:lnTo>
                <a:lnTo>
                  <a:pt x="16157" y="8079"/>
                </a:lnTo>
                <a:lnTo>
                  <a:pt x="16157" y="7860"/>
                </a:lnTo>
                <a:lnTo>
                  <a:pt x="16157" y="7641"/>
                </a:lnTo>
                <a:lnTo>
                  <a:pt x="16157" y="7422"/>
                </a:lnTo>
                <a:lnTo>
                  <a:pt x="16084" y="6935"/>
                </a:lnTo>
                <a:lnTo>
                  <a:pt x="15962" y="6448"/>
                </a:lnTo>
                <a:lnTo>
                  <a:pt x="15841" y="5962"/>
                </a:lnTo>
                <a:lnTo>
                  <a:pt x="15743" y="5499"/>
                </a:lnTo>
                <a:lnTo>
                  <a:pt x="15622" y="5061"/>
                </a:lnTo>
                <a:lnTo>
                  <a:pt x="15500" y="4648"/>
                </a:lnTo>
                <a:lnTo>
                  <a:pt x="15330" y="4234"/>
                </a:lnTo>
                <a:lnTo>
                  <a:pt x="15135" y="3845"/>
                </a:lnTo>
                <a:lnTo>
                  <a:pt x="14892" y="3480"/>
                </a:lnTo>
                <a:lnTo>
                  <a:pt x="14648" y="3139"/>
                </a:lnTo>
                <a:lnTo>
                  <a:pt x="14356" y="2798"/>
                </a:lnTo>
                <a:lnTo>
                  <a:pt x="14065" y="2458"/>
                </a:lnTo>
                <a:lnTo>
                  <a:pt x="13724" y="2166"/>
                </a:lnTo>
                <a:lnTo>
                  <a:pt x="13359" y="1874"/>
                </a:lnTo>
                <a:lnTo>
                  <a:pt x="12970" y="1606"/>
                </a:lnTo>
                <a:lnTo>
                  <a:pt x="12556" y="1363"/>
                </a:lnTo>
                <a:lnTo>
                  <a:pt x="12142" y="1144"/>
                </a:lnTo>
                <a:lnTo>
                  <a:pt x="11729" y="925"/>
                </a:lnTo>
                <a:lnTo>
                  <a:pt x="10877" y="560"/>
                </a:lnTo>
                <a:lnTo>
                  <a:pt x="10488" y="414"/>
                </a:lnTo>
                <a:lnTo>
                  <a:pt x="10098" y="292"/>
                </a:lnTo>
                <a:lnTo>
                  <a:pt x="9685" y="171"/>
                </a:lnTo>
                <a:lnTo>
                  <a:pt x="9271" y="73"/>
                </a:lnTo>
                <a:lnTo>
                  <a:pt x="8833" y="25"/>
                </a:lnTo>
                <a:lnTo>
                  <a:pt x="8419"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600;p47">
            <a:extLst>
              <a:ext uri="{FF2B5EF4-FFF2-40B4-BE49-F238E27FC236}">
                <a16:creationId xmlns:a16="http://schemas.microsoft.com/office/drawing/2014/main" id="{305D4704-09B2-456C-86CB-5389583CDB53}"/>
              </a:ext>
            </a:extLst>
          </p:cNvPr>
          <p:cNvSpPr/>
          <p:nvPr/>
        </p:nvSpPr>
        <p:spPr>
          <a:xfrm>
            <a:off x="998301" y="1325553"/>
            <a:ext cx="345681" cy="414830"/>
          </a:xfrm>
          <a:custGeom>
            <a:avLst/>
            <a:gdLst/>
            <a:ahLst/>
            <a:cxnLst/>
            <a:rect l="l" t="t" r="r" b="b"/>
            <a:pathLst>
              <a:path w="15817" h="18981" extrusionOk="0">
                <a:moveTo>
                  <a:pt x="11364" y="1"/>
                </a:moveTo>
                <a:lnTo>
                  <a:pt x="11242" y="25"/>
                </a:lnTo>
                <a:lnTo>
                  <a:pt x="11169" y="74"/>
                </a:lnTo>
                <a:lnTo>
                  <a:pt x="11096" y="171"/>
                </a:lnTo>
                <a:lnTo>
                  <a:pt x="10780" y="731"/>
                </a:lnTo>
                <a:lnTo>
                  <a:pt x="10634" y="999"/>
                </a:lnTo>
                <a:lnTo>
                  <a:pt x="10537" y="1315"/>
                </a:lnTo>
                <a:lnTo>
                  <a:pt x="10512" y="1388"/>
                </a:lnTo>
                <a:lnTo>
                  <a:pt x="10537" y="1461"/>
                </a:lnTo>
                <a:lnTo>
                  <a:pt x="10585" y="1534"/>
                </a:lnTo>
                <a:lnTo>
                  <a:pt x="10634" y="1583"/>
                </a:lnTo>
                <a:lnTo>
                  <a:pt x="10707" y="1607"/>
                </a:lnTo>
                <a:lnTo>
                  <a:pt x="10804" y="1631"/>
                </a:lnTo>
                <a:lnTo>
                  <a:pt x="10877" y="1607"/>
                </a:lnTo>
                <a:lnTo>
                  <a:pt x="10950" y="1558"/>
                </a:lnTo>
                <a:lnTo>
                  <a:pt x="11145" y="1315"/>
                </a:lnTo>
                <a:lnTo>
                  <a:pt x="11291" y="1047"/>
                </a:lnTo>
                <a:lnTo>
                  <a:pt x="11510" y="731"/>
                </a:lnTo>
                <a:lnTo>
                  <a:pt x="11583" y="682"/>
                </a:lnTo>
                <a:lnTo>
                  <a:pt x="11656" y="609"/>
                </a:lnTo>
                <a:lnTo>
                  <a:pt x="11705" y="463"/>
                </a:lnTo>
                <a:lnTo>
                  <a:pt x="11729" y="342"/>
                </a:lnTo>
                <a:lnTo>
                  <a:pt x="11705" y="220"/>
                </a:lnTo>
                <a:lnTo>
                  <a:pt x="11656" y="123"/>
                </a:lnTo>
                <a:lnTo>
                  <a:pt x="11583" y="50"/>
                </a:lnTo>
                <a:lnTo>
                  <a:pt x="11486" y="25"/>
                </a:lnTo>
                <a:lnTo>
                  <a:pt x="11461" y="1"/>
                </a:lnTo>
                <a:close/>
                <a:moveTo>
                  <a:pt x="3821" y="171"/>
                </a:moveTo>
                <a:lnTo>
                  <a:pt x="3748" y="196"/>
                </a:lnTo>
                <a:lnTo>
                  <a:pt x="3699" y="244"/>
                </a:lnTo>
                <a:lnTo>
                  <a:pt x="3651" y="317"/>
                </a:lnTo>
                <a:lnTo>
                  <a:pt x="3651" y="390"/>
                </a:lnTo>
                <a:lnTo>
                  <a:pt x="3651" y="463"/>
                </a:lnTo>
                <a:lnTo>
                  <a:pt x="3699" y="634"/>
                </a:lnTo>
                <a:lnTo>
                  <a:pt x="3772" y="804"/>
                </a:lnTo>
                <a:lnTo>
                  <a:pt x="3943" y="1120"/>
                </a:lnTo>
                <a:lnTo>
                  <a:pt x="4113" y="1461"/>
                </a:lnTo>
                <a:lnTo>
                  <a:pt x="4259" y="1802"/>
                </a:lnTo>
                <a:lnTo>
                  <a:pt x="4332" y="1923"/>
                </a:lnTo>
                <a:lnTo>
                  <a:pt x="4429" y="1996"/>
                </a:lnTo>
                <a:lnTo>
                  <a:pt x="4527" y="2021"/>
                </a:lnTo>
                <a:lnTo>
                  <a:pt x="4624" y="1996"/>
                </a:lnTo>
                <a:lnTo>
                  <a:pt x="4721" y="1972"/>
                </a:lnTo>
                <a:lnTo>
                  <a:pt x="4794" y="1899"/>
                </a:lnTo>
                <a:lnTo>
                  <a:pt x="4843" y="1777"/>
                </a:lnTo>
                <a:lnTo>
                  <a:pt x="4843" y="1656"/>
                </a:lnTo>
                <a:lnTo>
                  <a:pt x="4794" y="1461"/>
                </a:lnTo>
                <a:lnTo>
                  <a:pt x="4697" y="1266"/>
                </a:lnTo>
                <a:lnTo>
                  <a:pt x="4502" y="901"/>
                </a:lnTo>
                <a:lnTo>
                  <a:pt x="4283" y="536"/>
                </a:lnTo>
                <a:lnTo>
                  <a:pt x="4162" y="390"/>
                </a:lnTo>
                <a:lnTo>
                  <a:pt x="4040" y="244"/>
                </a:lnTo>
                <a:lnTo>
                  <a:pt x="3967" y="196"/>
                </a:lnTo>
                <a:lnTo>
                  <a:pt x="3894" y="171"/>
                </a:lnTo>
                <a:close/>
                <a:moveTo>
                  <a:pt x="15452" y="4405"/>
                </a:moveTo>
                <a:lnTo>
                  <a:pt x="15379" y="4429"/>
                </a:lnTo>
                <a:lnTo>
                  <a:pt x="15306" y="4454"/>
                </a:lnTo>
                <a:lnTo>
                  <a:pt x="15135" y="4551"/>
                </a:lnTo>
                <a:lnTo>
                  <a:pt x="14941" y="4600"/>
                </a:lnTo>
                <a:lnTo>
                  <a:pt x="14551" y="4697"/>
                </a:lnTo>
                <a:lnTo>
                  <a:pt x="14357" y="4746"/>
                </a:lnTo>
                <a:lnTo>
                  <a:pt x="14162" y="4819"/>
                </a:lnTo>
                <a:lnTo>
                  <a:pt x="14016" y="4916"/>
                </a:lnTo>
                <a:lnTo>
                  <a:pt x="13870" y="5062"/>
                </a:lnTo>
                <a:lnTo>
                  <a:pt x="13822" y="5135"/>
                </a:lnTo>
                <a:lnTo>
                  <a:pt x="13822" y="5232"/>
                </a:lnTo>
                <a:lnTo>
                  <a:pt x="13846" y="5330"/>
                </a:lnTo>
                <a:lnTo>
                  <a:pt x="13895" y="5354"/>
                </a:lnTo>
                <a:lnTo>
                  <a:pt x="13943" y="5354"/>
                </a:lnTo>
                <a:lnTo>
                  <a:pt x="14138" y="5378"/>
                </a:lnTo>
                <a:lnTo>
                  <a:pt x="14357" y="5378"/>
                </a:lnTo>
                <a:lnTo>
                  <a:pt x="14600" y="5354"/>
                </a:lnTo>
                <a:lnTo>
                  <a:pt x="14819" y="5330"/>
                </a:lnTo>
                <a:lnTo>
                  <a:pt x="15038" y="5257"/>
                </a:lnTo>
                <a:lnTo>
                  <a:pt x="15257" y="5208"/>
                </a:lnTo>
                <a:lnTo>
                  <a:pt x="15452" y="5111"/>
                </a:lnTo>
                <a:lnTo>
                  <a:pt x="15646" y="5038"/>
                </a:lnTo>
                <a:lnTo>
                  <a:pt x="15719" y="4989"/>
                </a:lnTo>
                <a:lnTo>
                  <a:pt x="15768" y="4940"/>
                </a:lnTo>
                <a:lnTo>
                  <a:pt x="15817" y="4819"/>
                </a:lnTo>
                <a:lnTo>
                  <a:pt x="15792" y="4697"/>
                </a:lnTo>
                <a:lnTo>
                  <a:pt x="15768" y="4575"/>
                </a:lnTo>
                <a:lnTo>
                  <a:pt x="15671" y="4478"/>
                </a:lnTo>
                <a:lnTo>
                  <a:pt x="15573" y="4429"/>
                </a:lnTo>
                <a:lnTo>
                  <a:pt x="15452" y="4405"/>
                </a:lnTo>
                <a:close/>
                <a:moveTo>
                  <a:pt x="317" y="4697"/>
                </a:moveTo>
                <a:lnTo>
                  <a:pt x="220" y="4721"/>
                </a:lnTo>
                <a:lnTo>
                  <a:pt x="122" y="4746"/>
                </a:lnTo>
                <a:lnTo>
                  <a:pt x="25" y="4794"/>
                </a:lnTo>
                <a:lnTo>
                  <a:pt x="1" y="4867"/>
                </a:lnTo>
                <a:lnTo>
                  <a:pt x="1" y="4965"/>
                </a:lnTo>
                <a:lnTo>
                  <a:pt x="49" y="5038"/>
                </a:lnTo>
                <a:lnTo>
                  <a:pt x="195" y="5184"/>
                </a:lnTo>
                <a:lnTo>
                  <a:pt x="390" y="5305"/>
                </a:lnTo>
                <a:lnTo>
                  <a:pt x="779" y="5524"/>
                </a:lnTo>
                <a:lnTo>
                  <a:pt x="1169" y="5743"/>
                </a:lnTo>
                <a:lnTo>
                  <a:pt x="1388" y="5841"/>
                </a:lnTo>
                <a:lnTo>
                  <a:pt x="1582" y="5938"/>
                </a:lnTo>
                <a:lnTo>
                  <a:pt x="1655" y="5962"/>
                </a:lnTo>
                <a:lnTo>
                  <a:pt x="1801" y="5962"/>
                </a:lnTo>
                <a:lnTo>
                  <a:pt x="1850" y="5938"/>
                </a:lnTo>
                <a:lnTo>
                  <a:pt x="1923" y="5841"/>
                </a:lnTo>
                <a:lnTo>
                  <a:pt x="1972" y="5743"/>
                </a:lnTo>
                <a:lnTo>
                  <a:pt x="1996" y="5622"/>
                </a:lnTo>
                <a:lnTo>
                  <a:pt x="1972" y="5476"/>
                </a:lnTo>
                <a:lnTo>
                  <a:pt x="1899" y="5378"/>
                </a:lnTo>
                <a:lnTo>
                  <a:pt x="1826" y="5330"/>
                </a:lnTo>
                <a:lnTo>
                  <a:pt x="1777" y="5305"/>
                </a:lnTo>
                <a:lnTo>
                  <a:pt x="1582" y="5208"/>
                </a:lnTo>
                <a:lnTo>
                  <a:pt x="1388" y="5111"/>
                </a:lnTo>
                <a:lnTo>
                  <a:pt x="974" y="4892"/>
                </a:lnTo>
                <a:lnTo>
                  <a:pt x="755" y="4794"/>
                </a:lnTo>
                <a:lnTo>
                  <a:pt x="536" y="4721"/>
                </a:lnTo>
                <a:lnTo>
                  <a:pt x="317" y="4697"/>
                </a:lnTo>
                <a:close/>
                <a:moveTo>
                  <a:pt x="8809" y="6936"/>
                </a:moveTo>
                <a:lnTo>
                  <a:pt x="8736" y="6984"/>
                </a:lnTo>
                <a:lnTo>
                  <a:pt x="8663" y="7057"/>
                </a:lnTo>
                <a:lnTo>
                  <a:pt x="8566" y="7252"/>
                </a:lnTo>
                <a:lnTo>
                  <a:pt x="8468" y="7495"/>
                </a:lnTo>
                <a:lnTo>
                  <a:pt x="8420" y="7739"/>
                </a:lnTo>
                <a:lnTo>
                  <a:pt x="8395" y="7958"/>
                </a:lnTo>
                <a:lnTo>
                  <a:pt x="8395" y="8128"/>
                </a:lnTo>
                <a:lnTo>
                  <a:pt x="8322" y="8177"/>
                </a:lnTo>
                <a:lnTo>
                  <a:pt x="8201" y="8225"/>
                </a:lnTo>
                <a:lnTo>
                  <a:pt x="8079" y="8250"/>
                </a:lnTo>
                <a:lnTo>
                  <a:pt x="7982" y="8225"/>
                </a:lnTo>
                <a:lnTo>
                  <a:pt x="7909" y="8201"/>
                </a:lnTo>
                <a:lnTo>
                  <a:pt x="7982" y="8079"/>
                </a:lnTo>
                <a:lnTo>
                  <a:pt x="8055" y="7933"/>
                </a:lnTo>
                <a:lnTo>
                  <a:pt x="8103" y="7812"/>
                </a:lnTo>
                <a:lnTo>
                  <a:pt x="8103" y="7666"/>
                </a:lnTo>
                <a:lnTo>
                  <a:pt x="8103" y="7520"/>
                </a:lnTo>
                <a:lnTo>
                  <a:pt x="8055" y="7398"/>
                </a:lnTo>
                <a:lnTo>
                  <a:pt x="7957" y="7252"/>
                </a:lnTo>
                <a:lnTo>
                  <a:pt x="7836" y="7130"/>
                </a:lnTo>
                <a:lnTo>
                  <a:pt x="7763" y="7082"/>
                </a:lnTo>
                <a:lnTo>
                  <a:pt x="7617" y="7082"/>
                </a:lnTo>
                <a:lnTo>
                  <a:pt x="7544" y="7130"/>
                </a:lnTo>
                <a:lnTo>
                  <a:pt x="7446" y="7252"/>
                </a:lnTo>
                <a:lnTo>
                  <a:pt x="7373" y="7374"/>
                </a:lnTo>
                <a:lnTo>
                  <a:pt x="7325" y="7495"/>
                </a:lnTo>
                <a:lnTo>
                  <a:pt x="7300" y="7641"/>
                </a:lnTo>
                <a:lnTo>
                  <a:pt x="7300" y="7787"/>
                </a:lnTo>
                <a:lnTo>
                  <a:pt x="7300" y="7909"/>
                </a:lnTo>
                <a:lnTo>
                  <a:pt x="7325" y="8055"/>
                </a:lnTo>
                <a:lnTo>
                  <a:pt x="7373" y="8177"/>
                </a:lnTo>
                <a:lnTo>
                  <a:pt x="7179" y="8298"/>
                </a:lnTo>
                <a:lnTo>
                  <a:pt x="7081" y="8323"/>
                </a:lnTo>
                <a:lnTo>
                  <a:pt x="6984" y="8347"/>
                </a:lnTo>
                <a:lnTo>
                  <a:pt x="6911" y="8371"/>
                </a:lnTo>
                <a:lnTo>
                  <a:pt x="6814" y="8347"/>
                </a:lnTo>
                <a:lnTo>
                  <a:pt x="6692" y="8298"/>
                </a:lnTo>
                <a:lnTo>
                  <a:pt x="6570" y="8201"/>
                </a:lnTo>
                <a:lnTo>
                  <a:pt x="6497" y="8055"/>
                </a:lnTo>
                <a:lnTo>
                  <a:pt x="6449" y="7909"/>
                </a:lnTo>
                <a:lnTo>
                  <a:pt x="6449" y="7739"/>
                </a:lnTo>
                <a:lnTo>
                  <a:pt x="6497" y="7544"/>
                </a:lnTo>
                <a:lnTo>
                  <a:pt x="6497" y="7520"/>
                </a:lnTo>
                <a:lnTo>
                  <a:pt x="6473" y="7520"/>
                </a:lnTo>
                <a:lnTo>
                  <a:pt x="6449" y="7495"/>
                </a:lnTo>
                <a:lnTo>
                  <a:pt x="6424" y="7520"/>
                </a:lnTo>
                <a:lnTo>
                  <a:pt x="6327" y="7617"/>
                </a:lnTo>
                <a:lnTo>
                  <a:pt x="6254" y="7739"/>
                </a:lnTo>
                <a:lnTo>
                  <a:pt x="6230" y="7836"/>
                </a:lnTo>
                <a:lnTo>
                  <a:pt x="6206" y="7958"/>
                </a:lnTo>
                <a:lnTo>
                  <a:pt x="6206" y="8055"/>
                </a:lnTo>
                <a:lnTo>
                  <a:pt x="6206" y="8177"/>
                </a:lnTo>
                <a:lnTo>
                  <a:pt x="6254" y="8274"/>
                </a:lnTo>
                <a:lnTo>
                  <a:pt x="6303" y="8371"/>
                </a:lnTo>
                <a:lnTo>
                  <a:pt x="6376" y="8469"/>
                </a:lnTo>
                <a:lnTo>
                  <a:pt x="6449" y="8542"/>
                </a:lnTo>
                <a:lnTo>
                  <a:pt x="6546" y="8615"/>
                </a:lnTo>
                <a:lnTo>
                  <a:pt x="6643" y="8663"/>
                </a:lnTo>
                <a:lnTo>
                  <a:pt x="6765" y="8712"/>
                </a:lnTo>
                <a:lnTo>
                  <a:pt x="6862" y="8736"/>
                </a:lnTo>
                <a:lnTo>
                  <a:pt x="7008" y="8736"/>
                </a:lnTo>
                <a:lnTo>
                  <a:pt x="7130" y="8712"/>
                </a:lnTo>
                <a:lnTo>
                  <a:pt x="7349" y="8615"/>
                </a:lnTo>
                <a:lnTo>
                  <a:pt x="7592" y="8493"/>
                </a:lnTo>
                <a:lnTo>
                  <a:pt x="7690" y="8566"/>
                </a:lnTo>
                <a:lnTo>
                  <a:pt x="7836" y="8639"/>
                </a:lnTo>
                <a:lnTo>
                  <a:pt x="7982" y="8663"/>
                </a:lnTo>
                <a:lnTo>
                  <a:pt x="8128" y="8688"/>
                </a:lnTo>
                <a:lnTo>
                  <a:pt x="8225" y="8688"/>
                </a:lnTo>
                <a:lnTo>
                  <a:pt x="8347" y="8663"/>
                </a:lnTo>
                <a:lnTo>
                  <a:pt x="8566" y="8566"/>
                </a:lnTo>
                <a:lnTo>
                  <a:pt x="8639" y="8663"/>
                </a:lnTo>
                <a:lnTo>
                  <a:pt x="8736" y="8736"/>
                </a:lnTo>
                <a:lnTo>
                  <a:pt x="8833" y="8809"/>
                </a:lnTo>
                <a:lnTo>
                  <a:pt x="8931" y="8858"/>
                </a:lnTo>
                <a:lnTo>
                  <a:pt x="9174" y="8907"/>
                </a:lnTo>
                <a:lnTo>
                  <a:pt x="9417" y="8931"/>
                </a:lnTo>
                <a:lnTo>
                  <a:pt x="9661" y="8882"/>
                </a:lnTo>
                <a:lnTo>
                  <a:pt x="9880" y="8809"/>
                </a:lnTo>
                <a:lnTo>
                  <a:pt x="9977" y="8736"/>
                </a:lnTo>
                <a:lnTo>
                  <a:pt x="10074" y="8663"/>
                </a:lnTo>
                <a:lnTo>
                  <a:pt x="10172" y="8566"/>
                </a:lnTo>
                <a:lnTo>
                  <a:pt x="10269" y="8469"/>
                </a:lnTo>
                <a:lnTo>
                  <a:pt x="10293" y="8396"/>
                </a:lnTo>
                <a:lnTo>
                  <a:pt x="10293" y="8347"/>
                </a:lnTo>
                <a:lnTo>
                  <a:pt x="10269" y="8298"/>
                </a:lnTo>
                <a:lnTo>
                  <a:pt x="10245" y="8250"/>
                </a:lnTo>
                <a:lnTo>
                  <a:pt x="10172" y="8225"/>
                </a:lnTo>
                <a:lnTo>
                  <a:pt x="10123" y="8201"/>
                </a:lnTo>
                <a:lnTo>
                  <a:pt x="10001" y="8201"/>
                </a:lnTo>
                <a:lnTo>
                  <a:pt x="9782" y="8323"/>
                </a:lnTo>
                <a:lnTo>
                  <a:pt x="9563" y="8420"/>
                </a:lnTo>
                <a:lnTo>
                  <a:pt x="9442" y="8444"/>
                </a:lnTo>
                <a:lnTo>
                  <a:pt x="9344" y="8469"/>
                </a:lnTo>
                <a:lnTo>
                  <a:pt x="9223" y="8469"/>
                </a:lnTo>
                <a:lnTo>
                  <a:pt x="9101" y="8420"/>
                </a:lnTo>
                <a:lnTo>
                  <a:pt x="9004" y="8347"/>
                </a:lnTo>
                <a:lnTo>
                  <a:pt x="8931" y="8274"/>
                </a:lnTo>
                <a:lnTo>
                  <a:pt x="9052" y="8128"/>
                </a:lnTo>
                <a:lnTo>
                  <a:pt x="9150" y="7982"/>
                </a:lnTo>
                <a:lnTo>
                  <a:pt x="9247" y="7836"/>
                </a:lnTo>
                <a:lnTo>
                  <a:pt x="9296" y="7666"/>
                </a:lnTo>
                <a:lnTo>
                  <a:pt x="9320" y="7495"/>
                </a:lnTo>
                <a:lnTo>
                  <a:pt x="9296" y="7349"/>
                </a:lnTo>
                <a:lnTo>
                  <a:pt x="9247" y="7203"/>
                </a:lnTo>
                <a:lnTo>
                  <a:pt x="9150" y="7057"/>
                </a:lnTo>
                <a:lnTo>
                  <a:pt x="9052" y="6984"/>
                </a:lnTo>
                <a:lnTo>
                  <a:pt x="8955" y="6936"/>
                </a:lnTo>
                <a:close/>
                <a:moveTo>
                  <a:pt x="1947" y="9710"/>
                </a:moveTo>
                <a:lnTo>
                  <a:pt x="1801" y="9758"/>
                </a:lnTo>
                <a:lnTo>
                  <a:pt x="1582" y="9856"/>
                </a:lnTo>
                <a:lnTo>
                  <a:pt x="1363" y="10002"/>
                </a:lnTo>
                <a:lnTo>
                  <a:pt x="925" y="10294"/>
                </a:lnTo>
                <a:lnTo>
                  <a:pt x="706" y="10415"/>
                </a:lnTo>
                <a:lnTo>
                  <a:pt x="585" y="10513"/>
                </a:lnTo>
                <a:lnTo>
                  <a:pt x="463" y="10610"/>
                </a:lnTo>
                <a:lnTo>
                  <a:pt x="366" y="10707"/>
                </a:lnTo>
                <a:lnTo>
                  <a:pt x="317" y="10829"/>
                </a:lnTo>
                <a:lnTo>
                  <a:pt x="317" y="10878"/>
                </a:lnTo>
                <a:lnTo>
                  <a:pt x="341" y="10926"/>
                </a:lnTo>
                <a:lnTo>
                  <a:pt x="366" y="10999"/>
                </a:lnTo>
                <a:lnTo>
                  <a:pt x="439" y="11048"/>
                </a:lnTo>
                <a:lnTo>
                  <a:pt x="536" y="11097"/>
                </a:lnTo>
                <a:lnTo>
                  <a:pt x="633" y="11097"/>
                </a:lnTo>
                <a:lnTo>
                  <a:pt x="755" y="11072"/>
                </a:lnTo>
                <a:lnTo>
                  <a:pt x="877" y="11048"/>
                </a:lnTo>
                <a:lnTo>
                  <a:pt x="1120" y="10926"/>
                </a:lnTo>
                <a:lnTo>
                  <a:pt x="1315" y="10829"/>
                </a:lnTo>
                <a:lnTo>
                  <a:pt x="1728" y="10610"/>
                </a:lnTo>
                <a:lnTo>
                  <a:pt x="1947" y="10488"/>
                </a:lnTo>
                <a:lnTo>
                  <a:pt x="2142" y="10342"/>
                </a:lnTo>
                <a:lnTo>
                  <a:pt x="2264" y="10245"/>
                </a:lnTo>
                <a:lnTo>
                  <a:pt x="2312" y="10123"/>
                </a:lnTo>
                <a:lnTo>
                  <a:pt x="2312" y="10002"/>
                </a:lnTo>
                <a:lnTo>
                  <a:pt x="2264" y="9880"/>
                </a:lnTo>
                <a:lnTo>
                  <a:pt x="2191" y="9783"/>
                </a:lnTo>
                <a:lnTo>
                  <a:pt x="2069" y="9734"/>
                </a:lnTo>
                <a:lnTo>
                  <a:pt x="1947" y="9710"/>
                </a:lnTo>
                <a:close/>
                <a:moveTo>
                  <a:pt x="14065" y="10026"/>
                </a:moveTo>
                <a:lnTo>
                  <a:pt x="13895" y="10050"/>
                </a:lnTo>
                <a:lnTo>
                  <a:pt x="13846" y="10075"/>
                </a:lnTo>
                <a:lnTo>
                  <a:pt x="13797" y="10123"/>
                </a:lnTo>
                <a:lnTo>
                  <a:pt x="13773" y="10172"/>
                </a:lnTo>
                <a:lnTo>
                  <a:pt x="13749" y="10221"/>
                </a:lnTo>
                <a:lnTo>
                  <a:pt x="13773" y="10318"/>
                </a:lnTo>
                <a:lnTo>
                  <a:pt x="13797" y="10367"/>
                </a:lnTo>
                <a:lnTo>
                  <a:pt x="13846" y="10415"/>
                </a:lnTo>
                <a:lnTo>
                  <a:pt x="14138" y="10586"/>
                </a:lnTo>
                <a:lnTo>
                  <a:pt x="14454" y="10756"/>
                </a:lnTo>
                <a:lnTo>
                  <a:pt x="14624" y="10878"/>
                </a:lnTo>
                <a:lnTo>
                  <a:pt x="14819" y="10975"/>
                </a:lnTo>
                <a:lnTo>
                  <a:pt x="15014" y="11048"/>
                </a:lnTo>
                <a:lnTo>
                  <a:pt x="15208" y="11097"/>
                </a:lnTo>
                <a:lnTo>
                  <a:pt x="15379" y="11097"/>
                </a:lnTo>
                <a:lnTo>
                  <a:pt x="15427" y="11072"/>
                </a:lnTo>
                <a:lnTo>
                  <a:pt x="15500" y="11024"/>
                </a:lnTo>
                <a:lnTo>
                  <a:pt x="15573" y="10951"/>
                </a:lnTo>
                <a:lnTo>
                  <a:pt x="15598" y="10829"/>
                </a:lnTo>
                <a:lnTo>
                  <a:pt x="15598" y="10707"/>
                </a:lnTo>
                <a:lnTo>
                  <a:pt x="15549" y="10586"/>
                </a:lnTo>
                <a:lnTo>
                  <a:pt x="15500" y="10537"/>
                </a:lnTo>
                <a:lnTo>
                  <a:pt x="15452" y="10513"/>
                </a:lnTo>
                <a:lnTo>
                  <a:pt x="15379" y="10464"/>
                </a:lnTo>
                <a:lnTo>
                  <a:pt x="15306" y="10464"/>
                </a:lnTo>
                <a:lnTo>
                  <a:pt x="15135" y="10415"/>
                </a:lnTo>
                <a:lnTo>
                  <a:pt x="14965" y="10367"/>
                </a:lnTo>
                <a:lnTo>
                  <a:pt x="14600" y="10196"/>
                </a:lnTo>
                <a:lnTo>
                  <a:pt x="14430" y="10099"/>
                </a:lnTo>
                <a:lnTo>
                  <a:pt x="14260" y="10050"/>
                </a:lnTo>
                <a:lnTo>
                  <a:pt x="14065" y="10026"/>
                </a:lnTo>
                <a:close/>
                <a:moveTo>
                  <a:pt x="8468" y="2605"/>
                </a:moveTo>
                <a:lnTo>
                  <a:pt x="8760" y="2629"/>
                </a:lnTo>
                <a:lnTo>
                  <a:pt x="9052" y="2678"/>
                </a:lnTo>
                <a:lnTo>
                  <a:pt x="9344" y="2726"/>
                </a:lnTo>
                <a:lnTo>
                  <a:pt x="9125" y="2799"/>
                </a:lnTo>
                <a:lnTo>
                  <a:pt x="9101" y="2824"/>
                </a:lnTo>
                <a:lnTo>
                  <a:pt x="9101" y="2848"/>
                </a:lnTo>
                <a:lnTo>
                  <a:pt x="9101" y="2872"/>
                </a:lnTo>
                <a:lnTo>
                  <a:pt x="9125" y="2897"/>
                </a:lnTo>
                <a:lnTo>
                  <a:pt x="9223" y="2945"/>
                </a:lnTo>
                <a:lnTo>
                  <a:pt x="9320" y="2970"/>
                </a:lnTo>
                <a:lnTo>
                  <a:pt x="9442" y="2945"/>
                </a:lnTo>
                <a:lnTo>
                  <a:pt x="9563" y="2921"/>
                </a:lnTo>
                <a:lnTo>
                  <a:pt x="9855" y="2872"/>
                </a:lnTo>
                <a:lnTo>
                  <a:pt x="10269" y="3043"/>
                </a:lnTo>
                <a:lnTo>
                  <a:pt x="10074" y="3067"/>
                </a:lnTo>
                <a:lnTo>
                  <a:pt x="9855" y="3116"/>
                </a:lnTo>
                <a:lnTo>
                  <a:pt x="9685" y="3189"/>
                </a:lnTo>
                <a:lnTo>
                  <a:pt x="9515" y="3262"/>
                </a:lnTo>
                <a:lnTo>
                  <a:pt x="9515" y="3286"/>
                </a:lnTo>
                <a:lnTo>
                  <a:pt x="9490" y="3310"/>
                </a:lnTo>
                <a:lnTo>
                  <a:pt x="9515" y="3335"/>
                </a:lnTo>
                <a:lnTo>
                  <a:pt x="9539" y="3359"/>
                </a:lnTo>
                <a:lnTo>
                  <a:pt x="9953" y="3335"/>
                </a:lnTo>
                <a:lnTo>
                  <a:pt x="10342" y="3310"/>
                </a:lnTo>
                <a:lnTo>
                  <a:pt x="10780" y="3310"/>
                </a:lnTo>
                <a:lnTo>
                  <a:pt x="11048" y="3505"/>
                </a:lnTo>
                <a:lnTo>
                  <a:pt x="10756" y="3578"/>
                </a:lnTo>
                <a:lnTo>
                  <a:pt x="10464" y="3675"/>
                </a:lnTo>
                <a:lnTo>
                  <a:pt x="10245" y="3797"/>
                </a:lnTo>
                <a:lnTo>
                  <a:pt x="10099" y="3918"/>
                </a:lnTo>
                <a:lnTo>
                  <a:pt x="10074" y="3943"/>
                </a:lnTo>
                <a:lnTo>
                  <a:pt x="10099" y="3943"/>
                </a:lnTo>
                <a:lnTo>
                  <a:pt x="10391" y="3918"/>
                </a:lnTo>
                <a:lnTo>
                  <a:pt x="10683" y="3870"/>
                </a:lnTo>
                <a:lnTo>
                  <a:pt x="10975" y="3821"/>
                </a:lnTo>
                <a:lnTo>
                  <a:pt x="11291" y="3773"/>
                </a:lnTo>
                <a:lnTo>
                  <a:pt x="11364" y="3773"/>
                </a:lnTo>
                <a:lnTo>
                  <a:pt x="11583" y="3967"/>
                </a:lnTo>
                <a:lnTo>
                  <a:pt x="11778" y="4186"/>
                </a:lnTo>
                <a:lnTo>
                  <a:pt x="11388" y="4210"/>
                </a:lnTo>
                <a:lnTo>
                  <a:pt x="10829" y="4259"/>
                </a:lnTo>
                <a:lnTo>
                  <a:pt x="10561" y="4283"/>
                </a:lnTo>
                <a:lnTo>
                  <a:pt x="10318" y="4381"/>
                </a:lnTo>
                <a:lnTo>
                  <a:pt x="10293" y="4405"/>
                </a:lnTo>
                <a:lnTo>
                  <a:pt x="10293" y="4429"/>
                </a:lnTo>
                <a:lnTo>
                  <a:pt x="10318" y="4454"/>
                </a:lnTo>
                <a:lnTo>
                  <a:pt x="10585" y="4527"/>
                </a:lnTo>
                <a:lnTo>
                  <a:pt x="11705" y="4527"/>
                </a:lnTo>
                <a:lnTo>
                  <a:pt x="11997" y="4502"/>
                </a:lnTo>
                <a:lnTo>
                  <a:pt x="12216" y="4867"/>
                </a:lnTo>
                <a:lnTo>
                  <a:pt x="11851" y="4867"/>
                </a:lnTo>
                <a:lnTo>
                  <a:pt x="11267" y="4892"/>
                </a:lnTo>
                <a:lnTo>
                  <a:pt x="10658" y="4940"/>
                </a:lnTo>
                <a:lnTo>
                  <a:pt x="10634" y="4940"/>
                </a:lnTo>
                <a:lnTo>
                  <a:pt x="10634" y="4965"/>
                </a:lnTo>
                <a:lnTo>
                  <a:pt x="10634" y="4989"/>
                </a:lnTo>
                <a:lnTo>
                  <a:pt x="10658" y="5013"/>
                </a:lnTo>
                <a:lnTo>
                  <a:pt x="10902" y="5086"/>
                </a:lnTo>
                <a:lnTo>
                  <a:pt x="11169" y="5111"/>
                </a:lnTo>
                <a:lnTo>
                  <a:pt x="12021" y="5111"/>
                </a:lnTo>
                <a:lnTo>
                  <a:pt x="12362" y="5135"/>
                </a:lnTo>
                <a:lnTo>
                  <a:pt x="12556" y="5622"/>
                </a:lnTo>
                <a:lnTo>
                  <a:pt x="11461" y="5622"/>
                </a:lnTo>
                <a:lnTo>
                  <a:pt x="11291" y="5646"/>
                </a:lnTo>
                <a:lnTo>
                  <a:pt x="11145" y="5695"/>
                </a:lnTo>
                <a:lnTo>
                  <a:pt x="10999" y="5768"/>
                </a:lnTo>
                <a:lnTo>
                  <a:pt x="10975" y="5792"/>
                </a:lnTo>
                <a:lnTo>
                  <a:pt x="10999" y="5841"/>
                </a:lnTo>
                <a:lnTo>
                  <a:pt x="11267" y="5889"/>
                </a:lnTo>
                <a:lnTo>
                  <a:pt x="11534" y="5889"/>
                </a:lnTo>
                <a:lnTo>
                  <a:pt x="12070" y="5914"/>
                </a:lnTo>
                <a:lnTo>
                  <a:pt x="12654" y="5938"/>
                </a:lnTo>
                <a:lnTo>
                  <a:pt x="12702" y="6060"/>
                </a:lnTo>
                <a:lnTo>
                  <a:pt x="12727" y="6181"/>
                </a:lnTo>
                <a:lnTo>
                  <a:pt x="12386" y="6181"/>
                </a:lnTo>
                <a:lnTo>
                  <a:pt x="11729" y="6254"/>
                </a:lnTo>
                <a:lnTo>
                  <a:pt x="11413" y="6279"/>
                </a:lnTo>
                <a:lnTo>
                  <a:pt x="11121" y="6352"/>
                </a:lnTo>
                <a:lnTo>
                  <a:pt x="11096" y="6352"/>
                </a:lnTo>
                <a:lnTo>
                  <a:pt x="11096" y="6376"/>
                </a:lnTo>
                <a:lnTo>
                  <a:pt x="11096" y="6400"/>
                </a:lnTo>
                <a:lnTo>
                  <a:pt x="11121" y="6425"/>
                </a:lnTo>
                <a:lnTo>
                  <a:pt x="11388" y="6473"/>
                </a:lnTo>
                <a:lnTo>
                  <a:pt x="11656" y="6498"/>
                </a:lnTo>
                <a:lnTo>
                  <a:pt x="12508" y="6498"/>
                </a:lnTo>
                <a:lnTo>
                  <a:pt x="12824" y="6522"/>
                </a:lnTo>
                <a:lnTo>
                  <a:pt x="12873" y="6838"/>
                </a:lnTo>
                <a:lnTo>
                  <a:pt x="12556" y="6838"/>
                </a:lnTo>
                <a:lnTo>
                  <a:pt x="12240" y="6863"/>
                </a:lnTo>
                <a:lnTo>
                  <a:pt x="11753" y="6887"/>
                </a:lnTo>
                <a:lnTo>
                  <a:pt x="11510" y="6911"/>
                </a:lnTo>
                <a:lnTo>
                  <a:pt x="11267" y="6936"/>
                </a:lnTo>
                <a:lnTo>
                  <a:pt x="11242" y="6936"/>
                </a:lnTo>
                <a:lnTo>
                  <a:pt x="11242" y="6960"/>
                </a:lnTo>
                <a:lnTo>
                  <a:pt x="11242" y="7009"/>
                </a:lnTo>
                <a:lnTo>
                  <a:pt x="11267" y="7009"/>
                </a:lnTo>
                <a:lnTo>
                  <a:pt x="11461" y="7082"/>
                </a:lnTo>
                <a:lnTo>
                  <a:pt x="11680" y="7130"/>
                </a:lnTo>
                <a:lnTo>
                  <a:pt x="12727" y="7130"/>
                </a:lnTo>
                <a:lnTo>
                  <a:pt x="12921" y="7106"/>
                </a:lnTo>
                <a:lnTo>
                  <a:pt x="12994" y="7593"/>
                </a:lnTo>
                <a:lnTo>
                  <a:pt x="12994" y="7593"/>
                </a:lnTo>
                <a:lnTo>
                  <a:pt x="12848" y="7568"/>
                </a:lnTo>
                <a:lnTo>
                  <a:pt x="12702" y="7568"/>
                </a:lnTo>
                <a:lnTo>
                  <a:pt x="12435" y="7593"/>
                </a:lnTo>
                <a:lnTo>
                  <a:pt x="11997" y="7593"/>
                </a:lnTo>
                <a:lnTo>
                  <a:pt x="11778" y="7617"/>
                </a:lnTo>
                <a:lnTo>
                  <a:pt x="11559" y="7690"/>
                </a:lnTo>
                <a:lnTo>
                  <a:pt x="11534" y="7690"/>
                </a:lnTo>
                <a:lnTo>
                  <a:pt x="11534" y="7739"/>
                </a:lnTo>
                <a:lnTo>
                  <a:pt x="11534" y="7763"/>
                </a:lnTo>
                <a:lnTo>
                  <a:pt x="11559" y="7787"/>
                </a:lnTo>
                <a:lnTo>
                  <a:pt x="11778" y="7836"/>
                </a:lnTo>
                <a:lnTo>
                  <a:pt x="11997" y="7860"/>
                </a:lnTo>
                <a:lnTo>
                  <a:pt x="12435" y="7860"/>
                </a:lnTo>
                <a:lnTo>
                  <a:pt x="12702" y="7885"/>
                </a:lnTo>
                <a:lnTo>
                  <a:pt x="12848" y="7885"/>
                </a:lnTo>
                <a:lnTo>
                  <a:pt x="12994" y="7860"/>
                </a:lnTo>
                <a:lnTo>
                  <a:pt x="12994" y="7909"/>
                </a:lnTo>
                <a:lnTo>
                  <a:pt x="12994" y="8250"/>
                </a:lnTo>
                <a:lnTo>
                  <a:pt x="12873" y="8201"/>
                </a:lnTo>
                <a:lnTo>
                  <a:pt x="12775" y="8201"/>
                </a:lnTo>
                <a:lnTo>
                  <a:pt x="12532" y="8177"/>
                </a:lnTo>
                <a:lnTo>
                  <a:pt x="12094" y="8177"/>
                </a:lnTo>
                <a:lnTo>
                  <a:pt x="11875" y="8201"/>
                </a:lnTo>
                <a:lnTo>
                  <a:pt x="11656" y="8250"/>
                </a:lnTo>
                <a:lnTo>
                  <a:pt x="11656" y="8274"/>
                </a:lnTo>
                <a:lnTo>
                  <a:pt x="11632" y="8298"/>
                </a:lnTo>
                <a:lnTo>
                  <a:pt x="11656" y="8298"/>
                </a:lnTo>
                <a:lnTo>
                  <a:pt x="11656" y="8323"/>
                </a:lnTo>
                <a:lnTo>
                  <a:pt x="12045" y="8396"/>
                </a:lnTo>
                <a:lnTo>
                  <a:pt x="12410" y="8444"/>
                </a:lnTo>
                <a:lnTo>
                  <a:pt x="12702" y="8469"/>
                </a:lnTo>
                <a:lnTo>
                  <a:pt x="12824" y="8493"/>
                </a:lnTo>
                <a:lnTo>
                  <a:pt x="12970" y="8469"/>
                </a:lnTo>
                <a:lnTo>
                  <a:pt x="12873" y="8858"/>
                </a:lnTo>
                <a:lnTo>
                  <a:pt x="12654" y="8809"/>
                </a:lnTo>
                <a:lnTo>
                  <a:pt x="12483" y="8785"/>
                </a:lnTo>
                <a:lnTo>
                  <a:pt x="12264" y="8736"/>
                </a:lnTo>
                <a:lnTo>
                  <a:pt x="11826" y="8736"/>
                </a:lnTo>
                <a:lnTo>
                  <a:pt x="11607" y="8809"/>
                </a:lnTo>
                <a:lnTo>
                  <a:pt x="11583" y="8834"/>
                </a:lnTo>
                <a:lnTo>
                  <a:pt x="11583" y="8858"/>
                </a:lnTo>
                <a:lnTo>
                  <a:pt x="11583" y="8882"/>
                </a:lnTo>
                <a:lnTo>
                  <a:pt x="11851" y="8882"/>
                </a:lnTo>
                <a:lnTo>
                  <a:pt x="12094" y="8931"/>
                </a:lnTo>
                <a:lnTo>
                  <a:pt x="12556" y="9053"/>
                </a:lnTo>
                <a:lnTo>
                  <a:pt x="12775" y="9126"/>
                </a:lnTo>
                <a:lnTo>
                  <a:pt x="12654" y="9345"/>
                </a:lnTo>
                <a:lnTo>
                  <a:pt x="12508" y="9296"/>
                </a:lnTo>
                <a:lnTo>
                  <a:pt x="12313" y="9272"/>
                </a:lnTo>
                <a:lnTo>
                  <a:pt x="12143" y="9223"/>
                </a:lnTo>
                <a:lnTo>
                  <a:pt x="11972" y="9199"/>
                </a:lnTo>
                <a:lnTo>
                  <a:pt x="11607" y="9199"/>
                </a:lnTo>
                <a:lnTo>
                  <a:pt x="11583" y="9223"/>
                </a:lnTo>
                <a:lnTo>
                  <a:pt x="11583" y="9247"/>
                </a:lnTo>
                <a:lnTo>
                  <a:pt x="11583" y="9272"/>
                </a:lnTo>
                <a:lnTo>
                  <a:pt x="11924" y="9418"/>
                </a:lnTo>
                <a:lnTo>
                  <a:pt x="12240" y="9564"/>
                </a:lnTo>
                <a:lnTo>
                  <a:pt x="12532" y="9637"/>
                </a:lnTo>
                <a:lnTo>
                  <a:pt x="12337" y="9929"/>
                </a:lnTo>
                <a:lnTo>
                  <a:pt x="12337" y="9977"/>
                </a:lnTo>
                <a:lnTo>
                  <a:pt x="12167" y="9904"/>
                </a:lnTo>
                <a:lnTo>
                  <a:pt x="11997" y="9880"/>
                </a:lnTo>
                <a:lnTo>
                  <a:pt x="11802" y="9831"/>
                </a:lnTo>
                <a:lnTo>
                  <a:pt x="11242" y="9831"/>
                </a:lnTo>
                <a:lnTo>
                  <a:pt x="11218" y="9856"/>
                </a:lnTo>
                <a:lnTo>
                  <a:pt x="11218" y="9880"/>
                </a:lnTo>
                <a:lnTo>
                  <a:pt x="11242" y="9880"/>
                </a:lnTo>
                <a:lnTo>
                  <a:pt x="11534" y="10002"/>
                </a:lnTo>
                <a:lnTo>
                  <a:pt x="11851" y="10123"/>
                </a:lnTo>
                <a:lnTo>
                  <a:pt x="12167" y="10245"/>
                </a:lnTo>
                <a:lnTo>
                  <a:pt x="11972" y="10513"/>
                </a:lnTo>
                <a:lnTo>
                  <a:pt x="11826" y="10488"/>
                </a:lnTo>
                <a:lnTo>
                  <a:pt x="11413" y="10391"/>
                </a:lnTo>
                <a:lnTo>
                  <a:pt x="11023" y="10342"/>
                </a:lnTo>
                <a:lnTo>
                  <a:pt x="10975" y="10342"/>
                </a:lnTo>
                <a:lnTo>
                  <a:pt x="10975" y="10367"/>
                </a:lnTo>
                <a:lnTo>
                  <a:pt x="10975" y="10391"/>
                </a:lnTo>
                <a:lnTo>
                  <a:pt x="10999" y="10440"/>
                </a:lnTo>
                <a:lnTo>
                  <a:pt x="11145" y="10537"/>
                </a:lnTo>
                <a:lnTo>
                  <a:pt x="11315" y="10610"/>
                </a:lnTo>
                <a:lnTo>
                  <a:pt x="11632" y="10732"/>
                </a:lnTo>
                <a:lnTo>
                  <a:pt x="11802" y="10780"/>
                </a:lnTo>
                <a:lnTo>
                  <a:pt x="11656" y="10999"/>
                </a:lnTo>
                <a:lnTo>
                  <a:pt x="11510" y="10951"/>
                </a:lnTo>
                <a:lnTo>
                  <a:pt x="11364" y="10926"/>
                </a:lnTo>
                <a:lnTo>
                  <a:pt x="11072" y="10853"/>
                </a:lnTo>
                <a:lnTo>
                  <a:pt x="10950" y="10853"/>
                </a:lnTo>
                <a:lnTo>
                  <a:pt x="10804" y="10902"/>
                </a:lnTo>
                <a:lnTo>
                  <a:pt x="10780" y="10926"/>
                </a:lnTo>
                <a:lnTo>
                  <a:pt x="10756" y="10951"/>
                </a:lnTo>
                <a:lnTo>
                  <a:pt x="10756" y="10999"/>
                </a:lnTo>
                <a:lnTo>
                  <a:pt x="10780" y="11048"/>
                </a:lnTo>
                <a:lnTo>
                  <a:pt x="10902" y="11121"/>
                </a:lnTo>
                <a:lnTo>
                  <a:pt x="11023" y="11170"/>
                </a:lnTo>
                <a:lnTo>
                  <a:pt x="11267" y="11243"/>
                </a:lnTo>
                <a:lnTo>
                  <a:pt x="11461" y="11291"/>
                </a:lnTo>
                <a:lnTo>
                  <a:pt x="11242" y="11583"/>
                </a:lnTo>
                <a:lnTo>
                  <a:pt x="11072" y="11535"/>
                </a:lnTo>
                <a:lnTo>
                  <a:pt x="10877" y="11535"/>
                </a:lnTo>
                <a:lnTo>
                  <a:pt x="10683" y="11583"/>
                </a:lnTo>
                <a:lnTo>
                  <a:pt x="10658" y="11608"/>
                </a:lnTo>
                <a:lnTo>
                  <a:pt x="10683" y="11632"/>
                </a:lnTo>
                <a:lnTo>
                  <a:pt x="10829" y="11681"/>
                </a:lnTo>
                <a:lnTo>
                  <a:pt x="10975" y="11729"/>
                </a:lnTo>
                <a:lnTo>
                  <a:pt x="11096" y="11778"/>
                </a:lnTo>
                <a:lnTo>
                  <a:pt x="10877" y="12143"/>
                </a:lnTo>
                <a:lnTo>
                  <a:pt x="10829" y="12118"/>
                </a:lnTo>
                <a:lnTo>
                  <a:pt x="10658" y="12045"/>
                </a:lnTo>
                <a:lnTo>
                  <a:pt x="10561" y="11997"/>
                </a:lnTo>
                <a:lnTo>
                  <a:pt x="10464" y="11972"/>
                </a:lnTo>
                <a:lnTo>
                  <a:pt x="10439" y="11997"/>
                </a:lnTo>
                <a:lnTo>
                  <a:pt x="10439" y="12045"/>
                </a:lnTo>
                <a:lnTo>
                  <a:pt x="10488" y="12118"/>
                </a:lnTo>
                <a:lnTo>
                  <a:pt x="10585" y="12191"/>
                </a:lnTo>
                <a:lnTo>
                  <a:pt x="10756" y="12313"/>
                </a:lnTo>
                <a:lnTo>
                  <a:pt x="10561" y="12654"/>
                </a:lnTo>
                <a:lnTo>
                  <a:pt x="10415" y="12629"/>
                </a:lnTo>
                <a:lnTo>
                  <a:pt x="10172" y="12629"/>
                </a:lnTo>
                <a:lnTo>
                  <a:pt x="10026" y="12654"/>
                </a:lnTo>
                <a:lnTo>
                  <a:pt x="10026" y="12678"/>
                </a:lnTo>
                <a:lnTo>
                  <a:pt x="10026" y="12702"/>
                </a:lnTo>
                <a:lnTo>
                  <a:pt x="10245" y="12800"/>
                </a:lnTo>
                <a:lnTo>
                  <a:pt x="10439" y="12897"/>
                </a:lnTo>
                <a:lnTo>
                  <a:pt x="10196" y="13384"/>
                </a:lnTo>
                <a:lnTo>
                  <a:pt x="9880" y="13384"/>
                </a:lnTo>
                <a:lnTo>
                  <a:pt x="9904" y="13432"/>
                </a:lnTo>
                <a:lnTo>
                  <a:pt x="10147" y="13505"/>
                </a:lnTo>
                <a:lnTo>
                  <a:pt x="10074" y="13700"/>
                </a:lnTo>
                <a:lnTo>
                  <a:pt x="10026" y="13895"/>
                </a:lnTo>
                <a:lnTo>
                  <a:pt x="9953" y="14284"/>
                </a:lnTo>
                <a:lnTo>
                  <a:pt x="9880" y="14673"/>
                </a:lnTo>
                <a:lnTo>
                  <a:pt x="9807" y="15087"/>
                </a:lnTo>
                <a:lnTo>
                  <a:pt x="9101" y="15111"/>
                </a:lnTo>
                <a:lnTo>
                  <a:pt x="9247" y="14673"/>
                </a:lnTo>
                <a:lnTo>
                  <a:pt x="9344" y="14235"/>
                </a:lnTo>
                <a:lnTo>
                  <a:pt x="9539" y="13359"/>
                </a:lnTo>
                <a:lnTo>
                  <a:pt x="9734" y="12459"/>
                </a:lnTo>
                <a:lnTo>
                  <a:pt x="9855" y="12021"/>
                </a:lnTo>
                <a:lnTo>
                  <a:pt x="9977" y="11583"/>
                </a:lnTo>
                <a:lnTo>
                  <a:pt x="10269" y="10659"/>
                </a:lnTo>
                <a:lnTo>
                  <a:pt x="10537" y="9734"/>
                </a:lnTo>
                <a:lnTo>
                  <a:pt x="10658" y="9320"/>
                </a:lnTo>
                <a:lnTo>
                  <a:pt x="10756" y="8858"/>
                </a:lnTo>
                <a:lnTo>
                  <a:pt x="10780" y="8639"/>
                </a:lnTo>
                <a:lnTo>
                  <a:pt x="10780" y="8396"/>
                </a:lnTo>
                <a:lnTo>
                  <a:pt x="10756" y="8177"/>
                </a:lnTo>
                <a:lnTo>
                  <a:pt x="10707" y="7958"/>
                </a:lnTo>
                <a:lnTo>
                  <a:pt x="10683" y="7933"/>
                </a:lnTo>
                <a:lnTo>
                  <a:pt x="10634" y="7933"/>
                </a:lnTo>
                <a:lnTo>
                  <a:pt x="10610" y="7958"/>
                </a:lnTo>
                <a:lnTo>
                  <a:pt x="10537" y="8177"/>
                </a:lnTo>
                <a:lnTo>
                  <a:pt x="10464" y="8420"/>
                </a:lnTo>
                <a:lnTo>
                  <a:pt x="10366" y="8882"/>
                </a:lnTo>
                <a:lnTo>
                  <a:pt x="10293" y="9369"/>
                </a:lnTo>
                <a:lnTo>
                  <a:pt x="10172" y="9831"/>
                </a:lnTo>
                <a:lnTo>
                  <a:pt x="9904" y="10756"/>
                </a:lnTo>
                <a:lnTo>
                  <a:pt x="9588" y="11656"/>
                </a:lnTo>
                <a:lnTo>
                  <a:pt x="9466" y="12094"/>
                </a:lnTo>
                <a:lnTo>
                  <a:pt x="9369" y="12532"/>
                </a:lnTo>
                <a:lnTo>
                  <a:pt x="9174" y="13384"/>
                </a:lnTo>
                <a:lnTo>
                  <a:pt x="8979" y="14260"/>
                </a:lnTo>
                <a:lnTo>
                  <a:pt x="8858" y="14698"/>
                </a:lnTo>
                <a:lnTo>
                  <a:pt x="8736" y="15111"/>
                </a:lnTo>
                <a:lnTo>
                  <a:pt x="8128" y="15136"/>
                </a:lnTo>
                <a:lnTo>
                  <a:pt x="7519" y="15087"/>
                </a:lnTo>
                <a:lnTo>
                  <a:pt x="7179" y="15063"/>
                </a:lnTo>
                <a:lnTo>
                  <a:pt x="7154" y="15038"/>
                </a:lnTo>
                <a:lnTo>
                  <a:pt x="7081" y="14698"/>
                </a:lnTo>
                <a:lnTo>
                  <a:pt x="7033" y="14357"/>
                </a:lnTo>
                <a:lnTo>
                  <a:pt x="6935" y="13651"/>
                </a:lnTo>
                <a:lnTo>
                  <a:pt x="6765" y="12605"/>
                </a:lnTo>
                <a:lnTo>
                  <a:pt x="6570" y="11583"/>
                </a:lnTo>
                <a:lnTo>
                  <a:pt x="6230" y="9880"/>
                </a:lnTo>
                <a:lnTo>
                  <a:pt x="6060" y="9028"/>
                </a:lnTo>
                <a:lnTo>
                  <a:pt x="5841" y="8177"/>
                </a:lnTo>
                <a:lnTo>
                  <a:pt x="5816" y="8152"/>
                </a:lnTo>
                <a:lnTo>
                  <a:pt x="5768" y="8128"/>
                </a:lnTo>
                <a:lnTo>
                  <a:pt x="5743" y="8128"/>
                </a:lnTo>
                <a:lnTo>
                  <a:pt x="5695" y="8152"/>
                </a:lnTo>
                <a:lnTo>
                  <a:pt x="5646" y="8298"/>
                </a:lnTo>
                <a:lnTo>
                  <a:pt x="5646" y="8420"/>
                </a:lnTo>
                <a:lnTo>
                  <a:pt x="5646" y="8542"/>
                </a:lnTo>
                <a:lnTo>
                  <a:pt x="5646" y="8663"/>
                </a:lnTo>
                <a:lnTo>
                  <a:pt x="5719" y="8931"/>
                </a:lnTo>
                <a:lnTo>
                  <a:pt x="5768" y="9199"/>
                </a:lnTo>
                <a:lnTo>
                  <a:pt x="5865" y="9734"/>
                </a:lnTo>
                <a:lnTo>
                  <a:pt x="5962" y="10245"/>
                </a:lnTo>
                <a:lnTo>
                  <a:pt x="6035" y="10780"/>
                </a:lnTo>
                <a:lnTo>
                  <a:pt x="6133" y="11316"/>
                </a:lnTo>
                <a:lnTo>
                  <a:pt x="6327" y="12337"/>
                </a:lnTo>
                <a:lnTo>
                  <a:pt x="6522" y="13384"/>
                </a:lnTo>
                <a:lnTo>
                  <a:pt x="6570" y="13773"/>
                </a:lnTo>
                <a:lnTo>
                  <a:pt x="6619" y="14211"/>
                </a:lnTo>
                <a:lnTo>
                  <a:pt x="6668" y="14625"/>
                </a:lnTo>
                <a:lnTo>
                  <a:pt x="6716" y="14819"/>
                </a:lnTo>
                <a:lnTo>
                  <a:pt x="6765" y="15014"/>
                </a:lnTo>
                <a:lnTo>
                  <a:pt x="6497" y="15038"/>
                </a:lnTo>
                <a:lnTo>
                  <a:pt x="6473" y="14625"/>
                </a:lnTo>
                <a:lnTo>
                  <a:pt x="6400" y="14235"/>
                </a:lnTo>
                <a:lnTo>
                  <a:pt x="6279" y="13846"/>
                </a:lnTo>
                <a:lnTo>
                  <a:pt x="6133" y="13481"/>
                </a:lnTo>
                <a:lnTo>
                  <a:pt x="5938" y="13116"/>
                </a:lnTo>
                <a:lnTo>
                  <a:pt x="5743" y="12775"/>
                </a:lnTo>
                <a:lnTo>
                  <a:pt x="5281" y="12070"/>
                </a:lnTo>
                <a:lnTo>
                  <a:pt x="4746" y="11267"/>
                </a:lnTo>
                <a:lnTo>
                  <a:pt x="4210" y="10415"/>
                </a:lnTo>
                <a:lnTo>
                  <a:pt x="3967" y="9977"/>
                </a:lnTo>
                <a:lnTo>
                  <a:pt x="3724" y="9539"/>
                </a:lnTo>
                <a:lnTo>
                  <a:pt x="3529" y="9077"/>
                </a:lnTo>
                <a:lnTo>
                  <a:pt x="3359" y="8615"/>
                </a:lnTo>
                <a:lnTo>
                  <a:pt x="3286" y="8396"/>
                </a:lnTo>
                <a:lnTo>
                  <a:pt x="3261" y="8152"/>
                </a:lnTo>
                <a:lnTo>
                  <a:pt x="3237" y="7909"/>
                </a:lnTo>
                <a:lnTo>
                  <a:pt x="3237" y="7666"/>
                </a:lnTo>
                <a:lnTo>
                  <a:pt x="3261" y="7155"/>
                </a:lnTo>
                <a:lnTo>
                  <a:pt x="3310" y="6668"/>
                </a:lnTo>
                <a:lnTo>
                  <a:pt x="3334" y="6376"/>
                </a:lnTo>
                <a:lnTo>
                  <a:pt x="3407" y="6108"/>
                </a:lnTo>
                <a:lnTo>
                  <a:pt x="3480" y="5841"/>
                </a:lnTo>
                <a:lnTo>
                  <a:pt x="3578" y="5597"/>
                </a:lnTo>
                <a:lnTo>
                  <a:pt x="3699" y="5354"/>
                </a:lnTo>
                <a:lnTo>
                  <a:pt x="3845" y="5111"/>
                </a:lnTo>
                <a:lnTo>
                  <a:pt x="4016" y="4892"/>
                </a:lnTo>
                <a:lnTo>
                  <a:pt x="4186" y="4673"/>
                </a:lnTo>
                <a:lnTo>
                  <a:pt x="4648" y="4162"/>
                </a:lnTo>
                <a:lnTo>
                  <a:pt x="5062" y="3748"/>
                </a:lnTo>
                <a:lnTo>
                  <a:pt x="5403" y="3432"/>
                </a:lnTo>
                <a:lnTo>
                  <a:pt x="5743" y="3189"/>
                </a:lnTo>
                <a:lnTo>
                  <a:pt x="6060" y="3018"/>
                </a:lnTo>
                <a:lnTo>
                  <a:pt x="6352" y="2872"/>
                </a:lnTo>
                <a:lnTo>
                  <a:pt x="6668" y="2775"/>
                </a:lnTo>
                <a:lnTo>
                  <a:pt x="6984" y="2702"/>
                </a:lnTo>
                <a:lnTo>
                  <a:pt x="7276" y="2653"/>
                </a:lnTo>
                <a:lnTo>
                  <a:pt x="7568" y="2629"/>
                </a:lnTo>
                <a:lnTo>
                  <a:pt x="7860" y="2605"/>
                </a:lnTo>
                <a:close/>
                <a:moveTo>
                  <a:pt x="6716" y="15525"/>
                </a:moveTo>
                <a:lnTo>
                  <a:pt x="6619" y="15720"/>
                </a:lnTo>
                <a:lnTo>
                  <a:pt x="6352" y="16158"/>
                </a:lnTo>
                <a:lnTo>
                  <a:pt x="6279" y="16109"/>
                </a:lnTo>
                <a:lnTo>
                  <a:pt x="6230" y="16060"/>
                </a:lnTo>
                <a:lnTo>
                  <a:pt x="6206" y="15963"/>
                </a:lnTo>
                <a:lnTo>
                  <a:pt x="6206" y="15866"/>
                </a:lnTo>
                <a:lnTo>
                  <a:pt x="6206" y="15768"/>
                </a:lnTo>
                <a:lnTo>
                  <a:pt x="6230" y="15695"/>
                </a:lnTo>
                <a:lnTo>
                  <a:pt x="6279" y="15598"/>
                </a:lnTo>
                <a:lnTo>
                  <a:pt x="6327" y="15549"/>
                </a:lnTo>
                <a:lnTo>
                  <a:pt x="6595" y="15525"/>
                </a:lnTo>
                <a:close/>
                <a:moveTo>
                  <a:pt x="6887" y="15525"/>
                </a:moveTo>
                <a:lnTo>
                  <a:pt x="7276" y="15549"/>
                </a:lnTo>
                <a:lnTo>
                  <a:pt x="7641" y="15598"/>
                </a:lnTo>
                <a:lnTo>
                  <a:pt x="8225" y="15647"/>
                </a:lnTo>
                <a:lnTo>
                  <a:pt x="8809" y="15671"/>
                </a:lnTo>
                <a:lnTo>
                  <a:pt x="8541" y="15963"/>
                </a:lnTo>
                <a:lnTo>
                  <a:pt x="8298" y="16255"/>
                </a:lnTo>
                <a:lnTo>
                  <a:pt x="7909" y="16231"/>
                </a:lnTo>
                <a:lnTo>
                  <a:pt x="8249" y="15744"/>
                </a:lnTo>
                <a:lnTo>
                  <a:pt x="8249" y="15720"/>
                </a:lnTo>
                <a:lnTo>
                  <a:pt x="8225" y="15695"/>
                </a:lnTo>
                <a:lnTo>
                  <a:pt x="8201" y="15671"/>
                </a:lnTo>
                <a:lnTo>
                  <a:pt x="8176" y="15695"/>
                </a:lnTo>
                <a:lnTo>
                  <a:pt x="7690" y="16231"/>
                </a:lnTo>
                <a:lnTo>
                  <a:pt x="7179" y="16182"/>
                </a:lnTo>
                <a:lnTo>
                  <a:pt x="7325" y="15939"/>
                </a:lnTo>
                <a:lnTo>
                  <a:pt x="7471" y="15671"/>
                </a:lnTo>
                <a:lnTo>
                  <a:pt x="7471" y="15647"/>
                </a:lnTo>
                <a:lnTo>
                  <a:pt x="7446" y="15622"/>
                </a:lnTo>
                <a:lnTo>
                  <a:pt x="7422" y="15647"/>
                </a:lnTo>
                <a:lnTo>
                  <a:pt x="7203" y="15890"/>
                </a:lnTo>
                <a:lnTo>
                  <a:pt x="6935" y="16182"/>
                </a:lnTo>
                <a:lnTo>
                  <a:pt x="6741" y="16206"/>
                </a:lnTo>
                <a:lnTo>
                  <a:pt x="6570" y="16255"/>
                </a:lnTo>
                <a:lnTo>
                  <a:pt x="6668" y="16060"/>
                </a:lnTo>
                <a:lnTo>
                  <a:pt x="6814" y="15817"/>
                </a:lnTo>
                <a:lnTo>
                  <a:pt x="6862" y="15671"/>
                </a:lnTo>
                <a:lnTo>
                  <a:pt x="6887" y="15525"/>
                </a:lnTo>
                <a:close/>
                <a:moveTo>
                  <a:pt x="9661" y="15622"/>
                </a:moveTo>
                <a:lnTo>
                  <a:pt x="9734" y="15671"/>
                </a:lnTo>
                <a:lnTo>
                  <a:pt x="9807" y="15695"/>
                </a:lnTo>
                <a:lnTo>
                  <a:pt x="9953" y="15695"/>
                </a:lnTo>
                <a:lnTo>
                  <a:pt x="9782" y="15793"/>
                </a:lnTo>
                <a:lnTo>
                  <a:pt x="9661" y="15939"/>
                </a:lnTo>
                <a:lnTo>
                  <a:pt x="9539" y="16085"/>
                </a:lnTo>
                <a:lnTo>
                  <a:pt x="9417" y="16279"/>
                </a:lnTo>
                <a:lnTo>
                  <a:pt x="9271" y="16279"/>
                </a:lnTo>
                <a:lnTo>
                  <a:pt x="9612" y="15817"/>
                </a:lnTo>
                <a:lnTo>
                  <a:pt x="9612" y="15793"/>
                </a:lnTo>
                <a:lnTo>
                  <a:pt x="9612" y="15768"/>
                </a:lnTo>
                <a:lnTo>
                  <a:pt x="9563" y="15768"/>
                </a:lnTo>
                <a:lnTo>
                  <a:pt x="9320" y="16012"/>
                </a:lnTo>
                <a:lnTo>
                  <a:pt x="9077" y="16255"/>
                </a:lnTo>
                <a:lnTo>
                  <a:pt x="8517" y="16255"/>
                </a:lnTo>
                <a:lnTo>
                  <a:pt x="8882" y="15720"/>
                </a:lnTo>
                <a:lnTo>
                  <a:pt x="8906" y="15695"/>
                </a:lnTo>
                <a:lnTo>
                  <a:pt x="8882" y="15671"/>
                </a:lnTo>
                <a:lnTo>
                  <a:pt x="9271" y="15671"/>
                </a:lnTo>
                <a:lnTo>
                  <a:pt x="9661" y="15622"/>
                </a:lnTo>
                <a:close/>
                <a:moveTo>
                  <a:pt x="10074" y="15768"/>
                </a:moveTo>
                <a:lnTo>
                  <a:pt x="10074" y="15841"/>
                </a:lnTo>
                <a:lnTo>
                  <a:pt x="10099" y="15939"/>
                </a:lnTo>
                <a:lnTo>
                  <a:pt x="10074" y="16060"/>
                </a:lnTo>
                <a:lnTo>
                  <a:pt x="10050" y="16182"/>
                </a:lnTo>
                <a:lnTo>
                  <a:pt x="9977" y="16304"/>
                </a:lnTo>
                <a:lnTo>
                  <a:pt x="9758" y="16279"/>
                </a:lnTo>
                <a:lnTo>
                  <a:pt x="9880" y="16012"/>
                </a:lnTo>
                <a:lnTo>
                  <a:pt x="9977" y="15890"/>
                </a:lnTo>
                <a:lnTo>
                  <a:pt x="10074" y="15768"/>
                </a:lnTo>
                <a:close/>
                <a:moveTo>
                  <a:pt x="6522" y="16571"/>
                </a:moveTo>
                <a:lnTo>
                  <a:pt x="6595" y="16620"/>
                </a:lnTo>
                <a:lnTo>
                  <a:pt x="6424" y="16888"/>
                </a:lnTo>
                <a:lnTo>
                  <a:pt x="6376" y="17034"/>
                </a:lnTo>
                <a:lnTo>
                  <a:pt x="6327" y="17180"/>
                </a:lnTo>
                <a:lnTo>
                  <a:pt x="6254" y="17082"/>
                </a:lnTo>
                <a:lnTo>
                  <a:pt x="6230" y="16985"/>
                </a:lnTo>
                <a:lnTo>
                  <a:pt x="6206" y="16912"/>
                </a:lnTo>
                <a:lnTo>
                  <a:pt x="6230" y="16815"/>
                </a:lnTo>
                <a:lnTo>
                  <a:pt x="6254" y="16839"/>
                </a:lnTo>
                <a:lnTo>
                  <a:pt x="6303" y="16839"/>
                </a:lnTo>
                <a:lnTo>
                  <a:pt x="6352" y="16815"/>
                </a:lnTo>
                <a:lnTo>
                  <a:pt x="6376" y="16766"/>
                </a:lnTo>
                <a:lnTo>
                  <a:pt x="6424" y="16596"/>
                </a:lnTo>
                <a:lnTo>
                  <a:pt x="6449" y="16596"/>
                </a:lnTo>
                <a:lnTo>
                  <a:pt x="6522" y="16571"/>
                </a:lnTo>
                <a:close/>
                <a:moveTo>
                  <a:pt x="7884" y="16693"/>
                </a:moveTo>
                <a:lnTo>
                  <a:pt x="7957" y="16717"/>
                </a:lnTo>
                <a:lnTo>
                  <a:pt x="7787" y="16985"/>
                </a:lnTo>
                <a:lnTo>
                  <a:pt x="7617" y="17253"/>
                </a:lnTo>
                <a:lnTo>
                  <a:pt x="7592" y="17326"/>
                </a:lnTo>
                <a:lnTo>
                  <a:pt x="7300" y="17326"/>
                </a:lnTo>
                <a:lnTo>
                  <a:pt x="7398" y="17107"/>
                </a:lnTo>
                <a:lnTo>
                  <a:pt x="7519" y="16888"/>
                </a:lnTo>
                <a:lnTo>
                  <a:pt x="7617" y="16717"/>
                </a:lnTo>
                <a:lnTo>
                  <a:pt x="7884" y="16693"/>
                </a:lnTo>
                <a:close/>
                <a:moveTo>
                  <a:pt x="8225" y="16717"/>
                </a:moveTo>
                <a:lnTo>
                  <a:pt x="8736" y="16742"/>
                </a:lnTo>
                <a:lnTo>
                  <a:pt x="8541" y="17034"/>
                </a:lnTo>
                <a:lnTo>
                  <a:pt x="8371" y="17326"/>
                </a:lnTo>
                <a:lnTo>
                  <a:pt x="7909" y="17326"/>
                </a:lnTo>
                <a:lnTo>
                  <a:pt x="7933" y="17277"/>
                </a:lnTo>
                <a:lnTo>
                  <a:pt x="8225" y="16717"/>
                </a:lnTo>
                <a:close/>
                <a:moveTo>
                  <a:pt x="9223" y="16742"/>
                </a:moveTo>
                <a:lnTo>
                  <a:pt x="8979" y="17350"/>
                </a:lnTo>
                <a:lnTo>
                  <a:pt x="8663" y="17350"/>
                </a:lnTo>
                <a:lnTo>
                  <a:pt x="8979" y="16742"/>
                </a:lnTo>
                <a:close/>
                <a:moveTo>
                  <a:pt x="9928" y="16742"/>
                </a:moveTo>
                <a:lnTo>
                  <a:pt x="9661" y="17253"/>
                </a:lnTo>
                <a:lnTo>
                  <a:pt x="9612" y="17350"/>
                </a:lnTo>
                <a:lnTo>
                  <a:pt x="9320" y="17350"/>
                </a:lnTo>
                <a:lnTo>
                  <a:pt x="9563" y="16742"/>
                </a:lnTo>
                <a:close/>
                <a:moveTo>
                  <a:pt x="10147" y="16839"/>
                </a:moveTo>
                <a:lnTo>
                  <a:pt x="10220" y="16961"/>
                </a:lnTo>
                <a:lnTo>
                  <a:pt x="10245" y="17107"/>
                </a:lnTo>
                <a:lnTo>
                  <a:pt x="10220" y="17228"/>
                </a:lnTo>
                <a:lnTo>
                  <a:pt x="10147" y="17350"/>
                </a:lnTo>
                <a:lnTo>
                  <a:pt x="9928" y="17350"/>
                </a:lnTo>
                <a:lnTo>
                  <a:pt x="9953" y="17277"/>
                </a:lnTo>
                <a:lnTo>
                  <a:pt x="10050" y="17082"/>
                </a:lnTo>
                <a:lnTo>
                  <a:pt x="10147" y="16839"/>
                </a:lnTo>
                <a:close/>
                <a:moveTo>
                  <a:pt x="6862" y="16693"/>
                </a:moveTo>
                <a:lnTo>
                  <a:pt x="7081" y="16717"/>
                </a:lnTo>
                <a:lnTo>
                  <a:pt x="7300" y="16717"/>
                </a:lnTo>
                <a:lnTo>
                  <a:pt x="7106" y="17009"/>
                </a:lnTo>
                <a:lnTo>
                  <a:pt x="6935" y="17326"/>
                </a:lnTo>
                <a:lnTo>
                  <a:pt x="6741" y="17350"/>
                </a:lnTo>
                <a:lnTo>
                  <a:pt x="6570" y="17399"/>
                </a:lnTo>
                <a:lnTo>
                  <a:pt x="6619" y="17204"/>
                </a:lnTo>
                <a:lnTo>
                  <a:pt x="6692" y="17034"/>
                </a:lnTo>
                <a:lnTo>
                  <a:pt x="6862" y="16693"/>
                </a:lnTo>
                <a:close/>
                <a:moveTo>
                  <a:pt x="6473" y="17618"/>
                </a:moveTo>
                <a:lnTo>
                  <a:pt x="6643" y="17691"/>
                </a:lnTo>
                <a:lnTo>
                  <a:pt x="6814" y="17715"/>
                </a:lnTo>
                <a:lnTo>
                  <a:pt x="6789" y="17910"/>
                </a:lnTo>
                <a:lnTo>
                  <a:pt x="6765" y="18080"/>
                </a:lnTo>
                <a:lnTo>
                  <a:pt x="6643" y="17983"/>
                </a:lnTo>
                <a:lnTo>
                  <a:pt x="6546" y="17861"/>
                </a:lnTo>
                <a:lnTo>
                  <a:pt x="6352" y="17642"/>
                </a:lnTo>
                <a:lnTo>
                  <a:pt x="6376" y="17618"/>
                </a:lnTo>
                <a:lnTo>
                  <a:pt x="6424" y="17642"/>
                </a:lnTo>
                <a:lnTo>
                  <a:pt x="6473" y="17618"/>
                </a:lnTo>
                <a:close/>
                <a:moveTo>
                  <a:pt x="7398" y="17739"/>
                </a:moveTo>
                <a:lnTo>
                  <a:pt x="7300" y="18031"/>
                </a:lnTo>
                <a:lnTo>
                  <a:pt x="7252" y="18177"/>
                </a:lnTo>
                <a:lnTo>
                  <a:pt x="7252" y="18299"/>
                </a:lnTo>
                <a:lnTo>
                  <a:pt x="7008" y="18202"/>
                </a:lnTo>
                <a:lnTo>
                  <a:pt x="7154" y="17739"/>
                </a:lnTo>
                <a:close/>
                <a:moveTo>
                  <a:pt x="8833" y="17715"/>
                </a:moveTo>
                <a:lnTo>
                  <a:pt x="8785" y="17837"/>
                </a:lnTo>
                <a:lnTo>
                  <a:pt x="8736" y="17983"/>
                </a:lnTo>
                <a:lnTo>
                  <a:pt x="8712" y="18104"/>
                </a:lnTo>
                <a:lnTo>
                  <a:pt x="8736" y="18153"/>
                </a:lnTo>
                <a:lnTo>
                  <a:pt x="8736" y="18202"/>
                </a:lnTo>
                <a:lnTo>
                  <a:pt x="8809" y="18250"/>
                </a:lnTo>
                <a:lnTo>
                  <a:pt x="8882" y="18250"/>
                </a:lnTo>
                <a:lnTo>
                  <a:pt x="8931" y="18226"/>
                </a:lnTo>
                <a:lnTo>
                  <a:pt x="9004" y="18153"/>
                </a:lnTo>
                <a:lnTo>
                  <a:pt x="9125" y="17958"/>
                </a:lnTo>
                <a:lnTo>
                  <a:pt x="9198" y="17739"/>
                </a:lnTo>
                <a:lnTo>
                  <a:pt x="9393" y="17739"/>
                </a:lnTo>
                <a:lnTo>
                  <a:pt x="9369" y="17861"/>
                </a:lnTo>
                <a:lnTo>
                  <a:pt x="9369" y="18007"/>
                </a:lnTo>
                <a:lnTo>
                  <a:pt x="9125" y="18153"/>
                </a:lnTo>
                <a:lnTo>
                  <a:pt x="8833" y="18275"/>
                </a:lnTo>
                <a:lnTo>
                  <a:pt x="8566" y="18372"/>
                </a:lnTo>
                <a:lnTo>
                  <a:pt x="8249" y="18421"/>
                </a:lnTo>
                <a:lnTo>
                  <a:pt x="8274" y="18275"/>
                </a:lnTo>
                <a:lnTo>
                  <a:pt x="8371" y="17983"/>
                </a:lnTo>
                <a:lnTo>
                  <a:pt x="8468" y="17715"/>
                </a:lnTo>
                <a:close/>
                <a:moveTo>
                  <a:pt x="8176" y="17715"/>
                </a:moveTo>
                <a:lnTo>
                  <a:pt x="8030" y="18056"/>
                </a:lnTo>
                <a:lnTo>
                  <a:pt x="7957" y="18250"/>
                </a:lnTo>
                <a:lnTo>
                  <a:pt x="7933" y="18445"/>
                </a:lnTo>
                <a:lnTo>
                  <a:pt x="7738" y="18421"/>
                </a:lnTo>
                <a:lnTo>
                  <a:pt x="7568" y="18396"/>
                </a:lnTo>
                <a:lnTo>
                  <a:pt x="7568" y="18226"/>
                </a:lnTo>
                <a:lnTo>
                  <a:pt x="7641" y="17983"/>
                </a:lnTo>
                <a:lnTo>
                  <a:pt x="7738" y="17715"/>
                </a:lnTo>
                <a:close/>
                <a:moveTo>
                  <a:pt x="8128" y="2094"/>
                </a:moveTo>
                <a:lnTo>
                  <a:pt x="7714" y="2142"/>
                </a:lnTo>
                <a:lnTo>
                  <a:pt x="7325" y="2191"/>
                </a:lnTo>
                <a:lnTo>
                  <a:pt x="6935" y="2264"/>
                </a:lnTo>
                <a:lnTo>
                  <a:pt x="6546" y="2386"/>
                </a:lnTo>
                <a:lnTo>
                  <a:pt x="6181" y="2507"/>
                </a:lnTo>
                <a:lnTo>
                  <a:pt x="5841" y="2653"/>
                </a:lnTo>
                <a:lnTo>
                  <a:pt x="5500" y="2824"/>
                </a:lnTo>
                <a:lnTo>
                  <a:pt x="5184" y="3018"/>
                </a:lnTo>
                <a:lnTo>
                  <a:pt x="4892" y="3237"/>
                </a:lnTo>
                <a:lnTo>
                  <a:pt x="4551" y="3554"/>
                </a:lnTo>
                <a:lnTo>
                  <a:pt x="4210" y="3918"/>
                </a:lnTo>
                <a:lnTo>
                  <a:pt x="3918" y="4332"/>
                </a:lnTo>
                <a:lnTo>
                  <a:pt x="3626" y="4746"/>
                </a:lnTo>
                <a:lnTo>
                  <a:pt x="3383" y="5159"/>
                </a:lnTo>
                <a:lnTo>
                  <a:pt x="3164" y="5549"/>
                </a:lnTo>
                <a:lnTo>
                  <a:pt x="3018" y="5889"/>
                </a:lnTo>
                <a:lnTo>
                  <a:pt x="2921" y="6157"/>
                </a:lnTo>
                <a:lnTo>
                  <a:pt x="2823" y="6595"/>
                </a:lnTo>
                <a:lnTo>
                  <a:pt x="2775" y="7057"/>
                </a:lnTo>
                <a:lnTo>
                  <a:pt x="2750" y="7495"/>
                </a:lnTo>
                <a:lnTo>
                  <a:pt x="2775" y="7958"/>
                </a:lnTo>
                <a:lnTo>
                  <a:pt x="2823" y="8396"/>
                </a:lnTo>
                <a:lnTo>
                  <a:pt x="2921" y="8834"/>
                </a:lnTo>
                <a:lnTo>
                  <a:pt x="3067" y="9272"/>
                </a:lnTo>
                <a:lnTo>
                  <a:pt x="3237" y="9685"/>
                </a:lnTo>
                <a:lnTo>
                  <a:pt x="3602" y="10367"/>
                </a:lnTo>
                <a:lnTo>
                  <a:pt x="3991" y="11024"/>
                </a:lnTo>
                <a:lnTo>
                  <a:pt x="4843" y="12337"/>
                </a:lnTo>
                <a:lnTo>
                  <a:pt x="5281" y="13019"/>
                </a:lnTo>
                <a:lnTo>
                  <a:pt x="5476" y="13384"/>
                </a:lnTo>
                <a:lnTo>
                  <a:pt x="5646" y="13724"/>
                </a:lnTo>
                <a:lnTo>
                  <a:pt x="5792" y="14089"/>
                </a:lnTo>
                <a:lnTo>
                  <a:pt x="5914" y="14454"/>
                </a:lnTo>
                <a:lnTo>
                  <a:pt x="5987" y="14844"/>
                </a:lnTo>
                <a:lnTo>
                  <a:pt x="5987" y="15282"/>
                </a:lnTo>
                <a:lnTo>
                  <a:pt x="5962" y="15379"/>
                </a:lnTo>
                <a:lnTo>
                  <a:pt x="5962" y="15428"/>
                </a:lnTo>
                <a:lnTo>
                  <a:pt x="5889" y="15525"/>
                </a:lnTo>
                <a:lnTo>
                  <a:pt x="5841" y="15647"/>
                </a:lnTo>
                <a:lnTo>
                  <a:pt x="5816" y="15768"/>
                </a:lnTo>
                <a:lnTo>
                  <a:pt x="5792" y="15914"/>
                </a:lnTo>
                <a:lnTo>
                  <a:pt x="5816" y="16036"/>
                </a:lnTo>
                <a:lnTo>
                  <a:pt x="5841" y="16158"/>
                </a:lnTo>
                <a:lnTo>
                  <a:pt x="5889" y="16279"/>
                </a:lnTo>
                <a:lnTo>
                  <a:pt x="5962" y="16377"/>
                </a:lnTo>
                <a:lnTo>
                  <a:pt x="5865" y="16474"/>
                </a:lnTo>
                <a:lnTo>
                  <a:pt x="5792" y="16620"/>
                </a:lnTo>
                <a:lnTo>
                  <a:pt x="5768" y="16766"/>
                </a:lnTo>
                <a:lnTo>
                  <a:pt x="5768" y="16912"/>
                </a:lnTo>
                <a:lnTo>
                  <a:pt x="5768" y="17058"/>
                </a:lnTo>
                <a:lnTo>
                  <a:pt x="5816" y="17204"/>
                </a:lnTo>
                <a:lnTo>
                  <a:pt x="5889" y="17350"/>
                </a:lnTo>
                <a:lnTo>
                  <a:pt x="5987" y="17472"/>
                </a:lnTo>
                <a:lnTo>
                  <a:pt x="5962" y="17496"/>
                </a:lnTo>
                <a:lnTo>
                  <a:pt x="5914" y="17618"/>
                </a:lnTo>
                <a:lnTo>
                  <a:pt x="5914" y="17715"/>
                </a:lnTo>
                <a:lnTo>
                  <a:pt x="5938" y="17837"/>
                </a:lnTo>
                <a:lnTo>
                  <a:pt x="5987" y="17934"/>
                </a:lnTo>
                <a:lnTo>
                  <a:pt x="6133" y="18129"/>
                </a:lnTo>
                <a:lnTo>
                  <a:pt x="6303" y="18299"/>
                </a:lnTo>
                <a:lnTo>
                  <a:pt x="6424" y="18421"/>
                </a:lnTo>
                <a:lnTo>
                  <a:pt x="6570" y="18518"/>
                </a:lnTo>
                <a:lnTo>
                  <a:pt x="6862" y="18688"/>
                </a:lnTo>
                <a:lnTo>
                  <a:pt x="7179" y="18810"/>
                </a:lnTo>
                <a:lnTo>
                  <a:pt x="7495" y="18859"/>
                </a:lnTo>
                <a:lnTo>
                  <a:pt x="7738" y="18883"/>
                </a:lnTo>
                <a:lnTo>
                  <a:pt x="7982" y="18883"/>
                </a:lnTo>
                <a:lnTo>
                  <a:pt x="8030" y="18956"/>
                </a:lnTo>
                <a:lnTo>
                  <a:pt x="8079" y="18980"/>
                </a:lnTo>
                <a:lnTo>
                  <a:pt x="8128" y="18980"/>
                </a:lnTo>
                <a:lnTo>
                  <a:pt x="8176" y="18956"/>
                </a:lnTo>
                <a:lnTo>
                  <a:pt x="8201" y="18907"/>
                </a:lnTo>
                <a:lnTo>
                  <a:pt x="8201" y="18883"/>
                </a:lnTo>
                <a:lnTo>
                  <a:pt x="8493" y="18834"/>
                </a:lnTo>
                <a:lnTo>
                  <a:pt x="8785" y="18761"/>
                </a:lnTo>
                <a:lnTo>
                  <a:pt x="9052" y="18664"/>
                </a:lnTo>
                <a:lnTo>
                  <a:pt x="9320" y="18542"/>
                </a:lnTo>
                <a:lnTo>
                  <a:pt x="9563" y="18396"/>
                </a:lnTo>
                <a:lnTo>
                  <a:pt x="9807" y="18226"/>
                </a:lnTo>
                <a:lnTo>
                  <a:pt x="10050" y="18056"/>
                </a:lnTo>
                <a:lnTo>
                  <a:pt x="10269" y="17837"/>
                </a:lnTo>
                <a:lnTo>
                  <a:pt x="10318" y="17764"/>
                </a:lnTo>
                <a:lnTo>
                  <a:pt x="10342" y="17691"/>
                </a:lnTo>
                <a:lnTo>
                  <a:pt x="10464" y="17593"/>
                </a:lnTo>
                <a:lnTo>
                  <a:pt x="10537" y="17447"/>
                </a:lnTo>
                <a:lnTo>
                  <a:pt x="10585" y="17301"/>
                </a:lnTo>
                <a:lnTo>
                  <a:pt x="10634" y="17107"/>
                </a:lnTo>
                <a:lnTo>
                  <a:pt x="10634" y="16936"/>
                </a:lnTo>
                <a:lnTo>
                  <a:pt x="10585" y="16742"/>
                </a:lnTo>
                <a:lnTo>
                  <a:pt x="10512" y="16596"/>
                </a:lnTo>
                <a:lnTo>
                  <a:pt x="10391" y="16474"/>
                </a:lnTo>
                <a:lnTo>
                  <a:pt x="10488" y="16255"/>
                </a:lnTo>
                <a:lnTo>
                  <a:pt x="10537" y="16036"/>
                </a:lnTo>
                <a:lnTo>
                  <a:pt x="10537" y="15817"/>
                </a:lnTo>
                <a:lnTo>
                  <a:pt x="10488" y="15574"/>
                </a:lnTo>
                <a:lnTo>
                  <a:pt x="10415" y="15476"/>
                </a:lnTo>
                <a:lnTo>
                  <a:pt x="10342" y="15379"/>
                </a:lnTo>
                <a:lnTo>
                  <a:pt x="10342" y="15306"/>
                </a:lnTo>
                <a:lnTo>
                  <a:pt x="10415" y="14965"/>
                </a:lnTo>
                <a:lnTo>
                  <a:pt x="10464" y="14625"/>
                </a:lnTo>
                <a:lnTo>
                  <a:pt x="10512" y="14284"/>
                </a:lnTo>
                <a:lnTo>
                  <a:pt x="10585" y="13943"/>
                </a:lnTo>
                <a:lnTo>
                  <a:pt x="10658" y="13700"/>
                </a:lnTo>
                <a:lnTo>
                  <a:pt x="10756" y="13457"/>
                </a:lnTo>
                <a:lnTo>
                  <a:pt x="10999" y="12994"/>
                </a:lnTo>
                <a:lnTo>
                  <a:pt x="11023" y="12970"/>
                </a:lnTo>
                <a:lnTo>
                  <a:pt x="11023" y="12946"/>
                </a:lnTo>
                <a:lnTo>
                  <a:pt x="11340" y="12459"/>
                </a:lnTo>
                <a:lnTo>
                  <a:pt x="11632" y="11972"/>
                </a:lnTo>
                <a:lnTo>
                  <a:pt x="12191" y="11194"/>
                </a:lnTo>
                <a:lnTo>
                  <a:pt x="12483" y="10780"/>
                </a:lnTo>
                <a:lnTo>
                  <a:pt x="12751" y="10367"/>
                </a:lnTo>
                <a:lnTo>
                  <a:pt x="12994" y="9953"/>
                </a:lnTo>
                <a:lnTo>
                  <a:pt x="13213" y="9515"/>
                </a:lnTo>
                <a:lnTo>
                  <a:pt x="13384" y="9053"/>
                </a:lnTo>
                <a:lnTo>
                  <a:pt x="13457" y="8809"/>
                </a:lnTo>
                <a:lnTo>
                  <a:pt x="13505" y="8590"/>
                </a:lnTo>
                <a:lnTo>
                  <a:pt x="13554" y="8152"/>
                </a:lnTo>
                <a:lnTo>
                  <a:pt x="13554" y="7714"/>
                </a:lnTo>
                <a:lnTo>
                  <a:pt x="13505" y="7276"/>
                </a:lnTo>
                <a:lnTo>
                  <a:pt x="13432" y="6838"/>
                </a:lnTo>
                <a:lnTo>
                  <a:pt x="13335" y="6400"/>
                </a:lnTo>
                <a:lnTo>
                  <a:pt x="13213" y="5962"/>
                </a:lnTo>
                <a:lnTo>
                  <a:pt x="12946" y="5135"/>
                </a:lnTo>
                <a:lnTo>
                  <a:pt x="12800" y="4770"/>
                </a:lnTo>
                <a:lnTo>
                  <a:pt x="12605" y="4429"/>
                </a:lnTo>
                <a:lnTo>
                  <a:pt x="12386" y="4113"/>
                </a:lnTo>
                <a:lnTo>
                  <a:pt x="12143" y="3797"/>
                </a:lnTo>
                <a:lnTo>
                  <a:pt x="12143" y="3773"/>
                </a:lnTo>
                <a:lnTo>
                  <a:pt x="12094" y="3675"/>
                </a:lnTo>
                <a:lnTo>
                  <a:pt x="12021" y="3602"/>
                </a:lnTo>
                <a:lnTo>
                  <a:pt x="11948" y="3554"/>
                </a:lnTo>
                <a:lnTo>
                  <a:pt x="11851" y="3505"/>
                </a:lnTo>
                <a:lnTo>
                  <a:pt x="11607" y="3286"/>
                </a:lnTo>
                <a:lnTo>
                  <a:pt x="11340" y="3091"/>
                </a:lnTo>
                <a:lnTo>
                  <a:pt x="11072" y="2897"/>
                </a:lnTo>
                <a:lnTo>
                  <a:pt x="10804" y="2726"/>
                </a:lnTo>
                <a:lnTo>
                  <a:pt x="10464" y="2556"/>
                </a:lnTo>
                <a:lnTo>
                  <a:pt x="10099" y="2386"/>
                </a:lnTo>
                <a:lnTo>
                  <a:pt x="9709" y="2264"/>
                </a:lnTo>
                <a:lnTo>
                  <a:pt x="9320" y="2191"/>
                </a:lnTo>
                <a:lnTo>
                  <a:pt x="8931" y="2142"/>
                </a:lnTo>
                <a:lnTo>
                  <a:pt x="8517" y="2094"/>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129087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FF21356E-25AA-4FF8-BE4A-CB07AC5D3C91}"/>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en" smtClean="0"/>
              <a:t>11</a:t>
            </a:fld>
            <a:endParaRPr lang="en"/>
          </a:p>
        </p:txBody>
      </p:sp>
      <p:graphicFrame>
        <p:nvGraphicFramePr>
          <p:cNvPr id="3" name="Table 2">
            <a:extLst>
              <a:ext uri="{FF2B5EF4-FFF2-40B4-BE49-F238E27FC236}">
                <a16:creationId xmlns:a16="http://schemas.microsoft.com/office/drawing/2014/main" id="{BA3C8A36-E245-4F07-8EB0-6329D6BD676B}"/>
              </a:ext>
            </a:extLst>
          </p:cNvPr>
          <p:cNvGraphicFramePr>
            <a:graphicFrameLocks noGrp="1"/>
          </p:cNvGraphicFramePr>
          <p:nvPr>
            <p:extLst>
              <p:ext uri="{D42A27DB-BD31-4B8C-83A1-F6EECF244321}">
                <p14:modId xmlns:p14="http://schemas.microsoft.com/office/powerpoint/2010/main" val="2794476963"/>
              </p:ext>
            </p:extLst>
          </p:nvPr>
        </p:nvGraphicFramePr>
        <p:xfrm>
          <a:off x="183749" y="566637"/>
          <a:ext cx="8839184" cy="4507554"/>
        </p:xfrm>
        <a:graphic>
          <a:graphicData uri="http://schemas.openxmlformats.org/drawingml/2006/table">
            <a:tbl>
              <a:tblPr firstRow="1" bandRow="1">
                <a:tableStyleId>{2F9B4754-A883-40EA-AA17-CC1FA8374AAD}</a:tableStyleId>
              </a:tblPr>
              <a:tblGrid>
                <a:gridCol w="1165728">
                  <a:extLst>
                    <a:ext uri="{9D8B030D-6E8A-4147-A177-3AD203B41FA5}">
                      <a16:colId xmlns:a16="http://schemas.microsoft.com/office/drawing/2014/main" val="592850875"/>
                    </a:ext>
                  </a:extLst>
                </a:gridCol>
                <a:gridCol w="959182">
                  <a:extLst>
                    <a:ext uri="{9D8B030D-6E8A-4147-A177-3AD203B41FA5}">
                      <a16:colId xmlns:a16="http://schemas.microsoft.com/office/drawing/2014/main" val="3087198024"/>
                    </a:ext>
                  </a:extLst>
                </a:gridCol>
                <a:gridCol w="959182">
                  <a:extLst>
                    <a:ext uri="{9D8B030D-6E8A-4147-A177-3AD203B41FA5}">
                      <a16:colId xmlns:a16="http://schemas.microsoft.com/office/drawing/2014/main" val="456731258"/>
                    </a:ext>
                  </a:extLst>
                </a:gridCol>
                <a:gridCol w="959182">
                  <a:extLst>
                    <a:ext uri="{9D8B030D-6E8A-4147-A177-3AD203B41FA5}">
                      <a16:colId xmlns:a16="http://schemas.microsoft.com/office/drawing/2014/main" val="135519263"/>
                    </a:ext>
                  </a:extLst>
                </a:gridCol>
                <a:gridCol w="959182">
                  <a:extLst>
                    <a:ext uri="{9D8B030D-6E8A-4147-A177-3AD203B41FA5}">
                      <a16:colId xmlns:a16="http://schemas.microsoft.com/office/drawing/2014/main" val="3356833165"/>
                    </a:ext>
                  </a:extLst>
                </a:gridCol>
                <a:gridCol w="959182">
                  <a:extLst>
                    <a:ext uri="{9D8B030D-6E8A-4147-A177-3AD203B41FA5}">
                      <a16:colId xmlns:a16="http://schemas.microsoft.com/office/drawing/2014/main" val="4000874788"/>
                    </a:ext>
                  </a:extLst>
                </a:gridCol>
                <a:gridCol w="959182">
                  <a:extLst>
                    <a:ext uri="{9D8B030D-6E8A-4147-A177-3AD203B41FA5}">
                      <a16:colId xmlns:a16="http://schemas.microsoft.com/office/drawing/2014/main" val="1595102914"/>
                    </a:ext>
                  </a:extLst>
                </a:gridCol>
                <a:gridCol w="959182">
                  <a:extLst>
                    <a:ext uri="{9D8B030D-6E8A-4147-A177-3AD203B41FA5}">
                      <a16:colId xmlns:a16="http://schemas.microsoft.com/office/drawing/2014/main" val="3274084245"/>
                    </a:ext>
                  </a:extLst>
                </a:gridCol>
                <a:gridCol w="959182">
                  <a:extLst>
                    <a:ext uri="{9D8B030D-6E8A-4147-A177-3AD203B41FA5}">
                      <a16:colId xmlns:a16="http://schemas.microsoft.com/office/drawing/2014/main" val="1608147129"/>
                    </a:ext>
                  </a:extLst>
                </a:gridCol>
              </a:tblGrid>
              <a:tr h="325413">
                <a:tc>
                  <a:txBody>
                    <a:bodyPr/>
                    <a:lstStyle/>
                    <a:p>
                      <a:pPr algn="ctr"/>
                      <a:r>
                        <a:rPr lang="en-GB" sz="1400" dirty="0">
                          <a:latin typeface="Twinkl Cursive Looped" panose="02000000000000000000" pitchFamily="2" charset="77"/>
                        </a:rPr>
                        <a:t>Autumn 2</a:t>
                      </a:r>
                    </a:p>
                  </a:txBody>
                  <a:tcPr>
                    <a:solidFill>
                      <a:srgbClr val="FFC000"/>
                    </a:solidFill>
                  </a:tcPr>
                </a:tc>
                <a:tc>
                  <a:txBody>
                    <a:bodyPr/>
                    <a:lstStyle/>
                    <a:p>
                      <a:pPr algn="ctr">
                        <a:spcAft>
                          <a:spcPts val="0"/>
                        </a:spcAft>
                      </a:pPr>
                      <a:r>
                        <a:rPr lang="en-GB" sz="1200" dirty="0">
                          <a:effectLst/>
                          <a:latin typeface="Twinkl Cursive Looped Semibold" panose="02000000000000000000" pitchFamily="2" charset="0"/>
                          <a:ea typeface="Times New Roman" panose="02020603050405020304" pitchFamily="18" charset="0"/>
                        </a:rPr>
                        <a:t>Week 9</a:t>
                      </a:r>
                    </a:p>
                  </a:txBody>
                  <a:tcPr marL="68580" marR="68580" marT="0" marB="0" anchor="ctr"/>
                </a:tc>
                <a:tc>
                  <a:txBody>
                    <a:bodyPr/>
                    <a:lstStyle/>
                    <a:p>
                      <a:pPr algn="ctr">
                        <a:spcAft>
                          <a:spcPts val="0"/>
                        </a:spcAft>
                      </a:pPr>
                      <a:r>
                        <a:rPr lang="en-GB" sz="1200" dirty="0">
                          <a:effectLst/>
                          <a:latin typeface="Twinkl Cursive Looped Semibold" panose="02000000000000000000" pitchFamily="2" charset="0"/>
                          <a:ea typeface="Times New Roman" panose="02020603050405020304" pitchFamily="18" charset="0"/>
                        </a:rPr>
                        <a:t>Week 10</a:t>
                      </a:r>
                    </a:p>
                  </a:txBody>
                  <a:tcPr marL="68580" marR="68580" marT="0" marB="0" anchor="ctr"/>
                </a:tc>
                <a:tc>
                  <a:txBody>
                    <a:bodyPr/>
                    <a:lstStyle/>
                    <a:p>
                      <a:pPr algn="ctr">
                        <a:spcAft>
                          <a:spcPts val="0"/>
                        </a:spcAft>
                      </a:pPr>
                      <a:r>
                        <a:rPr lang="en-GB" sz="1200" dirty="0">
                          <a:effectLst/>
                          <a:latin typeface="Twinkl Cursive Looped Semibold" panose="02000000000000000000" pitchFamily="2" charset="0"/>
                          <a:ea typeface="Times New Roman" panose="02020603050405020304" pitchFamily="18" charset="0"/>
                        </a:rPr>
                        <a:t>Week 11</a:t>
                      </a:r>
                    </a:p>
                  </a:txBody>
                  <a:tcPr marL="68580" marR="68580" marT="0" marB="0" anchor="ctr"/>
                </a:tc>
                <a:tc>
                  <a:txBody>
                    <a:bodyPr/>
                    <a:lstStyle/>
                    <a:p>
                      <a:pPr algn="ctr">
                        <a:spcAft>
                          <a:spcPts val="0"/>
                        </a:spcAft>
                      </a:pPr>
                      <a:r>
                        <a:rPr lang="en-GB" sz="1200" dirty="0">
                          <a:effectLst/>
                          <a:latin typeface="Twinkl Cursive Looped Semibold" panose="02000000000000000000" pitchFamily="2" charset="0"/>
                          <a:ea typeface="Times New Roman" panose="02020603050405020304" pitchFamily="18" charset="0"/>
                        </a:rPr>
                        <a:t>Week 12</a:t>
                      </a:r>
                    </a:p>
                  </a:txBody>
                  <a:tcPr marL="68580" marR="68580" marT="0" marB="0" anchor="ctr"/>
                </a:tc>
                <a:tc>
                  <a:txBody>
                    <a:bodyPr/>
                    <a:lstStyle/>
                    <a:p>
                      <a:pPr algn="ctr">
                        <a:spcAft>
                          <a:spcPts val="0"/>
                        </a:spcAft>
                      </a:pPr>
                      <a:r>
                        <a:rPr lang="en-GB" sz="1200" dirty="0">
                          <a:effectLst/>
                          <a:latin typeface="Twinkl Cursive Looped Semibold" panose="02000000000000000000" pitchFamily="2" charset="0"/>
                          <a:ea typeface="Times New Roman" panose="02020603050405020304" pitchFamily="18" charset="0"/>
                        </a:rPr>
                        <a:t>Week 13</a:t>
                      </a:r>
                    </a:p>
                  </a:txBody>
                  <a:tcPr marL="68580" marR="68580" marT="0" marB="0" anchor="ctr"/>
                </a:tc>
                <a:tc>
                  <a:txBody>
                    <a:bodyPr/>
                    <a:lstStyle/>
                    <a:p>
                      <a:pPr algn="ctr">
                        <a:spcAft>
                          <a:spcPts val="0"/>
                        </a:spcAft>
                      </a:pPr>
                      <a:r>
                        <a:rPr lang="en-GB" sz="1200" dirty="0">
                          <a:effectLst/>
                          <a:latin typeface="Twinkl Cursive Looped Semibold" panose="02000000000000000000" pitchFamily="2" charset="0"/>
                          <a:ea typeface="Times New Roman" panose="02020603050405020304" pitchFamily="18" charset="0"/>
                        </a:rPr>
                        <a:t>Week 14</a:t>
                      </a:r>
                    </a:p>
                  </a:txBody>
                  <a:tcPr marL="68580" marR="68580" marT="0" marB="0" anchor="ctr"/>
                </a:tc>
                <a:tc>
                  <a:txBody>
                    <a:bodyPr/>
                    <a:lstStyle/>
                    <a:p>
                      <a:pPr algn="ctr">
                        <a:spcAft>
                          <a:spcPts val="0"/>
                        </a:spcAft>
                      </a:pPr>
                      <a:r>
                        <a:rPr lang="en-GB" sz="1200" dirty="0">
                          <a:effectLst/>
                          <a:latin typeface="Twinkl Cursive Looped Semibold" panose="02000000000000000000" pitchFamily="2" charset="0"/>
                          <a:ea typeface="Times New Roman" panose="02020603050405020304" pitchFamily="18" charset="0"/>
                        </a:rPr>
                        <a:t>Week 15</a:t>
                      </a:r>
                    </a:p>
                  </a:txBody>
                  <a:tcPr marL="68580" marR="68580" marT="0" marB="0" anchor="ctr"/>
                </a:tc>
                <a:tc>
                  <a:txBody>
                    <a:bodyPr/>
                    <a:lstStyle/>
                    <a:p>
                      <a:pPr algn="ctr">
                        <a:spcAft>
                          <a:spcPts val="0"/>
                        </a:spcAft>
                      </a:pPr>
                      <a:endParaRPr lang="en-GB" sz="1200" dirty="0">
                        <a:effectLst/>
                        <a:latin typeface="Twinkl Cursive Looped Semibold" panose="02000000000000000000" pitchFamily="2" charset="0"/>
                        <a:ea typeface="Times New Roman" panose="02020603050405020304" pitchFamily="18" charset="0"/>
                      </a:endParaRPr>
                    </a:p>
                  </a:txBody>
                  <a:tcPr marL="68580" marR="68580" marT="0" marB="0" anchor="ctr"/>
                </a:tc>
                <a:extLst>
                  <a:ext uri="{0D108BD9-81ED-4DB2-BD59-A6C34878D82A}">
                    <a16:rowId xmlns:a16="http://schemas.microsoft.com/office/drawing/2014/main" val="179689094"/>
                  </a:ext>
                </a:extLst>
              </a:tr>
              <a:tr h="325413">
                <a:tc>
                  <a:txBody>
                    <a:bodyPr/>
                    <a:lstStyle/>
                    <a:p>
                      <a:pPr algn="ctr"/>
                      <a:r>
                        <a:rPr lang="en-US" sz="1400" b="0" dirty="0">
                          <a:latin typeface="Twinkl Cursive Looped" panose="02000000000000000000" pitchFamily="2" charset="77"/>
                          <a:cs typeface="Amatic SC" panose="00000500000000000000" pitchFamily="2" charset="-79"/>
                        </a:rPr>
                        <a:t>UW</a:t>
                      </a:r>
                      <a:endParaRPr lang="en-GB" sz="1400" b="0" dirty="0">
                        <a:latin typeface="Twinkl Cursive Looped" panose="02000000000000000000" pitchFamily="2" charset="77"/>
                        <a:cs typeface="Amatic SC" panose="00000500000000000000" pitchFamily="2" charset="-79"/>
                      </a:endParaRPr>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03/11/25</a:t>
                      </a:r>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10/11/25</a:t>
                      </a:r>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17/11/25</a:t>
                      </a:r>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24/11/25</a:t>
                      </a:r>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01/12/25</a:t>
                      </a:r>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08/12/25</a:t>
                      </a:r>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15/12/25</a:t>
                      </a:r>
                    </a:p>
                  </a:txBody>
                  <a:tcPr/>
                </a:tc>
                <a:tc>
                  <a:txBody>
                    <a:bodyPr/>
                    <a:lstStyle/>
                    <a:p>
                      <a:pPr algn="ctr"/>
                      <a:endParaRPr lang="en-US" sz="1100" b="1" dirty="0">
                        <a:solidFill>
                          <a:srgbClr val="00B0F0"/>
                        </a:solidFill>
                        <a:latin typeface="Twinkl Cursive Looped" panose="02000000000000000000" pitchFamily="2" charset="77"/>
                        <a:cs typeface="Amatic SC" panose="00000500000000000000" pitchFamily="2" charset="-79"/>
                      </a:endParaRPr>
                    </a:p>
                  </a:txBody>
                  <a:tcPr>
                    <a:solidFill>
                      <a:schemeClr val="accent2"/>
                    </a:solidFill>
                  </a:tcPr>
                </a:tc>
                <a:extLst>
                  <a:ext uri="{0D108BD9-81ED-4DB2-BD59-A6C34878D82A}">
                    <a16:rowId xmlns:a16="http://schemas.microsoft.com/office/drawing/2014/main" val="3925890655"/>
                  </a:ext>
                </a:extLst>
              </a:tr>
              <a:tr h="761942">
                <a:tc>
                  <a:txBody>
                    <a:bodyPr/>
                    <a:lstStyle/>
                    <a:p>
                      <a:pPr algn="ctr"/>
                      <a:r>
                        <a:rPr lang="en-US" sz="900" b="1" dirty="0">
                          <a:latin typeface="Twinkl Cursive Looped" panose="02000000000000000000" pitchFamily="2" charset="77"/>
                          <a:cs typeface="Amatic SC" panose="00000500000000000000" pitchFamily="2" charset="-79"/>
                        </a:rPr>
                        <a:t>The Natural World (Science)</a:t>
                      </a: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800" b="0" u="none" dirty="0">
                          <a:effectLst/>
                          <a:latin typeface="Twinkl Cursive Looped" panose="02000000000000000000" pitchFamily="2" charset="77"/>
                          <a:ea typeface="Calibri" panose="020F0502020204030204" pitchFamily="34" charset="0"/>
                          <a:cs typeface="Times New Roman" panose="02020603050405020304" pitchFamily="18" charset="0"/>
                        </a:rPr>
                        <a:t>Pumpkin science </a:t>
                      </a: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800" b="0" u="none" dirty="0">
                          <a:effectLst/>
                          <a:latin typeface="Twinkl Cursive Looped" panose="02000000000000000000" pitchFamily="2" charset="77"/>
                          <a:ea typeface="Calibri" panose="020F0502020204030204" pitchFamily="34" charset="0"/>
                          <a:cs typeface="Times New Roman" panose="02020603050405020304" pitchFamily="18" charset="0"/>
                        </a:rPr>
                        <a:t>Seasonal change </a:t>
                      </a: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800" b="0" u="none" dirty="0">
                          <a:effectLst/>
                          <a:latin typeface="Twinkl Cursive Looped" panose="02000000000000000000" pitchFamily="2" charset="77"/>
                          <a:ea typeface="Calibri" panose="020F0502020204030204" pitchFamily="34" charset="0"/>
                          <a:cs typeface="Times New Roman" panose="02020603050405020304" pitchFamily="18" charset="0"/>
                        </a:rPr>
                        <a:t>Seasonal change </a:t>
                      </a: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800" b="0" u="none" dirty="0" err="1">
                          <a:effectLst/>
                          <a:latin typeface="Twinkl Cursive Looped" panose="02000000000000000000" pitchFamily="2" charset="77"/>
                          <a:ea typeface="Calibri" panose="020F0502020204030204" pitchFamily="34" charset="0"/>
                          <a:cs typeface="Times New Roman" panose="02020603050405020304" pitchFamily="18" charset="0"/>
                        </a:rPr>
                        <a:t>seasonla</a:t>
                      </a:r>
                      <a:r>
                        <a:rPr lang="en-GB" sz="800" b="0" u="none" dirty="0">
                          <a:effectLst/>
                          <a:latin typeface="Twinkl Cursive Looped" panose="02000000000000000000" pitchFamily="2" charset="77"/>
                          <a:ea typeface="Calibri" panose="020F0502020204030204" pitchFamily="34" charset="0"/>
                          <a:cs typeface="Times New Roman" panose="02020603050405020304" pitchFamily="18" charset="0"/>
                        </a:rPr>
                        <a:t> </a:t>
                      </a: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GB" sz="800" b="0" u="sng" dirty="0">
                        <a:effectLst/>
                        <a:latin typeface="Twinkl Cursive Looped" panose="02000000000000000000" pitchFamily="2" charset="77"/>
                        <a:ea typeface="Calibri" panose="020F0502020204030204" pitchFamily="34" charset="0"/>
                        <a:cs typeface="Times New Roman" panose="02020603050405020304" pitchFamily="18" charset="0"/>
                      </a:endParaRP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GB" sz="800" b="0" u="sng" dirty="0">
                        <a:effectLst/>
                        <a:latin typeface="Twinkl Cursive Looped" panose="02000000000000000000" pitchFamily="2" charset="77"/>
                        <a:ea typeface="Calibri" panose="020F0502020204030204" pitchFamily="34" charset="0"/>
                        <a:cs typeface="Times New Roman" panose="02020603050405020304" pitchFamily="18" charset="0"/>
                      </a:endParaRP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GB" sz="800" b="0" u="sng" dirty="0">
                        <a:effectLst/>
                        <a:latin typeface="Twinkl Cursive Looped" panose="02000000000000000000" pitchFamily="2" charset="77"/>
                        <a:ea typeface="Calibri" panose="020F0502020204030204" pitchFamily="34" charset="0"/>
                        <a:cs typeface="Times New Roman" panose="02020603050405020304" pitchFamily="18" charset="0"/>
                      </a:endParaRP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GB" sz="800" b="0" u="none" dirty="0">
                        <a:effectLst/>
                        <a:latin typeface="Twinkl Cursive Looped" panose="02000000000000000000" pitchFamily="2" charset="77"/>
                        <a:ea typeface="Calibri" panose="020F0502020204030204" pitchFamily="34" charset="0"/>
                        <a:cs typeface="Times New Roman" panose="02020603050405020304" pitchFamily="18" charset="0"/>
                      </a:endParaRPr>
                    </a:p>
                  </a:txBody>
                  <a:tcPr>
                    <a:solidFill>
                      <a:schemeClr val="accent2"/>
                    </a:solidFill>
                  </a:tcPr>
                </a:tc>
                <a:extLst>
                  <a:ext uri="{0D108BD9-81ED-4DB2-BD59-A6C34878D82A}">
                    <a16:rowId xmlns:a16="http://schemas.microsoft.com/office/drawing/2014/main" val="126213105"/>
                  </a:ext>
                </a:extLst>
              </a:tr>
              <a:tr h="829804">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900" b="1" dirty="0">
                          <a:latin typeface="Twinkl Cursive Looped" panose="02000000000000000000" pitchFamily="2" charset="77"/>
                          <a:cs typeface="Amatic SC" panose="00000500000000000000" pitchFamily="2" charset="-79"/>
                        </a:rPr>
                        <a:t>People, Cultural and Communities (Geography)</a:t>
                      </a: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lang="en-US" sz="900" b="1" dirty="0">
                        <a:latin typeface="Twinkl Cursive Looped" panose="02000000000000000000" pitchFamily="2" charset="77"/>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lang="en-US" sz="900" b="1" dirty="0">
                        <a:latin typeface="Twinkl Cursive Looped" panose="02000000000000000000" pitchFamily="2" charset="77"/>
                        <a:cs typeface="Amatic SC" panose="00000500000000000000" pitchFamily="2" charset="-79"/>
                      </a:endParaRP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800" b="0" u="none" dirty="0">
                          <a:effectLst/>
                          <a:latin typeface="Twinkl Cursive Looped" panose="02000000000000000000" pitchFamily="2" charset="77"/>
                          <a:ea typeface="Calibri" panose="020F0502020204030204" pitchFamily="34" charset="0"/>
                          <a:cs typeface="Times New Roman" panose="02020603050405020304" pitchFamily="18" charset="0"/>
                        </a:rPr>
                        <a:t>How do I know the weather or seasons have changed? </a:t>
                      </a: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800" b="0" u="none" dirty="0">
                          <a:effectLst/>
                          <a:latin typeface="Twinkl Cursive Looped" panose="02000000000000000000" pitchFamily="2" charset="77"/>
                          <a:ea typeface="Calibri" panose="020F0502020204030204" pitchFamily="34" charset="0"/>
                          <a:cs typeface="Times New Roman" panose="02020603050405020304" pitchFamily="18" charset="0"/>
                        </a:rPr>
                        <a:t>Explore the natural world around them </a:t>
                      </a:r>
                    </a:p>
                    <a:p>
                      <a:pPr marL="0" marR="0" lvl="0" indent="0" algn="l" defTabSz="914400" rtl="0" eaLnBrk="1" fontAlgn="auto" latinLnBrk="0" hangingPunct="1">
                        <a:lnSpc>
                          <a:spcPct val="115000"/>
                        </a:lnSpc>
                        <a:spcBef>
                          <a:spcPts val="0"/>
                        </a:spcBef>
                        <a:spcAft>
                          <a:spcPts val="0"/>
                        </a:spcAft>
                        <a:buClrTx/>
                        <a:buSzTx/>
                        <a:buFontTx/>
                        <a:buNone/>
                        <a:tabLst/>
                        <a:defRPr/>
                      </a:pPr>
                      <a:endParaRPr lang="en-GB" sz="800" b="0" u="sng" dirty="0">
                        <a:effectLst/>
                        <a:latin typeface="Twinkl Cursive Looped" panose="02000000000000000000" pitchFamily="2" charset="77"/>
                        <a:ea typeface="Calibri" panose="020F0502020204030204" pitchFamily="34" charset="0"/>
                        <a:cs typeface="Times New Roman" panose="02020603050405020304" pitchFamily="18" charset="0"/>
                      </a:endParaRP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800" b="0" u="none" dirty="0">
                          <a:effectLst/>
                          <a:latin typeface="Twinkl Cursive Looped" panose="02000000000000000000" pitchFamily="2" charset="77"/>
                          <a:ea typeface="Calibri" panose="020F0502020204030204" pitchFamily="34" charset="0"/>
                          <a:cs typeface="Times New Roman" panose="02020603050405020304" pitchFamily="18" charset="0"/>
                        </a:rPr>
                        <a:t>Explore the natural world around them </a:t>
                      </a:r>
                    </a:p>
                    <a:p>
                      <a:pPr marL="0" marR="0" lvl="0" indent="0" algn="l" defTabSz="914400" rtl="0" eaLnBrk="1" fontAlgn="auto" latinLnBrk="0" hangingPunct="1">
                        <a:lnSpc>
                          <a:spcPct val="115000"/>
                        </a:lnSpc>
                        <a:spcBef>
                          <a:spcPts val="0"/>
                        </a:spcBef>
                        <a:spcAft>
                          <a:spcPts val="0"/>
                        </a:spcAft>
                        <a:buClrTx/>
                        <a:buSzTx/>
                        <a:buFontTx/>
                        <a:buNone/>
                        <a:tabLst/>
                        <a:defRPr/>
                      </a:pPr>
                      <a:endParaRPr lang="en-GB" sz="800" b="0" u="sng" dirty="0">
                        <a:effectLst/>
                        <a:latin typeface="Twinkl Cursive Looped" panose="02000000000000000000" pitchFamily="2" charset="77"/>
                        <a:ea typeface="Calibri" panose="020F0502020204030204" pitchFamily="34" charset="0"/>
                        <a:cs typeface="Times New Roman" panose="02020603050405020304" pitchFamily="18" charset="0"/>
                      </a:endParaRP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800" b="0" u="none" dirty="0">
                          <a:effectLst/>
                          <a:latin typeface="Twinkl Cursive Looped" panose="02000000000000000000" pitchFamily="2" charset="77"/>
                          <a:ea typeface="Calibri" panose="020F0502020204030204" pitchFamily="34" charset="0"/>
                          <a:cs typeface="Times New Roman" panose="02020603050405020304" pitchFamily="18" charset="0"/>
                        </a:rPr>
                        <a:t>Engage in stories based in different places around the world </a:t>
                      </a: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800" b="0" u="none" dirty="0">
                          <a:effectLst/>
                          <a:latin typeface="Twinkl Cursive Looped" panose="02000000000000000000" pitchFamily="2" charset="77"/>
                          <a:ea typeface="Calibri" panose="020F0502020204030204" pitchFamily="34" charset="0"/>
                          <a:cs typeface="Times New Roman" panose="02020603050405020304" pitchFamily="18" charset="0"/>
                        </a:rPr>
                        <a:t>Engage in stories based in different places around the world </a:t>
                      </a:r>
                    </a:p>
                    <a:p>
                      <a:pPr marL="0" marR="0" lvl="0" indent="0" algn="l" defTabSz="914400" rtl="0" eaLnBrk="1" fontAlgn="auto" latinLnBrk="0" hangingPunct="1">
                        <a:lnSpc>
                          <a:spcPct val="115000"/>
                        </a:lnSpc>
                        <a:spcBef>
                          <a:spcPts val="0"/>
                        </a:spcBef>
                        <a:spcAft>
                          <a:spcPts val="0"/>
                        </a:spcAft>
                        <a:buClrTx/>
                        <a:buSzTx/>
                        <a:buFontTx/>
                        <a:buNone/>
                        <a:tabLst/>
                        <a:defRPr/>
                      </a:pPr>
                      <a:endParaRPr lang="en-GB" sz="800" b="0" u="none" dirty="0">
                        <a:effectLst/>
                        <a:latin typeface="Twinkl Cursive Looped" panose="02000000000000000000" pitchFamily="2" charset="77"/>
                        <a:ea typeface="Calibri" panose="020F0502020204030204" pitchFamily="34" charset="0"/>
                        <a:cs typeface="Times New Roman" panose="02020603050405020304" pitchFamily="18" charset="0"/>
                      </a:endParaRP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GB" sz="800" b="0" u="none" dirty="0">
                        <a:effectLst/>
                        <a:latin typeface="Twinkl Cursive Looped" panose="02000000000000000000" pitchFamily="2" charset="77"/>
                        <a:ea typeface="Calibri" panose="020F0502020204030204" pitchFamily="34" charset="0"/>
                        <a:cs typeface="Times New Roman" panose="02020603050405020304" pitchFamily="18" charset="0"/>
                      </a:endParaRP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GB" sz="800" b="0" u="none" dirty="0">
                        <a:effectLst/>
                        <a:latin typeface="Twinkl Cursive Looped" panose="02000000000000000000" pitchFamily="2" charset="77"/>
                        <a:ea typeface="Calibri" panose="020F0502020204030204" pitchFamily="34" charset="0"/>
                        <a:cs typeface="Times New Roman" panose="02020603050405020304" pitchFamily="18" charset="0"/>
                      </a:endParaRP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GB" sz="800" b="0" u="sng" dirty="0">
                        <a:effectLst/>
                        <a:latin typeface="Twinkl Cursive Looped" panose="02000000000000000000" pitchFamily="2" charset="77"/>
                        <a:ea typeface="Calibri" panose="020F0502020204030204" pitchFamily="34" charset="0"/>
                        <a:cs typeface="Times New Roman" panose="02020603050405020304" pitchFamily="18" charset="0"/>
                      </a:endParaRPr>
                    </a:p>
                  </a:txBody>
                  <a:tcPr>
                    <a:solidFill>
                      <a:schemeClr val="accent2"/>
                    </a:solidFill>
                  </a:tcPr>
                </a:tc>
                <a:extLst>
                  <a:ext uri="{0D108BD9-81ED-4DB2-BD59-A6C34878D82A}">
                    <a16:rowId xmlns:a16="http://schemas.microsoft.com/office/drawing/2014/main" val="2952736986"/>
                  </a:ext>
                </a:extLst>
              </a:tr>
              <a:tr h="1301653">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900" b="1" dirty="0">
                          <a:latin typeface="Twinkl Cursive Looped" panose="02000000000000000000" pitchFamily="2" charset="77"/>
                          <a:cs typeface="Amatic SC" panose="00000500000000000000" pitchFamily="2" charset="-79"/>
                        </a:rPr>
                        <a:t>People, Cultures and Communities (RE)</a:t>
                      </a:r>
                    </a:p>
                    <a:p>
                      <a:pPr algn="ctr"/>
                      <a:r>
                        <a:rPr lang="en-US" sz="800" dirty="0">
                          <a:latin typeface="Twinkl Cursive Looped" panose="02000000000000000000" pitchFamily="2" charset="77"/>
                        </a:rPr>
                        <a:t>They will begin to understand and value the differences of individuals and groups within and beyond their own community. </a:t>
                      </a:r>
                    </a:p>
                    <a:p>
                      <a:pPr algn="ctr"/>
                      <a:endParaRPr lang="en-US" sz="800" dirty="0">
                        <a:latin typeface="Twinkl Cursive Looped" panose="02000000000000000000" pitchFamily="2" charset="77"/>
                      </a:endParaRP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900" b="0" dirty="0">
                          <a:solidFill>
                            <a:schemeClr val="bg2"/>
                          </a:solidFill>
                          <a:effectLst/>
                          <a:latin typeface="Twinkl Cursive Looped Light" panose="02000000000000000000" pitchFamily="2" charset="0"/>
                          <a:ea typeface="Calibri" panose="020F0502020204030204" pitchFamily="34" charset="0"/>
                          <a:cs typeface="Amatic SC" panose="00000500000000000000" pitchFamily="2" charset="-79"/>
                        </a:rPr>
                        <a:t>How we celebrate traditions differently / same</a:t>
                      </a:r>
                      <a:endParaRPr lang="en-GB" sz="900" b="0" u="sng" dirty="0">
                        <a:solidFill>
                          <a:schemeClr val="bg2"/>
                        </a:solidFill>
                        <a:effectLst/>
                        <a:latin typeface="Twinkl Cursive Looped Light" panose="02000000000000000000" pitchFamily="2"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15000"/>
                        </a:lnSpc>
                        <a:spcBef>
                          <a:spcPts val="0"/>
                        </a:spcBef>
                        <a:spcAft>
                          <a:spcPts val="0"/>
                        </a:spcAft>
                        <a:buClrTx/>
                        <a:buSzTx/>
                        <a:buFontTx/>
                        <a:buNone/>
                        <a:tabLst/>
                        <a:defRPr/>
                      </a:pPr>
                      <a:r>
                        <a:rPr lang="en-GB" sz="900" b="0" u="sng" dirty="0">
                          <a:solidFill>
                            <a:schemeClr val="bg2"/>
                          </a:solidFill>
                          <a:effectLst/>
                          <a:latin typeface="Twinkl Cursive Looped Light" panose="02000000000000000000" pitchFamily="2" charset="0"/>
                          <a:ea typeface="Calibri" panose="020F0502020204030204" pitchFamily="34" charset="0"/>
                          <a:cs typeface="Times New Roman" panose="02020603050405020304" pitchFamily="18" charset="0"/>
                        </a:rPr>
                        <a:t>Festivals of Light</a:t>
                      </a:r>
                    </a:p>
                    <a:p>
                      <a:pPr marL="0" marR="0" lvl="0" indent="0" algn="l" defTabSz="914400" rtl="0" eaLnBrk="1" fontAlgn="auto" latinLnBrk="0" hangingPunct="1">
                        <a:lnSpc>
                          <a:spcPct val="115000"/>
                        </a:lnSpc>
                        <a:spcBef>
                          <a:spcPts val="0"/>
                        </a:spcBef>
                        <a:spcAft>
                          <a:spcPts val="0"/>
                        </a:spcAft>
                        <a:buClrTx/>
                        <a:buSzTx/>
                        <a:buFontTx/>
                        <a:buNone/>
                        <a:tabLst/>
                        <a:defRPr/>
                      </a:pPr>
                      <a:r>
                        <a:rPr lang="en-GB" sz="900" b="0" u="none" dirty="0">
                          <a:solidFill>
                            <a:schemeClr val="bg2"/>
                          </a:solidFill>
                          <a:effectLst/>
                          <a:latin typeface="Twinkl Cursive Looped Light" panose="02000000000000000000" pitchFamily="2" charset="0"/>
                          <a:ea typeface="Calibri" panose="020F0502020204030204" pitchFamily="34" charset="0"/>
                          <a:cs typeface="Times New Roman" panose="02020603050405020304" pitchFamily="18" charset="0"/>
                        </a:rPr>
                        <a:t>Bonfire Night </a:t>
                      </a: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900" b="0" u="none" dirty="0">
                          <a:solidFill>
                            <a:schemeClr val="bg2"/>
                          </a:solidFill>
                          <a:effectLst/>
                          <a:latin typeface="Twinkl Cursive Looped Light" panose="02000000000000000000" pitchFamily="2" charset="0"/>
                          <a:ea typeface="Calibri" panose="020F0502020204030204" pitchFamily="34" charset="0"/>
                          <a:cs typeface="Times New Roman" panose="02020603050405020304" pitchFamily="18" charset="0"/>
                        </a:rPr>
                        <a:t>Diwali</a:t>
                      </a:r>
                    </a:p>
                    <a:p>
                      <a:pPr marL="0" marR="0" lvl="0" indent="0" algn="l" defTabSz="914400" rtl="0" eaLnBrk="1" fontAlgn="auto" latinLnBrk="0" hangingPunct="1">
                        <a:lnSpc>
                          <a:spcPct val="115000"/>
                        </a:lnSpc>
                        <a:spcBef>
                          <a:spcPts val="0"/>
                        </a:spcBef>
                        <a:spcAft>
                          <a:spcPts val="0"/>
                        </a:spcAft>
                        <a:buClrTx/>
                        <a:buSzTx/>
                        <a:buFontTx/>
                        <a:buNone/>
                        <a:tabLst/>
                        <a:defRPr/>
                      </a:pPr>
                      <a:r>
                        <a:rPr lang="en-GB" sz="900" b="0" u="none" dirty="0">
                          <a:solidFill>
                            <a:schemeClr val="bg2"/>
                          </a:solidFill>
                          <a:effectLst/>
                          <a:latin typeface="Twinkl Cursive Looped Light" panose="02000000000000000000" pitchFamily="2" charset="0"/>
                          <a:ea typeface="Calibri" panose="020F0502020204030204" pitchFamily="34" charset="0"/>
                          <a:cs typeface="Times New Roman" panose="02020603050405020304" pitchFamily="18" charset="0"/>
                        </a:rPr>
                        <a:t>Remembrance Day </a:t>
                      </a: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900" b="0" u="none" dirty="0">
                          <a:solidFill>
                            <a:schemeClr val="bg2"/>
                          </a:solidFill>
                          <a:effectLst/>
                          <a:latin typeface="Twinkl Cursive Looped Light" panose="02000000000000000000" pitchFamily="2" charset="0"/>
                          <a:ea typeface="Calibri" panose="020F0502020204030204" pitchFamily="34" charset="0"/>
                          <a:cs typeface="Times New Roman" panose="02020603050405020304" pitchFamily="18" charset="0"/>
                        </a:rPr>
                        <a:t>Diwali </a:t>
                      </a: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900" b="0" u="none" dirty="0">
                          <a:solidFill>
                            <a:schemeClr val="bg2"/>
                          </a:solidFill>
                          <a:effectLst/>
                          <a:latin typeface="Twinkl Cursive Looped Light" panose="02000000000000000000" pitchFamily="2" charset="0"/>
                          <a:ea typeface="Calibri" panose="020F0502020204030204" pitchFamily="34" charset="0"/>
                          <a:cs typeface="Times New Roman" panose="02020603050405020304" pitchFamily="18" charset="0"/>
                        </a:rPr>
                        <a:t>St Nicholas – how St Nicholas day is celebrated across Europe </a:t>
                      </a: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900" b="0" u="none" dirty="0">
                          <a:solidFill>
                            <a:schemeClr val="bg2"/>
                          </a:solidFill>
                          <a:effectLst/>
                          <a:latin typeface="Twinkl Cursive Looped Light" panose="02000000000000000000" pitchFamily="2" charset="0"/>
                          <a:ea typeface="Calibri" panose="020F0502020204030204" pitchFamily="34" charset="0"/>
                          <a:cs typeface="Times New Roman" panose="02020603050405020304" pitchFamily="18" charset="0"/>
                        </a:rPr>
                        <a:t>What is Christmas to me and others?</a:t>
                      </a:r>
                    </a:p>
                    <a:p>
                      <a:pPr marL="0" marR="0" lvl="0" indent="0" algn="l" defTabSz="914400" rtl="0" eaLnBrk="1" fontAlgn="auto" latinLnBrk="0" hangingPunct="1">
                        <a:lnSpc>
                          <a:spcPct val="115000"/>
                        </a:lnSpc>
                        <a:spcBef>
                          <a:spcPts val="0"/>
                        </a:spcBef>
                        <a:spcAft>
                          <a:spcPts val="0"/>
                        </a:spcAft>
                        <a:buClrTx/>
                        <a:buSzTx/>
                        <a:buFontTx/>
                        <a:buNone/>
                        <a:tabLst/>
                        <a:defRPr/>
                      </a:pPr>
                      <a:r>
                        <a:rPr lang="en-GB" sz="900" b="0" u="none" dirty="0">
                          <a:solidFill>
                            <a:schemeClr val="bg2"/>
                          </a:solidFill>
                          <a:effectLst/>
                          <a:latin typeface="Twinkl Cursive Looped Light" panose="02000000000000000000" pitchFamily="2" charset="0"/>
                          <a:ea typeface="Calibri" panose="020F0502020204030204" pitchFamily="34" charset="0"/>
                          <a:cs typeface="Times New Roman" panose="02020603050405020304" pitchFamily="18" charset="0"/>
                        </a:rPr>
                        <a:t>Visit by Reverend Grundy to learn about Advent  </a:t>
                      </a: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kumimoji="0" lang="en-GB" sz="900" b="0" i="0" u="none" strike="noStrike" kern="0" cap="none" spc="0" normalizeH="0" baseline="0" noProof="0" dirty="0">
                          <a:ln>
                            <a:noFill/>
                          </a:ln>
                          <a:solidFill>
                            <a:schemeClr val="bg2"/>
                          </a:solidFill>
                          <a:effectLst/>
                          <a:uLnTx/>
                          <a:uFillTx/>
                          <a:latin typeface="Twinkl Cursive Looped Light" panose="02000000000000000000" pitchFamily="2" charset="0"/>
                          <a:ea typeface="Calibri" panose="020F0502020204030204" pitchFamily="34" charset="0"/>
                          <a:cs typeface="Times New Roman" panose="02020603050405020304" pitchFamily="18" charset="0"/>
                          <a:sym typeface="Arial"/>
                        </a:rPr>
                        <a:t>Christmas </a:t>
                      </a: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kumimoji="0" lang="en-GB" sz="900" b="0" i="0" u="none" strike="noStrike" kern="0" cap="none" spc="0" normalizeH="0" baseline="0" noProof="0" dirty="0">
                          <a:ln>
                            <a:noFill/>
                          </a:ln>
                          <a:solidFill>
                            <a:schemeClr val="bg2"/>
                          </a:solidFill>
                          <a:effectLst/>
                          <a:uLnTx/>
                          <a:uFillTx/>
                          <a:latin typeface="Twinkl Cursive Looped Light" panose="02000000000000000000" pitchFamily="2" charset="0"/>
                          <a:ea typeface="Calibri" panose="020F0502020204030204" pitchFamily="34" charset="0"/>
                          <a:cs typeface="Times New Roman" panose="02020603050405020304" pitchFamily="18" charset="0"/>
                          <a:sym typeface="Arial"/>
                        </a:rPr>
                        <a:t>Christmas </a:t>
                      </a: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GB" sz="800" b="0" u="sng" dirty="0">
                        <a:effectLst/>
                        <a:latin typeface="Twinkl Cursive Looped" panose="02000000000000000000" pitchFamily="2" charset="77"/>
                        <a:ea typeface="Calibri" panose="020F0502020204030204" pitchFamily="34" charset="0"/>
                        <a:cs typeface="Times New Roman" panose="02020603050405020304" pitchFamily="18" charset="0"/>
                      </a:endParaRPr>
                    </a:p>
                  </a:txBody>
                  <a:tcPr>
                    <a:solidFill>
                      <a:schemeClr val="accent2"/>
                    </a:solidFill>
                  </a:tcPr>
                </a:tc>
                <a:extLst>
                  <a:ext uri="{0D108BD9-81ED-4DB2-BD59-A6C34878D82A}">
                    <a16:rowId xmlns:a16="http://schemas.microsoft.com/office/drawing/2014/main" val="1021446931"/>
                  </a:ext>
                </a:extLst>
              </a:tr>
              <a:tr h="752276">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900" b="1" dirty="0">
                          <a:latin typeface="Twinkl Cursive Looped" panose="02000000000000000000" pitchFamily="2" charset="77"/>
                          <a:cs typeface="Amatic SC" panose="020B0604020202020204" charset="-79"/>
                        </a:rPr>
                        <a:t>Past And Present (History)</a:t>
                      </a: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800" b="0" u="none" dirty="0">
                          <a:effectLst/>
                          <a:latin typeface="Twinkl Cursive Looped" panose="02000000000000000000" pitchFamily="2" charset="77"/>
                          <a:ea typeface="Calibri" panose="020F0502020204030204" pitchFamily="34" charset="0"/>
                          <a:cs typeface="Times New Roman" panose="02020603050405020304" pitchFamily="18" charset="0"/>
                        </a:rPr>
                        <a:t>Memories of going to a firework display</a:t>
                      </a: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GB" sz="800" b="0" u="none" dirty="0">
                        <a:effectLst/>
                        <a:latin typeface="Twinkl Cursive Looped" panose="02000000000000000000" pitchFamily="2" charset="77"/>
                        <a:ea typeface="Calibri" panose="020F0502020204030204" pitchFamily="34" charset="0"/>
                        <a:cs typeface="Times New Roman" panose="02020603050405020304" pitchFamily="18" charset="0"/>
                      </a:endParaRP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GB" sz="800" b="0" u="none" dirty="0">
                        <a:effectLst/>
                        <a:latin typeface="Twinkl Cursive Looped" panose="02000000000000000000" pitchFamily="2" charset="77"/>
                        <a:ea typeface="Calibri" panose="020F0502020204030204" pitchFamily="34" charset="0"/>
                        <a:cs typeface="Times New Roman" panose="02020603050405020304" pitchFamily="18" charset="0"/>
                      </a:endParaRP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800" b="0" u="none" dirty="0">
                          <a:effectLst/>
                          <a:latin typeface="Twinkl Cursive Looped" panose="02000000000000000000" pitchFamily="2" charset="77"/>
                          <a:ea typeface="Calibri" panose="020F0502020204030204" pitchFamily="34" charset="0"/>
                          <a:cs typeface="Times New Roman" panose="02020603050405020304" pitchFamily="18" charset="0"/>
                        </a:rPr>
                        <a:t>History of St Nicholas </a:t>
                      </a: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800" b="0" u="none" dirty="0">
                          <a:effectLst/>
                          <a:latin typeface="Twinkl Cursive Looped" panose="02000000000000000000" pitchFamily="2" charset="77"/>
                          <a:ea typeface="Calibri" panose="020F0502020204030204" pitchFamily="34" charset="0"/>
                          <a:cs typeface="Times New Roman" panose="02020603050405020304" pitchFamily="18" charset="0"/>
                        </a:rPr>
                        <a:t>Begin to talk about how Christmas is celebrated at home</a:t>
                      </a: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GB" sz="800" b="0" u="none" dirty="0">
                        <a:effectLst/>
                        <a:latin typeface="Twinkl Cursive Looped" panose="02000000000000000000" pitchFamily="2" charset="77"/>
                        <a:ea typeface="Calibri" panose="020F0502020204030204" pitchFamily="34" charset="0"/>
                        <a:cs typeface="Times New Roman" panose="02020603050405020304" pitchFamily="18" charset="0"/>
                      </a:endParaRP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GB" sz="800" b="0" u="sng" dirty="0">
                        <a:effectLst/>
                        <a:latin typeface="Twinkl Cursive Looped" panose="02000000000000000000" pitchFamily="2" charset="77"/>
                        <a:ea typeface="Calibri" panose="020F0502020204030204" pitchFamily="34" charset="0"/>
                        <a:cs typeface="Times New Roman" panose="02020603050405020304" pitchFamily="18" charset="0"/>
                      </a:endParaRP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GB" sz="800" b="0" u="sng" dirty="0">
                        <a:effectLst/>
                        <a:latin typeface="Twinkl Cursive Looped" panose="02000000000000000000" pitchFamily="2" charset="77"/>
                        <a:ea typeface="Calibri" panose="020F0502020204030204" pitchFamily="34" charset="0"/>
                        <a:cs typeface="Times New Roman" panose="02020603050405020304" pitchFamily="18" charset="0"/>
                      </a:endParaRPr>
                    </a:p>
                  </a:txBody>
                  <a:tcPr>
                    <a:solidFill>
                      <a:schemeClr val="accent2"/>
                    </a:solidFill>
                  </a:tcPr>
                </a:tc>
                <a:extLst>
                  <a:ext uri="{0D108BD9-81ED-4DB2-BD59-A6C34878D82A}">
                    <a16:rowId xmlns:a16="http://schemas.microsoft.com/office/drawing/2014/main" val="4025128438"/>
                  </a:ext>
                </a:extLst>
              </a:tr>
            </a:tbl>
          </a:graphicData>
        </a:graphic>
      </p:graphicFrame>
      <p:sp>
        <p:nvSpPr>
          <p:cNvPr id="7" name="TextBox 6">
            <a:extLst>
              <a:ext uri="{FF2B5EF4-FFF2-40B4-BE49-F238E27FC236}">
                <a16:creationId xmlns:a16="http://schemas.microsoft.com/office/drawing/2014/main" id="{83147773-544E-4790-8EDF-474ED1E53FC7}"/>
              </a:ext>
            </a:extLst>
          </p:cNvPr>
          <p:cNvSpPr txBox="1"/>
          <p:nvPr/>
        </p:nvSpPr>
        <p:spPr>
          <a:xfrm>
            <a:off x="2470355" y="109437"/>
            <a:ext cx="4026310" cy="347763"/>
          </a:xfrm>
          <a:prstGeom prst="rect">
            <a:avLst/>
          </a:prstGeom>
          <a:noFill/>
        </p:spPr>
        <p:txBody>
          <a:bodyPr wrap="square" rtlCol="0">
            <a:spAutoFit/>
          </a:bodyPr>
          <a:lstStyle/>
          <a:p>
            <a:endParaRPr lang="en-GB" dirty="0"/>
          </a:p>
        </p:txBody>
      </p:sp>
      <p:sp>
        <p:nvSpPr>
          <p:cNvPr id="9" name="Rectangle 2">
            <a:extLst>
              <a:ext uri="{FF2B5EF4-FFF2-40B4-BE49-F238E27FC236}">
                <a16:creationId xmlns:a16="http://schemas.microsoft.com/office/drawing/2014/main" id="{413904D9-6CE7-4F0C-8B52-85F02F0B92A1}"/>
              </a:ext>
            </a:extLst>
          </p:cNvPr>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2049" name="Picture 7">
            <a:extLst>
              <a:ext uri="{FF2B5EF4-FFF2-40B4-BE49-F238E27FC236}">
                <a16:creationId xmlns:a16="http://schemas.microsoft.com/office/drawing/2014/main" id="{69E5F082-122F-48DC-BAA7-2A21D2ADF7F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4206" y="99883"/>
            <a:ext cx="304800" cy="398463"/>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8A42B9C4-6687-4077-9CAE-27719E98BDA8}"/>
              </a:ext>
            </a:extLst>
          </p:cNvPr>
          <p:cNvSpPr txBox="1"/>
          <p:nvPr/>
        </p:nvSpPr>
        <p:spPr>
          <a:xfrm>
            <a:off x="1180788" y="190569"/>
            <a:ext cx="6953863" cy="307777"/>
          </a:xfrm>
          <a:prstGeom prst="rect">
            <a:avLst/>
          </a:prstGeom>
          <a:noFill/>
        </p:spPr>
        <p:txBody>
          <a:bodyPr wrap="square" rtlCol="0">
            <a:spAutoFit/>
          </a:bodyPr>
          <a:lstStyle/>
          <a:p>
            <a:r>
              <a:rPr lang="en-GB" dirty="0"/>
              <a:t>WELFORD ON AVON NURSERY MEDIUM TERM PLANNING AUTUMN 2025</a:t>
            </a:r>
          </a:p>
        </p:txBody>
      </p:sp>
      <p:sp>
        <p:nvSpPr>
          <p:cNvPr id="8" name="Google Shape;566;p47">
            <a:extLst>
              <a:ext uri="{FF2B5EF4-FFF2-40B4-BE49-F238E27FC236}">
                <a16:creationId xmlns:a16="http://schemas.microsoft.com/office/drawing/2014/main" id="{67D5773C-186C-4B41-97F2-540F15F70FF1}"/>
              </a:ext>
            </a:extLst>
          </p:cNvPr>
          <p:cNvSpPr/>
          <p:nvPr/>
        </p:nvSpPr>
        <p:spPr>
          <a:xfrm>
            <a:off x="595848" y="2447315"/>
            <a:ext cx="414830" cy="366421"/>
          </a:xfrm>
          <a:custGeom>
            <a:avLst/>
            <a:gdLst/>
            <a:ahLst/>
            <a:cxnLst/>
            <a:rect l="l" t="t" r="r" b="b"/>
            <a:pathLst>
              <a:path w="18981" h="16766" extrusionOk="0">
                <a:moveTo>
                  <a:pt x="5451" y="5475"/>
                </a:moveTo>
                <a:lnTo>
                  <a:pt x="5257" y="5548"/>
                </a:lnTo>
                <a:lnTo>
                  <a:pt x="5159" y="5597"/>
                </a:lnTo>
                <a:lnTo>
                  <a:pt x="5062" y="5670"/>
                </a:lnTo>
                <a:lnTo>
                  <a:pt x="5013" y="5743"/>
                </a:lnTo>
                <a:lnTo>
                  <a:pt x="4965" y="5816"/>
                </a:lnTo>
                <a:lnTo>
                  <a:pt x="4940" y="5889"/>
                </a:lnTo>
                <a:lnTo>
                  <a:pt x="4965" y="5962"/>
                </a:lnTo>
                <a:lnTo>
                  <a:pt x="5013" y="6011"/>
                </a:lnTo>
                <a:lnTo>
                  <a:pt x="5086" y="6059"/>
                </a:lnTo>
                <a:lnTo>
                  <a:pt x="5208" y="6059"/>
                </a:lnTo>
                <a:lnTo>
                  <a:pt x="5354" y="6035"/>
                </a:lnTo>
                <a:lnTo>
                  <a:pt x="5476" y="6011"/>
                </a:lnTo>
                <a:lnTo>
                  <a:pt x="5695" y="6011"/>
                </a:lnTo>
                <a:lnTo>
                  <a:pt x="5792" y="5986"/>
                </a:lnTo>
                <a:lnTo>
                  <a:pt x="5865" y="5913"/>
                </a:lnTo>
                <a:lnTo>
                  <a:pt x="5914" y="5816"/>
                </a:lnTo>
                <a:lnTo>
                  <a:pt x="5938" y="5743"/>
                </a:lnTo>
                <a:lnTo>
                  <a:pt x="5938" y="5694"/>
                </a:lnTo>
                <a:lnTo>
                  <a:pt x="5889" y="5573"/>
                </a:lnTo>
                <a:lnTo>
                  <a:pt x="5792" y="5500"/>
                </a:lnTo>
                <a:lnTo>
                  <a:pt x="5670" y="5475"/>
                </a:lnTo>
                <a:close/>
                <a:moveTo>
                  <a:pt x="4575" y="5986"/>
                </a:moveTo>
                <a:lnTo>
                  <a:pt x="4454" y="6011"/>
                </a:lnTo>
                <a:lnTo>
                  <a:pt x="4356" y="6035"/>
                </a:lnTo>
                <a:lnTo>
                  <a:pt x="4259" y="6084"/>
                </a:lnTo>
                <a:lnTo>
                  <a:pt x="4113" y="6205"/>
                </a:lnTo>
                <a:lnTo>
                  <a:pt x="4040" y="6254"/>
                </a:lnTo>
                <a:lnTo>
                  <a:pt x="3991" y="6351"/>
                </a:lnTo>
                <a:lnTo>
                  <a:pt x="3967" y="6424"/>
                </a:lnTo>
                <a:lnTo>
                  <a:pt x="3991" y="6522"/>
                </a:lnTo>
                <a:lnTo>
                  <a:pt x="4064" y="6570"/>
                </a:lnTo>
                <a:lnTo>
                  <a:pt x="4162" y="6619"/>
                </a:lnTo>
                <a:lnTo>
                  <a:pt x="4283" y="6595"/>
                </a:lnTo>
                <a:lnTo>
                  <a:pt x="4429" y="6546"/>
                </a:lnTo>
                <a:lnTo>
                  <a:pt x="4527" y="6522"/>
                </a:lnTo>
                <a:lnTo>
                  <a:pt x="4551" y="6497"/>
                </a:lnTo>
                <a:lnTo>
                  <a:pt x="4648" y="6473"/>
                </a:lnTo>
                <a:lnTo>
                  <a:pt x="4721" y="6424"/>
                </a:lnTo>
                <a:lnTo>
                  <a:pt x="4794" y="6327"/>
                </a:lnTo>
                <a:lnTo>
                  <a:pt x="4794" y="6205"/>
                </a:lnTo>
                <a:lnTo>
                  <a:pt x="4770" y="6108"/>
                </a:lnTo>
                <a:lnTo>
                  <a:pt x="4673" y="6035"/>
                </a:lnTo>
                <a:lnTo>
                  <a:pt x="4575" y="5986"/>
                </a:lnTo>
                <a:close/>
                <a:moveTo>
                  <a:pt x="7593" y="5962"/>
                </a:moveTo>
                <a:lnTo>
                  <a:pt x="7495" y="6011"/>
                </a:lnTo>
                <a:lnTo>
                  <a:pt x="7447" y="6059"/>
                </a:lnTo>
                <a:lnTo>
                  <a:pt x="7398" y="6132"/>
                </a:lnTo>
                <a:lnTo>
                  <a:pt x="7398" y="6181"/>
                </a:lnTo>
                <a:lnTo>
                  <a:pt x="7422" y="6254"/>
                </a:lnTo>
                <a:lnTo>
                  <a:pt x="7520" y="6351"/>
                </a:lnTo>
                <a:lnTo>
                  <a:pt x="7593" y="6424"/>
                </a:lnTo>
                <a:lnTo>
                  <a:pt x="7641" y="6449"/>
                </a:lnTo>
                <a:lnTo>
                  <a:pt x="7666" y="6473"/>
                </a:lnTo>
                <a:lnTo>
                  <a:pt x="7690" y="6497"/>
                </a:lnTo>
                <a:lnTo>
                  <a:pt x="7714" y="6546"/>
                </a:lnTo>
                <a:lnTo>
                  <a:pt x="7763" y="6619"/>
                </a:lnTo>
                <a:lnTo>
                  <a:pt x="7787" y="6668"/>
                </a:lnTo>
                <a:lnTo>
                  <a:pt x="7812" y="6692"/>
                </a:lnTo>
                <a:lnTo>
                  <a:pt x="7909" y="6741"/>
                </a:lnTo>
                <a:lnTo>
                  <a:pt x="8031" y="6741"/>
                </a:lnTo>
                <a:lnTo>
                  <a:pt x="8128" y="6716"/>
                </a:lnTo>
                <a:lnTo>
                  <a:pt x="8201" y="6643"/>
                </a:lnTo>
                <a:lnTo>
                  <a:pt x="8250" y="6546"/>
                </a:lnTo>
                <a:lnTo>
                  <a:pt x="8250" y="6449"/>
                </a:lnTo>
                <a:lnTo>
                  <a:pt x="8225" y="6351"/>
                </a:lnTo>
                <a:lnTo>
                  <a:pt x="8177" y="6254"/>
                </a:lnTo>
                <a:lnTo>
                  <a:pt x="8104" y="6181"/>
                </a:lnTo>
                <a:lnTo>
                  <a:pt x="8006" y="6108"/>
                </a:lnTo>
                <a:lnTo>
                  <a:pt x="7909" y="6035"/>
                </a:lnTo>
                <a:lnTo>
                  <a:pt x="7812" y="5986"/>
                </a:lnTo>
                <a:lnTo>
                  <a:pt x="7690" y="5962"/>
                </a:lnTo>
                <a:close/>
                <a:moveTo>
                  <a:pt x="3578" y="6741"/>
                </a:moveTo>
                <a:lnTo>
                  <a:pt x="3456" y="6765"/>
                </a:lnTo>
                <a:lnTo>
                  <a:pt x="3359" y="6814"/>
                </a:lnTo>
                <a:lnTo>
                  <a:pt x="3286" y="6887"/>
                </a:lnTo>
                <a:lnTo>
                  <a:pt x="3189" y="6960"/>
                </a:lnTo>
                <a:lnTo>
                  <a:pt x="3140" y="7081"/>
                </a:lnTo>
                <a:lnTo>
                  <a:pt x="3091" y="7179"/>
                </a:lnTo>
                <a:lnTo>
                  <a:pt x="3067" y="7300"/>
                </a:lnTo>
                <a:lnTo>
                  <a:pt x="3067" y="7398"/>
                </a:lnTo>
                <a:lnTo>
                  <a:pt x="3091" y="7446"/>
                </a:lnTo>
                <a:lnTo>
                  <a:pt x="3116" y="7471"/>
                </a:lnTo>
                <a:lnTo>
                  <a:pt x="3189" y="7519"/>
                </a:lnTo>
                <a:lnTo>
                  <a:pt x="3286" y="7544"/>
                </a:lnTo>
                <a:lnTo>
                  <a:pt x="3359" y="7519"/>
                </a:lnTo>
                <a:lnTo>
                  <a:pt x="3481" y="7446"/>
                </a:lnTo>
                <a:lnTo>
                  <a:pt x="3554" y="7325"/>
                </a:lnTo>
                <a:lnTo>
                  <a:pt x="3627" y="7276"/>
                </a:lnTo>
                <a:lnTo>
                  <a:pt x="3651" y="7252"/>
                </a:lnTo>
                <a:lnTo>
                  <a:pt x="3700" y="7227"/>
                </a:lnTo>
                <a:lnTo>
                  <a:pt x="3773" y="7179"/>
                </a:lnTo>
                <a:lnTo>
                  <a:pt x="3821" y="7106"/>
                </a:lnTo>
                <a:lnTo>
                  <a:pt x="3821" y="7033"/>
                </a:lnTo>
                <a:lnTo>
                  <a:pt x="3821" y="6935"/>
                </a:lnTo>
                <a:lnTo>
                  <a:pt x="3797" y="6862"/>
                </a:lnTo>
                <a:lnTo>
                  <a:pt x="3724" y="6789"/>
                </a:lnTo>
                <a:lnTo>
                  <a:pt x="3651" y="6765"/>
                </a:lnTo>
                <a:lnTo>
                  <a:pt x="3578" y="6741"/>
                </a:lnTo>
                <a:close/>
                <a:moveTo>
                  <a:pt x="16863" y="4526"/>
                </a:moveTo>
                <a:lnTo>
                  <a:pt x="16766" y="4575"/>
                </a:lnTo>
                <a:lnTo>
                  <a:pt x="16693" y="4624"/>
                </a:lnTo>
                <a:lnTo>
                  <a:pt x="16620" y="4697"/>
                </a:lnTo>
                <a:lnTo>
                  <a:pt x="16498" y="4843"/>
                </a:lnTo>
                <a:lnTo>
                  <a:pt x="16401" y="5037"/>
                </a:lnTo>
                <a:lnTo>
                  <a:pt x="16158" y="5500"/>
                </a:lnTo>
                <a:lnTo>
                  <a:pt x="15914" y="5962"/>
                </a:lnTo>
                <a:lnTo>
                  <a:pt x="15647" y="5816"/>
                </a:lnTo>
                <a:lnTo>
                  <a:pt x="15501" y="5719"/>
                </a:lnTo>
                <a:lnTo>
                  <a:pt x="15355" y="5670"/>
                </a:lnTo>
                <a:lnTo>
                  <a:pt x="15233" y="5646"/>
                </a:lnTo>
                <a:lnTo>
                  <a:pt x="15087" y="5597"/>
                </a:lnTo>
                <a:lnTo>
                  <a:pt x="15038" y="5573"/>
                </a:lnTo>
                <a:lnTo>
                  <a:pt x="15014" y="5573"/>
                </a:lnTo>
                <a:lnTo>
                  <a:pt x="14917" y="5621"/>
                </a:lnTo>
                <a:lnTo>
                  <a:pt x="14892" y="5646"/>
                </a:lnTo>
                <a:lnTo>
                  <a:pt x="14844" y="5694"/>
                </a:lnTo>
                <a:lnTo>
                  <a:pt x="14844" y="5767"/>
                </a:lnTo>
                <a:lnTo>
                  <a:pt x="14868" y="5840"/>
                </a:lnTo>
                <a:lnTo>
                  <a:pt x="14892" y="5913"/>
                </a:lnTo>
                <a:lnTo>
                  <a:pt x="15087" y="6059"/>
                </a:lnTo>
                <a:lnTo>
                  <a:pt x="15282" y="6181"/>
                </a:lnTo>
                <a:lnTo>
                  <a:pt x="15671" y="6424"/>
                </a:lnTo>
                <a:lnTo>
                  <a:pt x="15355" y="6984"/>
                </a:lnTo>
                <a:lnTo>
                  <a:pt x="15160" y="7252"/>
                </a:lnTo>
                <a:lnTo>
                  <a:pt x="14965" y="7519"/>
                </a:lnTo>
                <a:lnTo>
                  <a:pt x="14941" y="7592"/>
                </a:lnTo>
                <a:lnTo>
                  <a:pt x="14941" y="7641"/>
                </a:lnTo>
                <a:lnTo>
                  <a:pt x="14941" y="7714"/>
                </a:lnTo>
                <a:lnTo>
                  <a:pt x="14965" y="7763"/>
                </a:lnTo>
                <a:lnTo>
                  <a:pt x="15014" y="7836"/>
                </a:lnTo>
                <a:lnTo>
                  <a:pt x="15063" y="7860"/>
                </a:lnTo>
                <a:lnTo>
                  <a:pt x="15111" y="7884"/>
                </a:lnTo>
                <a:lnTo>
                  <a:pt x="15184" y="7909"/>
                </a:lnTo>
                <a:lnTo>
                  <a:pt x="15257" y="7884"/>
                </a:lnTo>
                <a:lnTo>
                  <a:pt x="15355" y="7860"/>
                </a:lnTo>
                <a:lnTo>
                  <a:pt x="15501" y="7763"/>
                </a:lnTo>
                <a:lnTo>
                  <a:pt x="15622" y="7641"/>
                </a:lnTo>
                <a:lnTo>
                  <a:pt x="15744" y="7471"/>
                </a:lnTo>
                <a:lnTo>
                  <a:pt x="15866" y="7276"/>
                </a:lnTo>
                <a:lnTo>
                  <a:pt x="15963" y="7081"/>
                </a:lnTo>
                <a:lnTo>
                  <a:pt x="16133" y="6716"/>
                </a:lnTo>
                <a:lnTo>
                  <a:pt x="16328" y="6862"/>
                </a:lnTo>
                <a:lnTo>
                  <a:pt x="16523" y="7008"/>
                </a:lnTo>
                <a:lnTo>
                  <a:pt x="16742" y="7106"/>
                </a:lnTo>
                <a:lnTo>
                  <a:pt x="16839" y="7130"/>
                </a:lnTo>
                <a:lnTo>
                  <a:pt x="16961" y="7154"/>
                </a:lnTo>
                <a:lnTo>
                  <a:pt x="17034" y="7130"/>
                </a:lnTo>
                <a:lnTo>
                  <a:pt x="17082" y="7106"/>
                </a:lnTo>
                <a:lnTo>
                  <a:pt x="17131" y="7057"/>
                </a:lnTo>
                <a:lnTo>
                  <a:pt x="17155" y="7008"/>
                </a:lnTo>
                <a:lnTo>
                  <a:pt x="17180" y="6960"/>
                </a:lnTo>
                <a:lnTo>
                  <a:pt x="17180" y="6887"/>
                </a:lnTo>
                <a:lnTo>
                  <a:pt x="17155" y="6814"/>
                </a:lnTo>
                <a:lnTo>
                  <a:pt x="17131" y="6765"/>
                </a:lnTo>
                <a:lnTo>
                  <a:pt x="16961" y="6619"/>
                </a:lnTo>
                <a:lnTo>
                  <a:pt x="16766" y="6497"/>
                </a:lnTo>
                <a:lnTo>
                  <a:pt x="16377" y="6254"/>
                </a:lnTo>
                <a:lnTo>
                  <a:pt x="16644" y="5670"/>
                </a:lnTo>
                <a:lnTo>
                  <a:pt x="16766" y="5427"/>
                </a:lnTo>
                <a:lnTo>
                  <a:pt x="16912" y="5183"/>
                </a:lnTo>
                <a:lnTo>
                  <a:pt x="17034" y="4916"/>
                </a:lnTo>
                <a:lnTo>
                  <a:pt x="17082" y="4770"/>
                </a:lnTo>
                <a:lnTo>
                  <a:pt x="17082" y="4648"/>
                </a:lnTo>
                <a:lnTo>
                  <a:pt x="17082" y="4599"/>
                </a:lnTo>
                <a:lnTo>
                  <a:pt x="17058" y="4551"/>
                </a:lnTo>
                <a:lnTo>
                  <a:pt x="17009" y="4526"/>
                </a:lnTo>
                <a:close/>
                <a:moveTo>
                  <a:pt x="8420" y="6838"/>
                </a:moveTo>
                <a:lnTo>
                  <a:pt x="8371" y="6862"/>
                </a:lnTo>
                <a:lnTo>
                  <a:pt x="8298" y="6911"/>
                </a:lnTo>
                <a:lnTo>
                  <a:pt x="8274" y="6984"/>
                </a:lnTo>
                <a:lnTo>
                  <a:pt x="8250" y="7081"/>
                </a:lnTo>
                <a:lnTo>
                  <a:pt x="8274" y="7179"/>
                </a:lnTo>
                <a:lnTo>
                  <a:pt x="8298" y="7276"/>
                </a:lnTo>
                <a:lnTo>
                  <a:pt x="8347" y="7373"/>
                </a:lnTo>
                <a:lnTo>
                  <a:pt x="8420" y="7519"/>
                </a:lnTo>
                <a:lnTo>
                  <a:pt x="8444" y="7665"/>
                </a:lnTo>
                <a:lnTo>
                  <a:pt x="8444" y="7763"/>
                </a:lnTo>
                <a:lnTo>
                  <a:pt x="8493" y="7836"/>
                </a:lnTo>
                <a:lnTo>
                  <a:pt x="8566" y="7909"/>
                </a:lnTo>
                <a:lnTo>
                  <a:pt x="8663" y="7933"/>
                </a:lnTo>
                <a:lnTo>
                  <a:pt x="8761" y="7957"/>
                </a:lnTo>
                <a:lnTo>
                  <a:pt x="8882" y="7909"/>
                </a:lnTo>
                <a:lnTo>
                  <a:pt x="8980" y="7836"/>
                </a:lnTo>
                <a:lnTo>
                  <a:pt x="9004" y="7787"/>
                </a:lnTo>
                <a:lnTo>
                  <a:pt x="9028" y="7738"/>
                </a:lnTo>
                <a:lnTo>
                  <a:pt x="9028" y="7592"/>
                </a:lnTo>
                <a:lnTo>
                  <a:pt x="9004" y="7446"/>
                </a:lnTo>
                <a:lnTo>
                  <a:pt x="8955" y="7325"/>
                </a:lnTo>
                <a:lnTo>
                  <a:pt x="8882" y="7179"/>
                </a:lnTo>
                <a:lnTo>
                  <a:pt x="8809" y="7057"/>
                </a:lnTo>
                <a:lnTo>
                  <a:pt x="8712" y="6960"/>
                </a:lnTo>
                <a:lnTo>
                  <a:pt x="8663" y="6911"/>
                </a:lnTo>
                <a:lnTo>
                  <a:pt x="8615" y="6862"/>
                </a:lnTo>
                <a:lnTo>
                  <a:pt x="8542" y="6838"/>
                </a:lnTo>
                <a:close/>
                <a:moveTo>
                  <a:pt x="16255" y="7495"/>
                </a:moveTo>
                <a:lnTo>
                  <a:pt x="16206" y="7544"/>
                </a:lnTo>
                <a:lnTo>
                  <a:pt x="16158" y="7592"/>
                </a:lnTo>
                <a:lnTo>
                  <a:pt x="16158" y="7714"/>
                </a:lnTo>
                <a:lnTo>
                  <a:pt x="16158" y="7836"/>
                </a:lnTo>
                <a:lnTo>
                  <a:pt x="16206" y="7982"/>
                </a:lnTo>
                <a:lnTo>
                  <a:pt x="16231" y="8030"/>
                </a:lnTo>
                <a:lnTo>
                  <a:pt x="16279" y="8079"/>
                </a:lnTo>
                <a:lnTo>
                  <a:pt x="16304" y="8103"/>
                </a:lnTo>
                <a:lnTo>
                  <a:pt x="16377" y="8128"/>
                </a:lnTo>
                <a:lnTo>
                  <a:pt x="16474" y="8128"/>
                </a:lnTo>
                <a:lnTo>
                  <a:pt x="16523" y="8103"/>
                </a:lnTo>
                <a:lnTo>
                  <a:pt x="16547" y="8055"/>
                </a:lnTo>
                <a:lnTo>
                  <a:pt x="16571" y="8006"/>
                </a:lnTo>
                <a:lnTo>
                  <a:pt x="16571" y="7957"/>
                </a:lnTo>
                <a:lnTo>
                  <a:pt x="16547" y="7836"/>
                </a:lnTo>
                <a:lnTo>
                  <a:pt x="16523" y="7738"/>
                </a:lnTo>
                <a:lnTo>
                  <a:pt x="16474" y="7641"/>
                </a:lnTo>
                <a:lnTo>
                  <a:pt x="16401" y="7544"/>
                </a:lnTo>
                <a:lnTo>
                  <a:pt x="16328" y="7495"/>
                </a:lnTo>
                <a:close/>
                <a:moveTo>
                  <a:pt x="2897" y="7836"/>
                </a:moveTo>
                <a:lnTo>
                  <a:pt x="2799" y="7860"/>
                </a:lnTo>
                <a:lnTo>
                  <a:pt x="2702" y="7909"/>
                </a:lnTo>
                <a:lnTo>
                  <a:pt x="2629" y="7982"/>
                </a:lnTo>
                <a:lnTo>
                  <a:pt x="2556" y="8079"/>
                </a:lnTo>
                <a:lnTo>
                  <a:pt x="2507" y="8201"/>
                </a:lnTo>
                <a:lnTo>
                  <a:pt x="2507" y="8347"/>
                </a:lnTo>
                <a:lnTo>
                  <a:pt x="2507" y="8468"/>
                </a:lnTo>
                <a:lnTo>
                  <a:pt x="2556" y="8517"/>
                </a:lnTo>
                <a:lnTo>
                  <a:pt x="2580" y="8566"/>
                </a:lnTo>
                <a:lnTo>
                  <a:pt x="2678" y="8614"/>
                </a:lnTo>
                <a:lnTo>
                  <a:pt x="2799" y="8614"/>
                </a:lnTo>
                <a:lnTo>
                  <a:pt x="2848" y="8590"/>
                </a:lnTo>
                <a:lnTo>
                  <a:pt x="2897" y="8566"/>
                </a:lnTo>
                <a:lnTo>
                  <a:pt x="2970" y="8493"/>
                </a:lnTo>
                <a:lnTo>
                  <a:pt x="3018" y="8420"/>
                </a:lnTo>
                <a:lnTo>
                  <a:pt x="3116" y="8274"/>
                </a:lnTo>
                <a:lnTo>
                  <a:pt x="3140" y="8152"/>
                </a:lnTo>
                <a:lnTo>
                  <a:pt x="3140" y="8055"/>
                </a:lnTo>
                <a:lnTo>
                  <a:pt x="3091" y="7957"/>
                </a:lnTo>
                <a:lnTo>
                  <a:pt x="3018" y="7884"/>
                </a:lnTo>
                <a:lnTo>
                  <a:pt x="2897" y="7836"/>
                </a:lnTo>
                <a:close/>
                <a:moveTo>
                  <a:pt x="8955" y="8152"/>
                </a:moveTo>
                <a:lnTo>
                  <a:pt x="8882" y="8201"/>
                </a:lnTo>
                <a:lnTo>
                  <a:pt x="8858" y="8274"/>
                </a:lnTo>
                <a:lnTo>
                  <a:pt x="8858" y="8371"/>
                </a:lnTo>
                <a:lnTo>
                  <a:pt x="8858" y="8468"/>
                </a:lnTo>
                <a:lnTo>
                  <a:pt x="8907" y="8639"/>
                </a:lnTo>
                <a:lnTo>
                  <a:pt x="8955" y="8760"/>
                </a:lnTo>
                <a:lnTo>
                  <a:pt x="8980" y="8858"/>
                </a:lnTo>
                <a:lnTo>
                  <a:pt x="9053" y="8955"/>
                </a:lnTo>
                <a:lnTo>
                  <a:pt x="9101" y="9004"/>
                </a:lnTo>
                <a:lnTo>
                  <a:pt x="9150" y="9028"/>
                </a:lnTo>
                <a:lnTo>
                  <a:pt x="9296" y="9028"/>
                </a:lnTo>
                <a:lnTo>
                  <a:pt x="9369" y="8979"/>
                </a:lnTo>
                <a:lnTo>
                  <a:pt x="9393" y="8931"/>
                </a:lnTo>
                <a:lnTo>
                  <a:pt x="9418" y="8858"/>
                </a:lnTo>
                <a:lnTo>
                  <a:pt x="9418" y="8785"/>
                </a:lnTo>
                <a:lnTo>
                  <a:pt x="9393" y="8639"/>
                </a:lnTo>
                <a:lnTo>
                  <a:pt x="9369" y="8614"/>
                </a:lnTo>
                <a:lnTo>
                  <a:pt x="9345" y="8517"/>
                </a:lnTo>
                <a:lnTo>
                  <a:pt x="9247" y="8322"/>
                </a:lnTo>
                <a:lnTo>
                  <a:pt x="9199" y="8225"/>
                </a:lnTo>
                <a:lnTo>
                  <a:pt x="9101" y="8176"/>
                </a:lnTo>
                <a:lnTo>
                  <a:pt x="9028" y="8152"/>
                </a:lnTo>
                <a:close/>
                <a:moveTo>
                  <a:pt x="16352" y="8541"/>
                </a:moveTo>
                <a:lnTo>
                  <a:pt x="16279" y="8566"/>
                </a:lnTo>
                <a:lnTo>
                  <a:pt x="16231" y="8614"/>
                </a:lnTo>
                <a:lnTo>
                  <a:pt x="16206" y="8663"/>
                </a:lnTo>
                <a:lnTo>
                  <a:pt x="16182" y="8736"/>
                </a:lnTo>
                <a:lnTo>
                  <a:pt x="16182" y="8858"/>
                </a:lnTo>
                <a:lnTo>
                  <a:pt x="16206" y="8979"/>
                </a:lnTo>
                <a:lnTo>
                  <a:pt x="16231" y="9174"/>
                </a:lnTo>
                <a:lnTo>
                  <a:pt x="16255" y="9296"/>
                </a:lnTo>
                <a:lnTo>
                  <a:pt x="16304" y="9369"/>
                </a:lnTo>
                <a:lnTo>
                  <a:pt x="16401" y="9417"/>
                </a:lnTo>
                <a:lnTo>
                  <a:pt x="16498" y="9417"/>
                </a:lnTo>
                <a:lnTo>
                  <a:pt x="16596" y="9393"/>
                </a:lnTo>
                <a:lnTo>
                  <a:pt x="16669" y="9320"/>
                </a:lnTo>
                <a:lnTo>
                  <a:pt x="16693" y="9223"/>
                </a:lnTo>
                <a:lnTo>
                  <a:pt x="16693" y="9101"/>
                </a:lnTo>
                <a:lnTo>
                  <a:pt x="16644" y="8882"/>
                </a:lnTo>
                <a:lnTo>
                  <a:pt x="16596" y="8760"/>
                </a:lnTo>
                <a:lnTo>
                  <a:pt x="16547" y="8639"/>
                </a:lnTo>
                <a:lnTo>
                  <a:pt x="16523" y="8590"/>
                </a:lnTo>
                <a:lnTo>
                  <a:pt x="16474" y="8541"/>
                </a:lnTo>
                <a:close/>
                <a:moveTo>
                  <a:pt x="2434" y="9077"/>
                </a:moveTo>
                <a:lnTo>
                  <a:pt x="2337" y="9101"/>
                </a:lnTo>
                <a:lnTo>
                  <a:pt x="2264" y="9125"/>
                </a:lnTo>
                <a:lnTo>
                  <a:pt x="2191" y="9198"/>
                </a:lnTo>
                <a:lnTo>
                  <a:pt x="2142" y="9271"/>
                </a:lnTo>
                <a:lnTo>
                  <a:pt x="2118" y="9369"/>
                </a:lnTo>
                <a:lnTo>
                  <a:pt x="2094" y="9515"/>
                </a:lnTo>
                <a:lnTo>
                  <a:pt x="2094" y="9612"/>
                </a:lnTo>
                <a:lnTo>
                  <a:pt x="2094" y="9685"/>
                </a:lnTo>
                <a:lnTo>
                  <a:pt x="2118" y="9782"/>
                </a:lnTo>
                <a:lnTo>
                  <a:pt x="2191" y="9831"/>
                </a:lnTo>
                <a:lnTo>
                  <a:pt x="2240" y="9879"/>
                </a:lnTo>
                <a:lnTo>
                  <a:pt x="2337" y="9904"/>
                </a:lnTo>
                <a:lnTo>
                  <a:pt x="2410" y="9879"/>
                </a:lnTo>
                <a:lnTo>
                  <a:pt x="2483" y="9831"/>
                </a:lnTo>
                <a:lnTo>
                  <a:pt x="2556" y="9733"/>
                </a:lnTo>
                <a:lnTo>
                  <a:pt x="2580" y="9612"/>
                </a:lnTo>
                <a:lnTo>
                  <a:pt x="2653" y="9417"/>
                </a:lnTo>
                <a:lnTo>
                  <a:pt x="2653" y="9320"/>
                </a:lnTo>
                <a:lnTo>
                  <a:pt x="2653" y="9247"/>
                </a:lnTo>
                <a:lnTo>
                  <a:pt x="2605" y="9174"/>
                </a:lnTo>
                <a:lnTo>
                  <a:pt x="2532" y="9125"/>
                </a:lnTo>
                <a:lnTo>
                  <a:pt x="2434" y="9077"/>
                </a:lnTo>
                <a:close/>
                <a:moveTo>
                  <a:pt x="9272" y="9296"/>
                </a:moveTo>
                <a:lnTo>
                  <a:pt x="9199" y="9344"/>
                </a:lnTo>
                <a:lnTo>
                  <a:pt x="9101" y="9417"/>
                </a:lnTo>
                <a:lnTo>
                  <a:pt x="9077" y="9539"/>
                </a:lnTo>
                <a:lnTo>
                  <a:pt x="9053" y="9661"/>
                </a:lnTo>
                <a:lnTo>
                  <a:pt x="9077" y="9782"/>
                </a:lnTo>
                <a:lnTo>
                  <a:pt x="9126" y="9904"/>
                </a:lnTo>
                <a:lnTo>
                  <a:pt x="9174" y="10001"/>
                </a:lnTo>
                <a:lnTo>
                  <a:pt x="9247" y="10123"/>
                </a:lnTo>
                <a:lnTo>
                  <a:pt x="9320" y="10196"/>
                </a:lnTo>
                <a:lnTo>
                  <a:pt x="9393" y="10220"/>
                </a:lnTo>
                <a:lnTo>
                  <a:pt x="9442" y="10220"/>
                </a:lnTo>
                <a:lnTo>
                  <a:pt x="9564" y="10196"/>
                </a:lnTo>
                <a:lnTo>
                  <a:pt x="9612" y="10147"/>
                </a:lnTo>
                <a:lnTo>
                  <a:pt x="9661" y="10123"/>
                </a:lnTo>
                <a:lnTo>
                  <a:pt x="9685" y="10050"/>
                </a:lnTo>
                <a:lnTo>
                  <a:pt x="9685" y="10001"/>
                </a:lnTo>
                <a:lnTo>
                  <a:pt x="9685" y="9904"/>
                </a:lnTo>
                <a:lnTo>
                  <a:pt x="9637" y="9806"/>
                </a:lnTo>
                <a:lnTo>
                  <a:pt x="9539" y="9636"/>
                </a:lnTo>
                <a:lnTo>
                  <a:pt x="9515" y="9515"/>
                </a:lnTo>
                <a:lnTo>
                  <a:pt x="9442" y="9393"/>
                </a:lnTo>
                <a:lnTo>
                  <a:pt x="9393" y="9344"/>
                </a:lnTo>
                <a:lnTo>
                  <a:pt x="9345" y="9320"/>
                </a:lnTo>
                <a:lnTo>
                  <a:pt x="9272" y="9296"/>
                </a:lnTo>
                <a:close/>
                <a:moveTo>
                  <a:pt x="16231" y="9855"/>
                </a:moveTo>
                <a:lnTo>
                  <a:pt x="16231" y="9879"/>
                </a:lnTo>
                <a:lnTo>
                  <a:pt x="16182" y="9904"/>
                </a:lnTo>
                <a:lnTo>
                  <a:pt x="16133" y="9952"/>
                </a:lnTo>
                <a:lnTo>
                  <a:pt x="16060" y="10098"/>
                </a:lnTo>
                <a:lnTo>
                  <a:pt x="16012" y="10293"/>
                </a:lnTo>
                <a:lnTo>
                  <a:pt x="16012" y="10390"/>
                </a:lnTo>
                <a:lnTo>
                  <a:pt x="16012" y="10463"/>
                </a:lnTo>
                <a:lnTo>
                  <a:pt x="16085" y="10561"/>
                </a:lnTo>
                <a:lnTo>
                  <a:pt x="16182" y="10634"/>
                </a:lnTo>
                <a:lnTo>
                  <a:pt x="16304" y="10634"/>
                </a:lnTo>
                <a:lnTo>
                  <a:pt x="16352" y="10609"/>
                </a:lnTo>
                <a:lnTo>
                  <a:pt x="16401" y="10561"/>
                </a:lnTo>
                <a:lnTo>
                  <a:pt x="16450" y="10488"/>
                </a:lnTo>
                <a:lnTo>
                  <a:pt x="16474" y="10415"/>
                </a:lnTo>
                <a:lnTo>
                  <a:pt x="16498" y="10244"/>
                </a:lnTo>
                <a:lnTo>
                  <a:pt x="16498" y="10147"/>
                </a:lnTo>
                <a:lnTo>
                  <a:pt x="16498" y="10050"/>
                </a:lnTo>
                <a:lnTo>
                  <a:pt x="16474" y="9952"/>
                </a:lnTo>
                <a:lnTo>
                  <a:pt x="16425" y="9879"/>
                </a:lnTo>
                <a:lnTo>
                  <a:pt x="16328" y="9855"/>
                </a:lnTo>
                <a:close/>
                <a:moveTo>
                  <a:pt x="2167" y="10244"/>
                </a:moveTo>
                <a:lnTo>
                  <a:pt x="2045" y="10269"/>
                </a:lnTo>
                <a:lnTo>
                  <a:pt x="1972" y="10317"/>
                </a:lnTo>
                <a:lnTo>
                  <a:pt x="1875" y="10463"/>
                </a:lnTo>
                <a:lnTo>
                  <a:pt x="1826" y="10634"/>
                </a:lnTo>
                <a:lnTo>
                  <a:pt x="1802" y="10804"/>
                </a:lnTo>
                <a:lnTo>
                  <a:pt x="1850" y="10926"/>
                </a:lnTo>
                <a:lnTo>
                  <a:pt x="1923" y="11023"/>
                </a:lnTo>
                <a:lnTo>
                  <a:pt x="1948" y="11072"/>
                </a:lnTo>
                <a:lnTo>
                  <a:pt x="2021" y="11096"/>
                </a:lnTo>
                <a:lnTo>
                  <a:pt x="2118" y="11096"/>
                </a:lnTo>
                <a:lnTo>
                  <a:pt x="2191" y="11072"/>
                </a:lnTo>
                <a:lnTo>
                  <a:pt x="2215" y="11023"/>
                </a:lnTo>
                <a:lnTo>
                  <a:pt x="2288" y="10950"/>
                </a:lnTo>
                <a:lnTo>
                  <a:pt x="2313" y="10877"/>
                </a:lnTo>
                <a:lnTo>
                  <a:pt x="2337" y="10780"/>
                </a:lnTo>
                <a:lnTo>
                  <a:pt x="2337" y="10755"/>
                </a:lnTo>
                <a:lnTo>
                  <a:pt x="2337" y="10731"/>
                </a:lnTo>
                <a:lnTo>
                  <a:pt x="2386" y="10658"/>
                </a:lnTo>
                <a:lnTo>
                  <a:pt x="2410" y="10561"/>
                </a:lnTo>
                <a:lnTo>
                  <a:pt x="2434" y="10488"/>
                </a:lnTo>
                <a:lnTo>
                  <a:pt x="2410" y="10390"/>
                </a:lnTo>
                <a:lnTo>
                  <a:pt x="2337" y="10317"/>
                </a:lnTo>
                <a:lnTo>
                  <a:pt x="2264" y="10269"/>
                </a:lnTo>
                <a:lnTo>
                  <a:pt x="2167" y="10244"/>
                </a:lnTo>
                <a:close/>
                <a:moveTo>
                  <a:pt x="9661" y="10512"/>
                </a:moveTo>
                <a:lnTo>
                  <a:pt x="9612" y="10536"/>
                </a:lnTo>
                <a:lnTo>
                  <a:pt x="9539" y="10609"/>
                </a:lnTo>
                <a:lnTo>
                  <a:pt x="9491" y="10658"/>
                </a:lnTo>
                <a:lnTo>
                  <a:pt x="9491" y="10731"/>
                </a:lnTo>
                <a:lnTo>
                  <a:pt x="9491" y="10877"/>
                </a:lnTo>
                <a:lnTo>
                  <a:pt x="9539" y="11023"/>
                </a:lnTo>
                <a:lnTo>
                  <a:pt x="9588" y="11169"/>
                </a:lnTo>
                <a:lnTo>
                  <a:pt x="9637" y="11242"/>
                </a:lnTo>
                <a:lnTo>
                  <a:pt x="9710" y="11315"/>
                </a:lnTo>
                <a:lnTo>
                  <a:pt x="9783" y="11339"/>
                </a:lnTo>
                <a:lnTo>
                  <a:pt x="9880" y="11339"/>
                </a:lnTo>
                <a:lnTo>
                  <a:pt x="9977" y="11291"/>
                </a:lnTo>
                <a:lnTo>
                  <a:pt x="10026" y="11218"/>
                </a:lnTo>
                <a:lnTo>
                  <a:pt x="10075" y="11120"/>
                </a:lnTo>
                <a:lnTo>
                  <a:pt x="10050" y="11023"/>
                </a:lnTo>
                <a:lnTo>
                  <a:pt x="10002" y="10877"/>
                </a:lnTo>
                <a:lnTo>
                  <a:pt x="9929" y="10731"/>
                </a:lnTo>
                <a:lnTo>
                  <a:pt x="9831" y="10609"/>
                </a:lnTo>
                <a:lnTo>
                  <a:pt x="9783" y="10561"/>
                </a:lnTo>
                <a:lnTo>
                  <a:pt x="9710" y="10536"/>
                </a:lnTo>
                <a:lnTo>
                  <a:pt x="9661" y="10512"/>
                </a:lnTo>
                <a:close/>
                <a:moveTo>
                  <a:pt x="15987" y="10999"/>
                </a:moveTo>
                <a:lnTo>
                  <a:pt x="15890" y="11047"/>
                </a:lnTo>
                <a:lnTo>
                  <a:pt x="15817" y="11120"/>
                </a:lnTo>
                <a:lnTo>
                  <a:pt x="15720" y="11291"/>
                </a:lnTo>
                <a:lnTo>
                  <a:pt x="15598" y="11461"/>
                </a:lnTo>
                <a:lnTo>
                  <a:pt x="15525" y="11631"/>
                </a:lnTo>
                <a:lnTo>
                  <a:pt x="15525" y="11729"/>
                </a:lnTo>
                <a:lnTo>
                  <a:pt x="15549" y="11802"/>
                </a:lnTo>
                <a:lnTo>
                  <a:pt x="15598" y="11850"/>
                </a:lnTo>
                <a:lnTo>
                  <a:pt x="15647" y="11899"/>
                </a:lnTo>
                <a:lnTo>
                  <a:pt x="15720" y="11948"/>
                </a:lnTo>
                <a:lnTo>
                  <a:pt x="15793" y="11948"/>
                </a:lnTo>
                <a:lnTo>
                  <a:pt x="15866" y="11923"/>
                </a:lnTo>
                <a:lnTo>
                  <a:pt x="15939" y="11875"/>
                </a:lnTo>
                <a:lnTo>
                  <a:pt x="16036" y="11704"/>
                </a:lnTo>
                <a:lnTo>
                  <a:pt x="16109" y="11510"/>
                </a:lnTo>
                <a:lnTo>
                  <a:pt x="16182" y="11315"/>
                </a:lnTo>
                <a:lnTo>
                  <a:pt x="16206" y="11218"/>
                </a:lnTo>
                <a:lnTo>
                  <a:pt x="16206" y="11120"/>
                </a:lnTo>
                <a:lnTo>
                  <a:pt x="16182" y="11047"/>
                </a:lnTo>
                <a:lnTo>
                  <a:pt x="16133" y="11023"/>
                </a:lnTo>
                <a:lnTo>
                  <a:pt x="16060" y="10999"/>
                </a:lnTo>
                <a:close/>
                <a:moveTo>
                  <a:pt x="1996" y="11437"/>
                </a:moveTo>
                <a:lnTo>
                  <a:pt x="1948" y="11461"/>
                </a:lnTo>
                <a:lnTo>
                  <a:pt x="1875" y="11485"/>
                </a:lnTo>
                <a:lnTo>
                  <a:pt x="1826" y="11558"/>
                </a:lnTo>
                <a:lnTo>
                  <a:pt x="1802" y="11607"/>
                </a:lnTo>
                <a:lnTo>
                  <a:pt x="1777" y="11680"/>
                </a:lnTo>
                <a:lnTo>
                  <a:pt x="1777" y="11826"/>
                </a:lnTo>
                <a:lnTo>
                  <a:pt x="1777" y="11899"/>
                </a:lnTo>
                <a:lnTo>
                  <a:pt x="1802" y="12021"/>
                </a:lnTo>
                <a:lnTo>
                  <a:pt x="1850" y="12094"/>
                </a:lnTo>
                <a:lnTo>
                  <a:pt x="1899" y="12142"/>
                </a:lnTo>
                <a:lnTo>
                  <a:pt x="1972" y="12167"/>
                </a:lnTo>
                <a:lnTo>
                  <a:pt x="2069" y="12167"/>
                </a:lnTo>
                <a:lnTo>
                  <a:pt x="2118" y="12142"/>
                </a:lnTo>
                <a:lnTo>
                  <a:pt x="2191" y="12094"/>
                </a:lnTo>
                <a:lnTo>
                  <a:pt x="2215" y="12021"/>
                </a:lnTo>
                <a:lnTo>
                  <a:pt x="2264" y="11875"/>
                </a:lnTo>
                <a:lnTo>
                  <a:pt x="2288" y="11753"/>
                </a:lnTo>
                <a:lnTo>
                  <a:pt x="2288" y="11680"/>
                </a:lnTo>
                <a:lnTo>
                  <a:pt x="2288" y="11607"/>
                </a:lnTo>
                <a:lnTo>
                  <a:pt x="2264" y="11534"/>
                </a:lnTo>
                <a:lnTo>
                  <a:pt x="2215" y="11485"/>
                </a:lnTo>
                <a:lnTo>
                  <a:pt x="2142" y="11437"/>
                </a:lnTo>
                <a:close/>
                <a:moveTo>
                  <a:pt x="10221" y="11753"/>
                </a:moveTo>
                <a:lnTo>
                  <a:pt x="10123" y="11802"/>
                </a:lnTo>
                <a:lnTo>
                  <a:pt x="10075" y="11875"/>
                </a:lnTo>
                <a:lnTo>
                  <a:pt x="10075" y="11996"/>
                </a:lnTo>
                <a:lnTo>
                  <a:pt x="10123" y="12094"/>
                </a:lnTo>
                <a:lnTo>
                  <a:pt x="10172" y="12191"/>
                </a:lnTo>
                <a:lnTo>
                  <a:pt x="10342" y="12337"/>
                </a:lnTo>
                <a:lnTo>
                  <a:pt x="10440" y="12410"/>
                </a:lnTo>
                <a:lnTo>
                  <a:pt x="10561" y="12483"/>
                </a:lnTo>
                <a:lnTo>
                  <a:pt x="10683" y="12532"/>
                </a:lnTo>
                <a:lnTo>
                  <a:pt x="10829" y="12532"/>
                </a:lnTo>
                <a:lnTo>
                  <a:pt x="10926" y="12507"/>
                </a:lnTo>
                <a:lnTo>
                  <a:pt x="10999" y="12459"/>
                </a:lnTo>
                <a:lnTo>
                  <a:pt x="11048" y="12386"/>
                </a:lnTo>
                <a:lnTo>
                  <a:pt x="11072" y="12313"/>
                </a:lnTo>
                <a:lnTo>
                  <a:pt x="11072" y="12240"/>
                </a:lnTo>
                <a:lnTo>
                  <a:pt x="11048" y="12167"/>
                </a:lnTo>
                <a:lnTo>
                  <a:pt x="10975" y="12094"/>
                </a:lnTo>
                <a:lnTo>
                  <a:pt x="10902" y="12045"/>
                </a:lnTo>
                <a:lnTo>
                  <a:pt x="10756" y="12021"/>
                </a:lnTo>
                <a:lnTo>
                  <a:pt x="10634" y="11948"/>
                </a:lnTo>
                <a:lnTo>
                  <a:pt x="10488" y="11826"/>
                </a:lnTo>
                <a:lnTo>
                  <a:pt x="10415" y="11777"/>
                </a:lnTo>
                <a:lnTo>
                  <a:pt x="10318" y="11753"/>
                </a:lnTo>
                <a:close/>
                <a:moveTo>
                  <a:pt x="15306" y="11996"/>
                </a:moveTo>
                <a:lnTo>
                  <a:pt x="15257" y="12045"/>
                </a:lnTo>
                <a:lnTo>
                  <a:pt x="15136" y="12167"/>
                </a:lnTo>
                <a:lnTo>
                  <a:pt x="15014" y="12288"/>
                </a:lnTo>
                <a:lnTo>
                  <a:pt x="14868" y="12386"/>
                </a:lnTo>
                <a:lnTo>
                  <a:pt x="14795" y="12434"/>
                </a:lnTo>
                <a:lnTo>
                  <a:pt x="14722" y="12483"/>
                </a:lnTo>
                <a:lnTo>
                  <a:pt x="14698" y="12532"/>
                </a:lnTo>
                <a:lnTo>
                  <a:pt x="14698" y="12605"/>
                </a:lnTo>
                <a:lnTo>
                  <a:pt x="14722" y="12653"/>
                </a:lnTo>
                <a:lnTo>
                  <a:pt x="14746" y="12678"/>
                </a:lnTo>
                <a:lnTo>
                  <a:pt x="14868" y="12726"/>
                </a:lnTo>
                <a:lnTo>
                  <a:pt x="14990" y="12726"/>
                </a:lnTo>
                <a:lnTo>
                  <a:pt x="15111" y="12702"/>
                </a:lnTo>
                <a:lnTo>
                  <a:pt x="15209" y="12629"/>
                </a:lnTo>
                <a:lnTo>
                  <a:pt x="15330" y="12556"/>
                </a:lnTo>
                <a:lnTo>
                  <a:pt x="15428" y="12483"/>
                </a:lnTo>
                <a:lnTo>
                  <a:pt x="15501" y="12386"/>
                </a:lnTo>
                <a:lnTo>
                  <a:pt x="15574" y="12288"/>
                </a:lnTo>
                <a:lnTo>
                  <a:pt x="15598" y="12215"/>
                </a:lnTo>
                <a:lnTo>
                  <a:pt x="15598" y="12142"/>
                </a:lnTo>
                <a:lnTo>
                  <a:pt x="15574" y="12094"/>
                </a:lnTo>
                <a:lnTo>
                  <a:pt x="15525" y="12045"/>
                </a:lnTo>
                <a:lnTo>
                  <a:pt x="15452" y="11996"/>
                </a:lnTo>
                <a:close/>
                <a:moveTo>
                  <a:pt x="14114" y="12605"/>
                </a:moveTo>
                <a:lnTo>
                  <a:pt x="14041" y="12629"/>
                </a:lnTo>
                <a:lnTo>
                  <a:pt x="13968" y="12678"/>
                </a:lnTo>
                <a:lnTo>
                  <a:pt x="13895" y="12726"/>
                </a:lnTo>
                <a:lnTo>
                  <a:pt x="13797" y="12751"/>
                </a:lnTo>
                <a:lnTo>
                  <a:pt x="13700" y="12751"/>
                </a:lnTo>
                <a:lnTo>
                  <a:pt x="13578" y="12775"/>
                </a:lnTo>
                <a:lnTo>
                  <a:pt x="13481" y="12848"/>
                </a:lnTo>
                <a:lnTo>
                  <a:pt x="13432" y="12872"/>
                </a:lnTo>
                <a:lnTo>
                  <a:pt x="13408" y="12921"/>
                </a:lnTo>
                <a:lnTo>
                  <a:pt x="13408" y="12970"/>
                </a:lnTo>
                <a:lnTo>
                  <a:pt x="13432" y="13018"/>
                </a:lnTo>
                <a:lnTo>
                  <a:pt x="13457" y="13091"/>
                </a:lnTo>
                <a:lnTo>
                  <a:pt x="13505" y="13116"/>
                </a:lnTo>
                <a:lnTo>
                  <a:pt x="13603" y="13164"/>
                </a:lnTo>
                <a:lnTo>
                  <a:pt x="13724" y="13189"/>
                </a:lnTo>
                <a:lnTo>
                  <a:pt x="13870" y="13189"/>
                </a:lnTo>
                <a:lnTo>
                  <a:pt x="14016" y="13164"/>
                </a:lnTo>
                <a:lnTo>
                  <a:pt x="14162" y="13091"/>
                </a:lnTo>
                <a:lnTo>
                  <a:pt x="14284" y="12994"/>
                </a:lnTo>
                <a:lnTo>
                  <a:pt x="14333" y="12945"/>
                </a:lnTo>
                <a:lnTo>
                  <a:pt x="14357" y="12872"/>
                </a:lnTo>
                <a:lnTo>
                  <a:pt x="14357" y="12799"/>
                </a:lnTo>
                <a:lnTo>
                  <a:pt x="14357" y="12726"/>
                </a:lnTo>
                <a:lnTo>
                  <a:pt x="14333" y="12678"/>
                </a:lnTo>
                <a:lnTo>
                  <a:pt x="14284" y="12653"/>
                </a:lnTo>
                <a:lnTo>
                  <a:pt x="14235" y="12605"/>
                </a:lnTo>
                <a:close/>
                <a:moveTo>
                  <a:pt x="6668" y="512"/>
                </a:moveTo>
                <a:lnTo>
                  <a:pt x="6887" y="755"/>
                </a:lnTo>
                <a:lnTo>
                  <a:pt x="7130" y="950"/>
                </a:lnTo>
                <a:lnTo>
                  <a:pt x="7398" y="1120"/>
                </a:lnTo>
                <a:lnTo>
                  <a:pt x="7666" y="1290"/>
                </a:lnTo>
                <a:lnTo>
                  <a:pt x="8250" y="1558"/>
                </a:lnTo>
                <a:lnTo>
                  <a:pt x="8834" y="1801"/>
                </a:lnTo>
                <a:lnTo>
                  <a:pt x="9320" y="2020"/>
                </a:lnTo>
                <a:lnTo>
                  <a:pt x="9807" y="2215"/>
                </a:lnTo>
                <a:lnTo>
                  <a:pt x="10780" y="2604"/>
                </a:lnTo>
                <a:lnTo>
                  <a:pt x="11194" y="2799"/>
                </a:lnTo>
                <a:lnTo>
                  <a:pt x="11559" y="3018"/>
                </a:lnTo>
                <a:lnTo>
                  <a:pt x="11729" y="3115"/>
                </a:lnTo>
                <a:lnTo>
                  <a:pt x="11924" y="3188"/>
                </a:lnTo>
                <a:lnTo>
                  <a:pt x="12094" y="3261"/>
                </a:lnTo>
                <a:lnTo>
                  <a:pt x="12240" y="3358"/>
                </a:lnTo>
                <a:lnTo>
                  <a:pt x="12264" y="3407"/>
                </a:lnTo>
                <a:lnTo>
                  <a:pt x="12313" y="3456"/>
                </a:lnTo>
                <a:lnTo>
                  <a:pt x="12410" y="3480"/>
                </a:lnTo>
                <a:lnTo>
                  <a:pt x="12435" y="3942"/>
                </a:lnTo>
                <a:lnTo>
                  <a:pt x="11851" y="3650"/>
                </a:lnTo>
                <a:lnTo>
                  <a:pt x="11389" y="3407"/>
                </a:lnTo>
                <a:lnTo>
                  <a:pt x="11170" y="3310"/>
                </a:lnTo>
                <a:lnTo>
                  <a:pt x="10926" y="3237"/>
                </a:lnTo>
                <a:lnTo>
                  <a:pt x="10878" y="3237"/>
                </a:lnTo>
                <a:lnTo>
                  <a:pt x="10853" y="3261"/>
                </a:lnTo>
                <a:lnTo>
                  <a:pt x="10853" y="3285"/>
                </a:lnTo>
                <a:lnTo>
                  <a:pt x="10853" y="3310"/>
                </a:lnTo>
                <a:lnTo>
                  <a:pt x="11024" y="3480"/>
                </a:lnTo>
                <a:lnTo>
                  <a:pt x="11218" y="3626"/>
                </a:lnTo>
                <a:lnTo>
                  <a:pt x="11608" y="3869"/>
                </a:lnTo>
                <a:lnTo>
                  <a:pt x="12045" y="4113"/>
                </a:lnTo>
                <a:lnTo>
                  <a:pt x="12459" y="4307"/>
                </a:lnTo>
                <a:lnTo>
                  <a:pt x="12483" y="4818"/>
                </a:lnTo>
                <a:lnTo>
                  <a:pt x="12337" y="4770"/>
                </a:lnTo>
                <a:lnTo>
                  <a:pt x="12216" y="4721"/>
                </a:lnTo>
                <a:lnTo>
                  <a:pt x="12021" y="4672"/>
                </a:lnTo>
                <a:lnTo>
                  <a:pt x="11729" y="4526"/>
                </a:lnTo>
                <a:lnTo>
                  <a:pt x="11413" y="4380"/>
                </a:lnTo>
                <a:lnTo>
                  <a:pt x="11218" y="4259"/>
                </a:lnTo>
                <a:lnTo>
                  <a:pt x="11121" y="4234"/>
                </a:lnTo>
                <a:lnTo>
                  <a:pt x="11024" y="4210"/>
                </a:lnTo>
                <a:lnTo>
                  <a:pt x="10975" y="4210"/>
                </a:lnTo>
                <a:lnTo>
                  <a:pt x="10951" y="4259"/>
                </a:lnTo>
                <a:lnTo>
                  <a:pt x="10951" y="4283"/>
                </a:lnTo>
                <a:lnTo>
                  <a:pt x="10951" y="4332"/>
                </a:lnTo>
                <a:lnTo>
                  <a:pt x="11024" y="4429"/>
                </a:lnTo>
                <a:lnTo>
                  <a:pt x="11121" y="4526"/>
                </a:lnTo>
                <a:lnTo>
                  <a:pt x="11218" y="4599"/>
                </a:lnTo>
                <a:lnTo>
                  <a:pt x="11340" y="4672"/>
                </a:lnTo>
                <a:lnTo>
                  <a:pt x="11608" y="4818"/>
                </a:lnTo>
                <a:lnTo>
                  <a:pt x="11826" y="4916"/>
                </a:lnTo>
                <a:lnTo>
                  <a:pt x="12143" y="5037"/>
                </a:lnTo>
                <a:lnTo>
                  <a:pt x="12313" y="5086"/>
                </a:lnTo>
                <a:lnTo>
                  <a:pt x="12410" y="5086"/>
                </a:lnTo>
                <a:lnTo>
                  <a:pt x="12483" y="5062"/>
                </a:lnTo>
                <a:lnTo>
                  <a:pt x="12483" y="5743"/>
                </a:lnTo>
                <a:lnTo>
                  <a:pt x="12289" y="5621"/>
                </a:lnTo>
                <a:lnTo>
                  <a:pt x="12094" y="5475"/>
                </a:lnTo>
                <a:lnTo>
                  <a:pt x="11608" y="5256"/>
                </a:lnTo>
                <a:lnTo>
                  <a:pt x="11194" y="5110"/>
                </a:lnTo>
                <a:lnTo>
                  <a:pt x="11024" y="5062"/>
                </a:lnTo>
                <a:lnTo>
                  <a:pt x="10926" y="5062"/>
                </a:lnTo>
                <a:lnTo>
                  <a:pt x="10902" y="5086"/>
                </a:lnTo>
                <a:lnTo>
                  <a:pt x="10878" y="5110"/>
                </a:lnTo>
                <a:lnTo>
                  <a:pt x="10951" y="5232"/>
                </a:lnTo>
                <a:lnTo>
                  <a:pt x="11024" y="5305"/>
                </a:lnTo>
                <a:lnTo>
                  <a:pt x="11121" y="5378"/>
                </a:lnTo>
                <a:lnTo>
                  <a:pt x="11267" y="5451"/>
                </a:lnTo>
                <a:lnTo>
                  <a:pt x="11535" y="5548"/>
                </a:lnTo>
                <a:lnTo>
                  <a:pt x="11754" y="5646"/>
                </a:lnTo>
                <a:lnTo>
                  <a:pt x="12094" y="5792"/>
                </a:lnTo>
                <a:lnTo>
                  <a:pt x="12240" y="5889"/>
                </a:lnTo>
                <a:lnTo>
                  <a:pt x="12386" y="6011"/>
                </a:lnTo>
                <a:lnTo>
                  <a:pt x="12483" y="6108"/>
                </a:lnTo>
                <a:lnTo>
                  <a:pt x="12483" y="6254"/>
                </a:lnTo>
                <a:lnTo>
                  <a:pt x="12337" y="6157"/>
                </a:lnTo>
                <a:lnTo>
                  <a:pt x="12191" y="6084"/>
                </a:lnTo>
                <a:lnTo>
                  <a:pt x="11899" y="5938"/>
                </a:lnTo>
                <a:lnTo>
                  <a:pt x="11705" y="5816"/>
                </a:lnTo>
                <a:lnTo>
                  <a:pt x="11510" y="5743"/>
                </a:lnTo>
                <a:lnTo>
                  <a:pt x="11291" y="5670"/>
                </a:lnTo>
                <a:lnTo>
                  <a:pt x="11194" y="5670"/>
                </a:lnTo>
                <a:lnTo>
                  <a:pt x="11097" y="5694"/>
                </a:lnTo>
                <a:lnTo>
                  <a:pt x="11072" y="5694"/>
                </a:lnTo>
                <a:lnTo>
                  <a:pt x="11072" y="5719"/>
                </a:lnTo>
                <a:lnTo>
                  <a:pt x="11145" y="5816"/>
                </a:lnTo>
                <a:lnTo>
                  <a:pt x="11218" y="5889"/>
                </a:lnTo>
                <a:lnTo>
                  <a:pt x="11413" y="6035"/>
                </a:lnTo>
                <a:lnTo>
                  <a:pt x="11826" y="6254"/>
                </a:lnTo>
                <a:lnTo>
                  <a:pt x="12143" y="6449"/>
                </a:lnTo>
                <a:lnTo>
                  <a:pt x="12289" y="6522"/>
                </a:lnTo>
                <a:lnTo>
                  <a:pt x="12459" y="6570"/>
                </a:lnTo>
                <a:lnTo>
                  <a:pt x="12459" y="6838"/>
                </a:lnTo>
                <a:lnTo>
                  <a:pt x="12459" y="6862"/>
                </a:lnTo>
                <a:lnTo>
                  <a:pt x="12337" y="6765"/>
                </a:lnTo>
                <a:lnTo>
                  <a:pt x="12216" y="6668"/>
                </a:lnTo>
                <a:lnTo>
                  <a:pt x="12094" y="6619"/>
                </a:lnTo>
                <a:lnTo>
                  <a:pt x="11924" y="6546"/>
                </a:lnTo>
                <a:lnTo>
                  <a:pt x="11729" y="6473"/>
                </a:lnTo>
                <a:lnTo>
                  <a:pt x="11486" y="6424"/>
                </a:lnTo>
                <a:lnTo>
                  <a:pt x="11267" y="6376"/>
                </a:lnTo>
                <a:lnTo>
                  <a:pt x="11072" y="6303"/>
                </a:lnTo>
                <a:lnTo>
                  <a:pt x="11048" y="6303"/>
                </a:lnTo>
                <a:lnTo>
                  <a:pt x="11048" y="6327"/>
                </a:lnTo>
                <a:lnTo>
                  <a:pt x="11145" y="6449"/>
                </a:lnTo>
                <a:lnTo>
                  <a:pt x="11267" y="6546"/>
                </a:lnTo>
                <a:lnTo>
                  <a:pt x="11389" y="6619"/>
                </a:lnTo>
                <a:lnTo>
                  <a:pt x="11535" y="6692"/>
                </a:lnTo>
                <a:lnTo>
                  <a:pt x="11948" y="6862"/>
                </a:lnTo>
                <a:lnTo>
                  <a:pt x="12143" y="6960"/>
                </a:lnTo>
                <a:lnTo>
                  <a:pt x="12216" y="7033"/>
                </a:lnTo>
                <a:lnTo>
                  <a:pt x="12289" y="7106"/>
                </a:lnTo>
                <a:lnTo>
                  <a:pt x="12362" y="7179"/>
                </a:lnTo>
                <a:lnTo>
                  <a:pt x="12459" y="7179"/>
                </a:lnTo>
                <a:lnTo>
                  <a:pt x="12459" y="7592"/>
                </a:lnTo>
                <a:lnTo>
                  <a:pt x="12264" y="7495"/>
                </a:lnTo>
                <a:lnTo>
                  <a:pt x="12070" y="7422"/>
                </a:lnTo>
                <a:lnTo>
                  <a:pt x="11802" y="7349"/>
                </a:lnTo>
                <a:lnTo>
                  <a:pt x="11389" y="7106"/>
                </a:lnTo>
                <a:lnTo>
                  <a:pt x="11121" y="7008"/>
                </a:lnTo>
                <a:lnTo>
                  <a:pt x="11024" y="6984"/>
                </a:lnTo>
                <a:lnTo>
                  <a:pt x="10999" y="6984"/>
                </a:lnTo>
                <a:lnTo>
                  <a:pt x="10975" y="7008"/>
                </a:lnTo>
                <a:lnTo>
                  <a:pt x="10975" y="7057"/>
                </a:lnTo>
                <a:lnTo>
                  <a:pt x="10975" y="7106"/>
                </a:lnTo>
                <a:lnTo>
                  <a:pt x="10999" y="7227"/>
                </a:lnTo>
                <a:lnTo>
                  <a:pt x="11097" y="7325"/>
                </a:lnTo>
                <a:lnTo>
                  <a:pt x="11194" y="7398"/>
                </a:lnTo>
                <a:lnTo>
                  <a:pt x="11437" y="7544"/>
                </a:lnTo>
                <a:lnTo>
                  <a:pt x="11632" y="7641"/>
                </a:lnTo>
                <a:lnTo>
                  <a:pt x="11997" y="7836"/>
                </a:lnTo>
                <a:lnTo>
                  <a:pt x="12240" y="7909"/>
                </a:lnTo>
                <a:lnTo>
                  <a:pt x="12362" y="7933"/>
                </a:lnTo>
                <a:lnTo>
                  <a:pt x="12459" y="7957"/>
                </a:lnTo>
                <a:lnTo>
                  <a:pt x="12459" y="8298"/>
                </a:lnTo>
                <a:lnTo>
                  <a:pt x="12216" y="8176"/>
                </a:lnTo>
                <a:lnTo>
                  <a:pt x="11972" y="8055"/>
                </a:lnTo>
                <a:lnTo>
                  <a:pt x="11754" y="7909"/>
                </a:lnTo>
                <a:lnTo>
                  <a:pt x="11535" y="7738"/>
                </a:lnTo>
                <a:lnTo>
                  <a:pt x="11413" y="7665"/>
                </a:lnTo>
                <a:lnTo>
                  <a:pt x="11291" y="7617"/>
                </a:lnTo>
                <a:lnTo>
                  <a:pt x="11170" y="7592"/>
                </a:lnTo>
                <a:lnTo>
                  <a:pt x="11048" y="7568"/>
                </a:lnTo>
                <a:lnTo>
                  <a:pt x="11048" y="7592"/>
                </a:lnTo>
                <a:lnTo>
                  <a:pt x="11024" y="7617"/>
                </a:lnTo>
                <a:lnTo>
                  <a:pt x="11072" y="7714"/>
                </a:lnTo>
                <a:lnTo>
                  <a:pt x="11145" y="7836"/>
                </a:lnTo>
                <a:lnTo>
                  <a:pt x="11243" y="7933"/>
                </a:lnTo>
                <a:lnTo>
                  <a:pt x="11364" y="8006"/>
                </a:lnTo>
                <a:lnTo>
                  <a:pt x="11583" y="8176"/>
                </a:lnTo>
                <a:lnTo>
                  <a:pt x="11802" y="8322"/>
                </a:lnTo>
                <a:lnTo>
                  <a:pt x="12118" y="8493"/>
                </a:lnTo>
                <a:lnTo>
                  <a:pt x="12289" y="8590"/>
                </a:lnTo>
                <a:lnTo>
                  <a:pt x="12459" y="8663"/>
                </a:lnTo>
                <a:lnTo>
                  <a:pt x="12483" y="9101"/>
                </a:lnTo>
                <a:lnTo>
                  <a:pt x="12435" y="9028"/>
                </a:lnTo>
                <a:lnTo>
                  <a:pt x="12386" y="8979"/>
                </a:lnTo>
                <a:lnTo>
                  <a:pt x="12216" y="8882"/>
                </a:lnTo>
                <a:lnTo>
                  <a:pt x="11899" y="8736"/>
                </a:lnTo>
                <a:lnTo>
                  <a:pt x="11559" y="8517"/>
                </a:lnTo>
                <a:lnTo>
                  <a:pt x="11364" y="8420"/>
                </a:lnTo>
                <a:lnTo>
                  <a:pt x="11291" y="8395"/>
                </a:lnTo>
                <a:lnTo>
                  <a:pt x="11194" y="8371"/>
                </a:lnTo>
                <a:lnTo>
                  <a:pt x="11170" y="8371"/>
                </a:lnTo>
                <a:lnTo>
                  <a:pt x="11170" y="8395"/>
                </a:lnTo>
                <a:lnTo>
                  <a:pt x="11194" y="8493"/>
                </a:lnTo>
                <a:lnTo>
                  <a:pt x="11218" y="8566"/>
                </a:lnTo>
                <a:lnTo>
                  <a:pt x="11364" y="8712"/>
                </a:lnTo>
                <a:lnTo>
                  <a:pt x="11535" y="8858"/>
                </a:lnTo>
                <a:lnTo>
                  <a:pt x="11681" y="8955"/>
                </a:lnTo>
                <a:lnTo>
                  <a:pt x="11851" y="9052"/>
                </a:lnTo>
                <a:lnTo>
                  <a:pt x="12070" y="9174"/>
                </a:lnTo>
                <a:lnTo>
                  <a:pt x="12167" y="9223"/>
                </a:lnTo>
                <a:lnTo>
                  <a:pt x="12264" y="9247"/>
                </a:lnTo>
                <a:lnTo>
                  <a:pt x="12362" y="9247"/>
                </a:lnTo>
                <a:lnTo>
                  <a:pt x="12459" y="9223"/>
                </a:lnTo>
                <a:lnTo>
                  <a:pt x="12483" y="9198"/>
                </a:lnTo>
                <a:lnTo>
                  <a:pt x="12508" y="10025"/>
                </a:lnTo>
                <a:lnTo>
                  <a:pt x="12386" y="9879"/>
                </a:lnTo>
                <a:lnTo>
                  <a:pt x="12240" y="9758"/>
                </a:lnTo>
                <a:lnTo>
                  <a:pt x="11924" y="9515"/>
                </a:lnTo>
                <a:lnTo>
                  <a:pt x="11608" y="9296"/>
                </a:lnTo>
                <a:lnTo>
                  <a:pt x="11267" y="9101"/>
                </a:lnTo>
                <a:lnTo>
                  <a:pt x="11243" y="9077"/>
                </a:lnTo>
                <a:lnTo>
                  <a:pt x="11218" y="9101"/>
                </a:lnTo>
                <a:lnTo>
                  <a:pt x="11218" y="9125"/>
                </a:lnTo>
                <a:lnTo>
                  <a:pt x="11218" y="9150"/>
                </a:lnTo>
                <a:lnTo>
                  <a:pt x="11340" y="9296"/>
                </a:lnTo>
                <a:lnTo>
                  <a:pt x="11462" y="9466"/>
                </a:lnTo>
                <a:lnTo>
                  <a:pt x="11608" y="9612"/>
                </a:lnTo>
                <a:lnTo>
                  <a:pt x="11754" y="9733"/>
                </a:lnTo>
                <a:lnTo>
                  <a:pt x="11924" y="9855"/>
                </a:lnTo>
                <a:lnTo>
                  <a:pt x="12094" y="9952"/>
                </a:lnTo>
                <a:lnTo>
                  <a:pt x="12289" y="10050"/>
                </a:lnTo>
                <a:lnTo>
                  <a:pt x="12459" y="10098"/>
                </a:lnTo>
                <a:lnTo>
                  <a:pt x="12508" y="10098"/>
                </a:lnTo>
                <a:lnTo>
                  <a:pt x="12508" y="10488"/>
                </a:lnTo>
                <a:lnTo>
                  <a:pt x="12289" y="10317"/>
                </a:lnTo>
                <a:lnTo>
                  <a:pt x="11802" y="10001"/>
                </a:lnTo>
                <a:lnTo>
                  <a:pt x="11608" y="9855"/>
                </a:lnTo>
                <a:lnTo>
                  <a:pt x="11486" y="9782"/>
                </a:lnTo>
                <a:lnTo>
                  <a:pt x="11389" y="9733"/>
                </a:lnTo>
                <a:lnTo>
                  <a:pt x="11364" y="9758"/>
                </a:lnTo>
                <a:lnTo>
                  <a:pt x="11364" y="9855"/>
                </a:lnTo>
                <a:lnTo>
                  <a:pt x="11389" y="9952"/>
                </a:lnTo>
                <a:lnTo>
                  <a:pt x="11437" y="10050"/>
                </a:lnTo>
                <a:lnTo>
                  <a:pt x="11510" y="10147"/>
                </a:lnTo>
                <a:lnTo>
                  <a:pt x="11681" y="10317"/>
                </a:lnTo>
                <a:lnTo>
                  <a:pt x="11851" y="10439"/>
                </a:lnTo>
                <a:lnTo>
                  <a:pt x="12094" y="10585"/>
                </a:lnTo>
                <a:lnTo>
                  <a:pt x="12313" y="10780"/>
                </a:lnTo>
                <a:lnTo>
                  <a:pt x="12410" y="10877"/>
                </a:lnTo>
                <a:lnTo>
                  <a:pt x="12508" y="10999"/>
                </a:lnTo>
                <a:lnTo>
                  <a:pt x="12483" y="11291"/>
                </a:lnTo>
                <a:lnTo>
                  <a:pt x="11875" y="10901"/>
                </a:lnTo>
                <a:lnTo>
                  <a:pt x="11705" y="10780"/>
                </a:lnTo>
                <a:lnTo>
                  <a:pt x="11535" y="10658"/>
                </a:lnTo>
                <a:lnTo>
                  <a:pt x="11462" y="10609"/>
                </a:lnTo>
                <a:lnTo>
                  <a:pt x="11364" y="10585"/>
                </a:lnTo>
                <a:lnTo>
                  <a:pt x="11267" y="10561"/>
                </a:lnTo>
                <a:lnTo>
                  <a:pt x="11145" y="10585"/>
                </a:lnTo>
                <a:lnTo>
                  <a:pt x="11121" y="10609"/>
                </a:lnTo>
                <a:lnTo>
                  <a:pt x="11145" y="10634"/>
                </a:lnTo>
                <a:lnTo>
                  <a:pt x="11291" y="10780"/>
                </a:lnTo>
                <a:lnTo>
                  <a:pt x="11413" y="10926"/>
                </a:lnTo>
                <a:lnTo>
                  <a:pt x="11535" y="11072"/>
                </a:lnTo>
                <a:lnTo>
                  <a:pt x="11705" y="11218"/>
                </a:lnTo>
                <a:lnTo>
                  <a:pt x="12070" y="11485"/>
                </a:lnTo>
                <a:lnTo>
                  <a:pt x="12483" y="11729"/>
                </a:lnTo>
                <a:lnTo>
                  <a:pt x="12459" y="12094"/>
                </a:lnTo>
                <a:lnTo>
                  <a:pt x="12191" y="11923"/>
                </a:lnTo>
                <a:lnTo>
                  <a:pt x="11948" y="11777"/>
                </a:lnTo>
                <a:lnTo>
                  <a:pt x="11559" y="11558"/>
                </a:lnTo>
                <a:lnTo>
                  <a:pt x="11170" y="11388"/>
                </a:lnTo>
                <a:lnTo>
                  <a:pt x="11145" y="11388"/>
                </a:lnTo>
                <a:lnTo>
                  <a:pt x="11145" y="11485"/>
                </a:lnTo>
                <a:lnTo>
                  <a:pt x="11170" y="11558"/>
                </a:lnTo>
                <a:lnTo>
                  <a:pt x="11243" y="11704"/>
                </a:lnTo>
                <a:lnTo>
                  <a:pt x="11364" y="11850"/>
                </a:lnTo>
                <a:lnTo>
                  <a:pt x="11510" y="11948"/>
                </a:lnTo>
                <a:lnTo>
                  <a:pt x="11754" y="12118"/>
                </a:lnTo>
                <a:lnTo>
                  <a:pt x="12021" y="12288"/>
                </a:lnTo>
                <a:lnTo>
                  <a:pt x="12216" y="12434"/>
                </a:lnTo>
                <a:lnTo>
                  <a:pt x="12435" y="12556"/>
                </a:lnTo>
                <a:lnTo>
                  <a:pt x="12435" y="12799"/>
                </a:lnTo>
                <a:lnTo>
                  <a:pt x="12337" y="12824"/>
                </a:lnTo>
                <a:lnTo>
                  <a:pt x="12264" y="12848"/>
                </a:lnTo>
                <a:lnTo>
                  <a:pt x="12143" y="12775"/>
                </a:lnTo>
                <a:lnTo>
                  <a:pt x="11972" y="12629"/>
                </a:lnTo>
                <a:lnTo>
                  <a:pt x="11802" y="12507"/>
                </a:lnTo>
                <a:lnTo>
                  <a:pt x="11632" y="12361"/>
                </a:lnTo>
                <a:lnTo>
                  <a:pt x="11462" y="12240"/>
                </a:lnTo>
                <a:lnTo>
                  <a:pt x="11413" y="12240"/>
                </a:lnTo>
                <a:lnTo>
                  <a:pt x="11413" y="12288"/>
                </a:lnTo>
                <a:lnTo>
                  <a:pt x="11413" y="12361"/>
                </a:lnTo>
                <a:lnTo>
                  <a:pt x="11413" y="12434"/>
                </a:lnTo>
                <a:lnTo>
                  <a:pt x="11486" y="12605"/>
                </a:lnTo>
                <a:lnTo>
                  <a:pt x="11389" y="12605"/>
                </a:lnTo>
                <a:lnTo>
                  <a:pt x="11267" y="12653"/>
                </a:lnTo>
                <a:lnTo>
                  <a:pt x="11243" y="12678"/>
                </a:lnTo>
                <a:lnTo>
                  <a:pt x="11218" y="12726"/>
                </a:lnTo>
                <a:lnTo>
                  <a:pt x="11218" y="12775"/>
                </a:lnTo>
                <a:lnTo>
                  <a:pt x="11218" y="12848"/>
                </a:lnTo>
                <a:lnTo>
                  <a:pt x="11291" y="12921"/>
                </a:lnTo>
                <a:lnTo>
                  <a:pt x="11364" y="12994"/>
                </a:lnTo>
                <a:lnTo>
                  <a:pt x="11486" y="13043"/>
                </a:lnTo>
                <a:lnTo>
                  <a:pt x="11583" y="13091"/>
                </a:lnTo>
                <a:lnTo>
                  <a:pt x="11705" y="13140"/>
                </a:lnTo>
                <a:lnTo>
                  <a:pt x="11802" y="13140"/>
                </a:lnTo>
                <a:lnTo>
                  <a:pt x="11924" y="13116"/>
                </a:lnTo>
                <a:lnTo>
                  <a:pt x="12021" y="13067"/>
                </a:lnTo>
                <a:lnTo>
                  <a:pt x="12240" y="13189"/>
                </a:lnTo>
                <a:lnTo>
                  <a:pt x="12410" y="13335"/>
                </a:lnTo>
                <a:lnTo>
                  <a:pt x="12386" y="13602"/>
                </a:lnTo>
                <a:lnTo>
                  <a:pt x="11802" y="13286"/>
                </a:lnTo>
                <a:lnTo>
                  <a:pt x="11510" y="13140"/>
                </a:lnTo>
                <a:lnTo>
                  <a:pt x="11194" y="13018"/>
                </a:lnTo>
                <a:lnTo>
                  <a:pt x="11170" y="13018"/>
                </a:lnTo>
                <a:lnTo>
                  <a:pt x="11145" y="13116"/>
                </a:lnTo>
                <a:lnTo>
                  <a:pt x="11170" y="13213"/>
                </a:lnTo>
                <a:lnTo>
                  <a:pt x="11218" y="13286"/>
                </a:lnTo>
                <a:lnTo>
                  <a:pt x="11291" y="13359"/>
                </a:lnTo>
                <a:lnTo>
                  <a:pt x="11437" y="13456"/>
                </a:lnTo>
                <a:lnTo>
                  <a:pt x="11608" y="13529"/>
                </a:lnTo>
                <a:lnTo>
                  <a:pt x="11802" y="13651"/>
                </a:lnTo>
                <a:lnTo>
                  <a:pt x="11997" y="13773"/>
                </a:lnTo>
                <a:lnTo>
                  <a:pt x="12191" y="13894"/>
                </a:lnTo>
                <a:lnTo>
                  <a:pt x="12386" y="14016"/>
                </a:lnTo>
                <a:lnTo>
                  <a:pt x="12386" y="14332"/>
                </a:lnTo>
                <a:lnTo>
                  <a:pt x="11851" y="13943"/>
                </a:lnTo>
                <a:lnTo>
                  <a:pt x="11705" y="13846"/>
                </a:lnTo>
                <a:lnTo>
                  <a:pt x="11510" y="13724"/>
                </a:lnTo>
                <a:lnTo>
                  <a:pt x="11413" y="13700"/>
                </a:lnTo>
                <a:lnTo>
                  <a:pt x="11316" y="13675"/>
                </a:lnTo>
                <a:lnTo>
                  <a:pt x="11218" y="13675"/>
                </a:lnTo>
                <a:lnTo>
                  <a:pt x="11121" y="13700"/>
                </a:lnTo>
                <a:lnTo>
                  <a:pt x="11121" y="13724"/>
                </a:lnTo>
                <a:lnTo>
                  <a:pt x="11121" y="13748"/>
                </a:lnTo>
                <a:lnTo>
                  <a:pt x="11145" y="13821"/>
                </a:lnTo>
                <a:lnTo>
                  <a:pt x="11218" y="13919"/>
                </a:lnTo>
                <a:lnTo>
                  <a:pt x="11364" y="14040"/>
                </a:lnTo>
                <a:lnTo>
                  <a:pt x="11729" y="14284"/>
                </a:lnTo>
                <a:lnTo>
                  <a:pt x="12045" y="14551"/>
                </a:lnTo>
                <a:lnTo>
                  <a:pt x="12191" y="14673"/>
                </a:lnTo>
                <a:lnTo>
                  <a:pt x="12386" y="14795"/>
                </a:lnTo>
                <a:lnTo>
                  <a:pt x="12386" y="15281"/>
                </a:lnTo>
                <a:lnTo>
                  <a:pt x="12289" y="15184"/>
                </a:lnTo>
                <a:lnTo>
                  <a:pt x="12167" y="15087"/>
                </a:lnTo>
                <a:lnTo>
                  <a:pt x="12021" y="14916"/>
                </a:lnTo>
                <a:lnTo>
                  <a:pt x="11851" y="14746"/>
                </a:lnTo>
                <a:lnTo>
                  <a:pt x="11656" y="14600"/>
                </a:lnTo>
                <a:lnTo>
                  <a:pt x="11413" y="14503"/>
                </a:lnTo>
                <a:lnTo>
                  <a:pt x="11170" y="14430"/>
                </a:lnTo>
                <a:lnTo>
                  <a:pt x="10926" y="14430"/>
                </a:lnTo>
                <a:lnTo>
                  <a:pt x="10902" y="14454"/>
                </a:lnTo>
                <a:lnTo>
                  <a:pt x="10902" y="14478"/>
                </a:lnTo>
                <a:lnTo>
                  <a:pt x="10975" y="14551"/>
                </a:lnTo>
                <a:lnTo>
                  <a:pt x="11024" y="14600"/>
                </a:lnTo>
                <a:lnTo>
                  <a:pt x="11194" y="14697"/>
                </a:lnTo>
                <a:lnTo>
                  <a:pt x="11462" y="14892"/>
                </a:lnTo>
                <a:lnTo>
                  <a:pt x="11608" y="14989"/>
                </a:lnTo>
                <a:lnTo>
                  <a:pt x="11729" y="15111"/>
                </a:lnTo>
                <a:lnTo>
                  <a:pt x="11875" y="15281"/>
                </a:lnTo>
                <a:lnTo>
                  <a:pt x="12021" y="15452"/>
                </a:lnTo>
                <a:lnTo>
                  <a:pt x="12118" y="15525"/>
                </a:lnTo>
                <a:lnTo>
                  <a:pt x="12191" y="15573"/>
                </a:lnTo>
                <a:lnTo>
                  <a:pt x="12313" y="15622"/>
                </a:lnTo>
                <a:lnTo>
                  <a:pt x="12410" y="15646"/>
                </a:lnTo>
                <a:lnTo>
                  <a:pt x="12435" y="16133"/>
                </a:lnTo>
                <a:lnTo>
                  <a:pt x="12386" y="16133"/>
                </a:lnTo>
                <a:lnTo>
                  <a:pt x="12362" y="16084"/>
                </a:lnTo>
                <a:lnTo>
                  <a:pt x="12240" y="15963"/>
                </a:lnTo>
                <a:lnTo>
                  <a:pt x="12070" y="15841"/>
                </a:lnTo>
                <a:lnTo>
                  <a:pt x="11754" y="15622"/>
                </a:lnTo>
                <a:lnTo>
                  <a:pt x="11413" y="15354"/>
                </a:lnTo>
                <a:lnTo>
                  <a:pt x="11243" y="15233"/>
                </a:lnTo>
                <a:lnTo>
                  <a:pt x="11072" y="15160"/>
                </a:lnTo>
                <a:lnTo>
                  <a:pt x="11048" y="15160"/>
                </a:lnTo>
                <a:lnTo>
                  <a:pt x="11024" y="15184"/>
                </a:lnTo>
                <a:lnTo>
                  <a:pt x="11048" y="15281"/>
                </a:lnTo>
                <a:lnTo>
                  <a:pt x="11072" y="15354"/>
                </a:lnTo>
                <a:lnTo>
                  <a:pt x="11170" y="15500"/>
                </a:lnTo>
                <a:lnTo>
                  <a:pt x="11291" y="15622"/>
                </a:lnTo>
                <a:lnTo>
                  <a:pt x="11437" y="15744"/>
                </a:lnTo>
                <a:lnTo>
                  <a:pt x="11218" y="15646"/>
                </a:lnTo>
                <a:lnTo>
                  <a:pt x="9564" y="14916"/>
                </a:lnTo>
                <a:lnTo>
                  <a:pt x="8055" y="14259"/>
                </a:lnTo>
                <a:lnTo>
                  <a:pt x="7301" y="13894"/>
                </a:lnTo>
                <a:lnTo>
                  <a:pt x="7130" y="13797"/>
                </a:lnTo>
                <a:lnTo>
                  <a:pt x="6863" y="13675"/>
                </a:lnTo>
                <a:lnTo>
                  <a:pt x="6863" y="13602"/>
                </a:lnTo>
                <a:lnTo>
                  <a:pt x="6814" y="12775"/>
                </a:lnTo>
                <a:lnTo>
                  <a:pt x="6765" y="11972"/>
                </a:lnTo>
                <a:lnTo>
                  <a:pt x="6692" y="11145"/>
                </a:lnTo>
                <a:lnTo>
                  <a:pt x="6668" y="10317"/>
                </a:lnTo>
                <a:lnTo>
                  <a:pt x="6668" y="9393"/>
                </a:lnTo>
                <a:lnTo>
                  <a:pt x="6692" y="8493"/>
                </a:lnTo>
                <a:lnTo>
                  <a:pt x="6717" y="7568"/>
                </a:lnTo>
                <a:lnTo>
                  <a:pt x="6717" y="6643"/>
                </a:lnTo>
                <a:lnTo>
                  <a:pt x="6717" y="5889"/>
                </a:lnTo>
                <a:lnTo>
                  <a:pt x="6863" y="5913"/>
                </a:lnTo>
                <a:lnTo>
                  <a:pt x="6936" y="5938"/>
                </a:lnTo>
                <a:lnTo>
                  <a:pt x="7033" y="5962"/>
                </a:lnTo>
                <a:lnTo>
                  <a:pt x="7130" y="5938"/>
                </a:lnTo>
                <a:lnTo>
                  <a:pt x="7228" y="5865"/>
                </a:lnTo>
                <a:lnTo>
                  <a:pt x="7252" y="5816"/>
                </a:lnTo>
                <a:lnTo>
                  <a:pt x="7276" y="5767"/>
                </a:lnTo>
                <a:lnTo>
                  <a:pt x="7276" y="5670"/>
                </a:lnTo>
                <a:lnTo>
                  <a:pt x="7252" y="5573"/>
                </a:lnTo>
                <a:lnTo>
                  <a:pt x="7179" y="5500"/>
                </a:lnTo>
                <a:lnTo>
                  <a:pt x="7082" y="5451"/>
                </a:lnTo>
                <a:lnTo>
                  <a:pt x="7033" y="5427"/>
                </a:lnTo>
                <a:lnTo>
                  <a:pt x="6960" y="5402"/>
                </a:lnTo>
                <a:lnTo>
                  <a:pt x="6887" y="5427"/>
                </a:lnTo>
                <a:lnTo>
                  <a:pt x="6814" y="5451"/>
                </a:lnTo>
                <a:lnTo>
                  <a:pt x="6790" y="5451"/>
                </a:lnTo>
                <a:lnTo>
                  <a:pt x="6692" y="5500"/>
                </a:lnTo>
                <a:lnTo>
                  <a:pt x="6644" y="3018"/>
                </a:lnTo>
                <a:lnTo>
                  <a:pt x="6644" y="1752"/>
                </a:lnTo>
                <a:lnTo>
                  <a:pt x="6668" y="512"/>
                </a:lnTo>
                <a:close/>
                <a:moveTo>
                  <a:pt x="6206" y="585"/>
                </a:moveTo>
                <a:lnTo>
                  <a:pt x="6181" y="852"/>
                </a:lnTo>
                <a:lnTo>
                  <a:pt x="6181" y="1096"/>
                </a:lnTo>
                <a:lnTo>
                  <a:pt x="6181" y="1874"/>
                </a:lnTo>
                <a:lnTo>
                  <a:pt x="6181" y="2653"/>
                </a:lnTo>
                <a:lnTo>
                  <a:pt x="6181" y="3602"/>
                </a:lnTo>
                <a:lnTo>
                  <a:pt x="6181" y="4551"/>
                </a:lnTo>
                <a:lnTo>
                  <a:pt x="6230" y="6449"/>
                </a:lnTo>
                <a:lnTo>
                  <a:pt x="6230" y="7373"/>
                </a:lnTo>
                <a:lnTo>
                  <a:pt x="6206" y="8298"/>
                </a:lnTo>
                <a:lnTo>
                  <a:pt x="6181" y="9198"/>
                </a:lnTo>
                <a:lnTo>
                  <a:pt x="6133" y="10123"/>
                </a:lnTo>
                <a:lnTo>
                  <a:pt x="6157" y="10926"/>
                </a:lnTo>
                <a:lnTo>
                  <a:pt x="6206" y="11729"/>
                </a:lnTo>
                <a:lnTo>
                  <a:pt x="6254" y="12532"/>
                </a:lnTo>
                <a:lnTo>
                  <a:pt x="6279" y="13335"/>
                </a:lnTo>
                <a:lnTo>
                  <a:pt x="6206" y="13359"/>
                </a:lnTo>
                <a:lnTo>
                  <a:pt x="5451" y="13748"/>
                </a:lnTo>
                <a:lnTo>
                  <a:pt x="4721" y="14186"/>
                </a:lnTo>
                <a:lnTo>
                  <a:pt x="3262" y="15087"/>
                </a:lnTo>
                <a:lnTo>
                  <a:pt x="2897" y="15281"/>
                </a:lnTo>
                <a:lnTo>
                  <a:pt x="2532" y="15476"/>
                </a:lnTo>
                <a:lnTo>
                  <a:pt x="2142" y="15671"/>
                </a:lnTo>
                <a:lnTo>
                  <a:pt x="1753" y="15841"/>
                </a:lnTo>
                <a:lnTo>
                  <a:pt x="950" y="16133"/>
                </a:lnTo>
                <a:lnTo>
                  <a:pt x="634" y="16255"/>
                </a:lnTo>
                <a:lnTo>
                  <a:pt x="634" y="16279"/>
                </a:lnTo>
                <a:lnTo>
                  <a:pt x="585" y="15938"/>
                </a:lnTo>
                <a:lnTo>
                  <a:pt x="561" y="15573"/>
                </a:lnTo>
                <a:lnTo>
                  <a:pt x="536" y="15208"/>
                </a:lnTo>
                <a:lnTo>
                  <a:pt x="512" y="14868"/>
                </a:lnTo>
                <a:lnTo>
                  <a:pt x="439" y="14430"/>
                </a:lnTo>
                <a:lnTo>
                  <a:pt x="415" y="13992"/>
                </a:lnTo>
                <a:lnTo>
                  <a:pt x="415" y="13578"/>
                </a:lnTo>
                <a:lnTo>
                  <a:pt x="439" y="13140"/>
                </a:lnTo>
                <a:lnTo>
                  <a:pt x="512" y="11461"/>
                </a:lnTo>
                <a:lnTo>
                  <a:pt x="561" y="10634"/>
                </a:lnTo>
                <a:lnTo>
                  <a:pt x="585" y="9782"/>
                </a:lnTo>
                <a:lnTo>
                  <a:pt x="609" y="8225"/>
                </a:lnTo>
                <a:lnTo>
                  <a:pt x="609" y="6668"/>
                </a:lnTo>
                <a:lnTo>
                  <a:pt x="561" y="5110"/>
                </a:lnTo>
                <a:lnTo>
                  <a:pt x="536" y="4356"/>
                </a:lnTo>
                <a:lnTo>
                  <a:pt x="488" y="3577"/>
                </a:lnTo>
                <a:lnTo>
                  <a:pt x="609" y="3504"/>
                </a:lnTo>
                <a:lnTo>
                  <a:pt x="755" y="3407"/>
                </a:lnTo>
                <a:lnTo>
                  <a:pt x="1145" y="3164"/>
                </a:lnTo>
                <a:lnTo>
                  <a:pt x="1558" y="2920"/>
                </a:lnTo>
                <a:lnTo>
                  <a:pt x="2337" y="2507"/>
                </a:lnTo>
                <a:lnTo>
                  <a:pt x="3116" y="2093"/>
                </a:lnTo>
                <a:lnTo>
                  <a:pt x="3529" y="1850"/>
                </a:lnTo>
                <a:lnTo>
                  <a:pt x="3967" y="1655"/>
                </a:lnTo>
                <a:lnTo>
                  <a:pt x="4405" y="1461"/>
                </a:lnTo>
                <a:lnTo>
                  <a:pt x="4843" y="1290"/>
                </a:lnTo>
                <a:lnTo>
                  <a:pt x="5208" y="1144"/>
                </a:lnTo>
                <a:lnTo>
                  <a:pt x="5549" y="974"/>
                </a:lnTo>
                <a:lnTo>
                  <a:pt x="6206" y="585"/>
                </a:lnTo>
                <a:close/>
                <a:moveTo>
                  <a:pt x="18542" y="804"/>
                </a:moveTo>
                <a:lnTo>
                  <a:pt x="18518" y="1023"/>
                </a:lnTo>
                <a:lnTo>
                  <a:pt x="18518" y="1266"/>
                </a:lnTo>
                <a:lnTo>
                  <a:pt x="18518" y="1752"/>
                </a:lnTo>
                <a:lnTo>
                  <a:pt x="18567" y="2263"/>
                </a:lnTo>
                <a:lnTo>
                  <a:pt x="18567" y="2726"/>
                </a:lnTo>
                <a:lnTo>
                  <a:pt x="18542" y="4648"/>
                </a:lnTo>
                <a:lnTo>
                  <a:pt x="18494" y="6546"/>
                </a:lnTo>
                <a:lnTo>
                  <a:pt x="18469" y="8249"/>
                </a:lnTo>
                <a:lnTo>
                  <a:pt x="18494" y="9952"/>
                </a:lnTo>
                <a:lnTo>
                  <a:pt x="18567" y="13359"/>
                </a:lnTo>
                <a:lnTo>
                  <a:pt x="18542" y="13359"/>
                </a:lnTo>
                <a:lnTo>
                  <a:pt x="18396" y="13505"/>
                </a:lnTo>
                <a:lnTo>
                  <a:pt x="18226" y="13651"/>
                </a:lnTo>
                <a:lnTo>
                  <a:pt x="18031" y="13748"/>
                </a:lnTo>
                <a:lnTo>
                  <a:pt x="17837" y="13846"/>
                </a:lnTo>
                <a:lnTo>
                  <a:pt x="17423" y="14016"/>
                </a:lnTo>
                <a:lnTo>
                  <a:pt x="17009" y="14186"/>
                </a:lnTo>
                <a:lnTo>
                  <a:pt x="16474" y="14454"/>
                </a:lnTo>
                <a:lnTo>
                  <a:pt x="15963" y="14746"/>
                </a:lnTo>
                <a:lnTo>
                  <a:pt x="15452" y="15038"/>
                </a:lnTo>
                <a:lnTo>
                  <a:pt x="14941" y="15330"/>
                </a:lnTo>
                <a:lnTo>
                  <a:pt x="14479" y="15598"/>
                </a:lnTo>
                <a:lnTo>
                  <a:pt x="14016" y="15865"/>
                </a:lnTo>
                <a:lnTo>
                  <a:pt x="13773" y="15987"/>
                </a:lnTo>
                <a:lnTo>
                  <a:pt x="13530" y="16109"/>
                </a:lnTo>
                <a:lnTo>
                  <a:pt x="13286" y="16182"/>
                </a:lnTo>
                <a:lnTo>
                  <a:pt x="13043" y="16255"/>
                </a:lnTo>
                <a:lnTo>
                  <a:pt x="12921" y="16303"/>
                </a:lnTo>
                <a:lnTo>
                  <a:pt x="12921" y="15987"/>
                </a:lnTo>
                <a:lnTo>
                  <a:pt x="12897" y="15671"/>
                </a:lnTo>
                <a:lnTo>
                  <a:pt x="12873" y="15379"/>
                </a:lnTo>
                <a:lnTo>
                  <a:pt x="12848" y="15062"/>
                </a:lnTo>
                <a:lnTo>
                  <a:pt x="12824" y="14770"/>
                </a:lnTo>
                <a:lnTo>
                  <a:pt x="12824" y="14016"/>
                </a:lnTo>
                <a:lnTo>
                  <a:pt x="12848" y="13943"/>
                </a:lnTo>
                <a:lnTo>
                  <a:pt x="12848" y="13894"/>
                </a:lnTo>
                <a:lnTo>
                  <a:pt x="12848" y="13359"/>
                </a:lnTo>
                <a:lnTo>
                  <a:pt x="12946" y="13335"/>
                </a:lnTo>
                <a:lnTo>
                  <a:pt x="13019" y="13310"/>
                </a:lnTo>
                <a:lnTo>
                  <a:pt x="13092" y="13262"/>
                </a:lnTo>
                <a:lnTo>
                  <a:pt x="13140" y="13213"/>
                </a:lnTo>
                <a:lnTo>
                  <a:pt x="13165" y="13116"/>
                </a:lnTo>
                <a:lnTo>
                  <a:pt x="13165" y="13018"/>
                </a:lnTo>
                <a:lnTo>
                  <a:pt x="13116" y="12921"/>
                </a:lnTo>
                <a:lnTo>
                  <a:pt x="13043" y="12872"/>
                </a:lnTo>
                <a:lnTo>
                  <a:pt x="12970" y="12848"/>
                </a:lnTo>
                <a:lnTo>
                  <a:pt x="12873" y="12848"/>
                </a:lnTo>
                <a:lnTo>
                  <a:pt x="12921" y="11826"/>
                </a:lnTo>
                <a:lnTo>
                  <a:pt x="12970" y="10804"/>
                </a:lnTo>
                <a:lnTo>
                  <a:pt x="12970" y="9806"/>
                </a:lnTo>
                <a:lnTo>
                  <a:pt x="12946" y="8809"/>
                </a:lnTo>
                <a:lnTo>
                  <a:pt x="12897" y="7836"/>
                </a:lnTo>
                <a:lnTo>
                  <a:pt x="12897" y="6838"/>
                </a:lnTo>
                <a:lnTo>
                  <a:pt x="12946" y="5986"/>
                </a:lnTo>
                <a:lnTo>
                  <a:pt x="12970" y="5110"/>
                </a:lnTo>
                <a:lnTo>
                  <a:pt x="12970" y="4672"/>
                </a:lnTo>
                <a:lnTo>
                  <a:pt x="12946" y="4234"/>
                </a:lnTo>
                <a:lnTo>
                  <a:pt x="12897" y="3821"/>
                </a:lnTo>
                <a:lnTo>
                  <a:pt x="12800" y="3383"/>
                </a:lnTo>
                <a:lnTo>
                  <a:pt x="13067" y="3285"/>
                </a:lnTo>
                <a:lnTo>
                  <a:pt x="13335" y="3164"/>
                </a:lnTo>
                <a:lnTo>
                  <a:pt x="13603" y="3042"/>
                </a:lnTo>
                <a:lnTo>
                  <a:pt x="13870" y="2920"/>
                </a:lnTo>
                <a:lnTo>
                  <a:pt x="14235" y="2750"/>
                </a:lnTo>
                <a:lnTo>
                  <a:pt x="14600" y="2555"/>
                </a:lnTo>
                <a:lnTo>
                  <a:pt x="15306" y="2142"/>
                </a:lnTo>
                <a:lnTo>
                  <a:pt x="15963" y="1752"/>
                </a:lnTo>
                <a:lnTo>
                  <a:pt x="16304" y="1558"/>
                </a:lnTo>
                <a:lnTo>
                  <a:pt x="16644" y="1388"/>
                </a:lnTo>
                <a:lnTo>
                  <a:pt x="17009" y="1242"/>
                </a:lnTo>
                <a:lnTo>
                  <a:pt x="17350" y="1096"/>
                </a:lnTo>
                <a:lnTo>
                  <a:pt x="17715" y="974"/>
                </a:lnTo>
                <a:lnTo>
                  <a:pt x="18104" y="877"/>
                </a:lnTo>
                <a:lnTo>
                  <a:pt x="18153" y="877"/>
                </a:lnTo>
                <a:lnTo>
                  <a:pt x="18202" y="828"/>
                </a:lnTo>
                <a:lnTo>
                  <a:pt x="18372" y="828"/>
                </a:lnTo>
                <a:lnTo>
                  <a:pt x="18542" y="804"/>
                </a:lnTo>
                <a:close/>
                <a:moveTo>
                  <a:pt x="6279" y="1"/>
                </a:moveTo>
                <a:lnTo>
                  <a:pt x="6206" y="25"/>
                </a:lnTo>
                <a:lnTo>
                  <a:pt x="5403" y="487"/>
                </a:lnTo>
                <a:lnTo>
                  <a:pt x="4989" y="682"/>
                </a:lnTo>
                <a:lnTo>
                  <a:pt x="4551" y="852"/>
                </a:lnTo>
                <a:lnTo>
                  <a:pt x="4113" y="1023"/>
                </a:lnTo>
                <a:lnTo>
                  <a:pt x="3700" y="1217"/>
                </a:lnTo>
                <a:lnTo>
                  <a:pt x="3286" y="1436"/>
                </a:lnTo>
                <a:lnTo>
                  <a:pt x="2872" y="1679"/>
                </a:lnTo>
                <a:lnTo>
                  <a:pt x="2021" y="2117"/>
                </a:lnTo>
                <a:lnTo>
                  <a:pt x="1607" y="2361"/>
                </a:lnTo>
                <a:lnTo>
                  <a:pt x="1193" y="2604"/>
                </a:lnTo>
                <a:lnTo>
                  <a:pt x="974" y="2726"/>
                </a:lnTo>
                <a:lnTo>
                  <a:pt x="731" y="2896"/>
                </a:lnTo>
                <a:lnTo>
                  <a:pt x="488" y="3066"/>
                </a:lnTo>
                <a:lnTo>
                  <a:pt x="390" y="3188"/>
                </a:lnTo>
                <a:lnTo>
                  <a:pt x="317" y="3285"/>
                </a:lnTo>
                <a:lnTo>
                  <a:pt x="269" y="3310"/>
                </a:lnTo>
                <a:lnTo>
                  <a:pt x="220" y="3358"/>
                </a:lnTo>
                <a:lnTo>
                  <a:pt x="171" y="3480"/>
                </a:lnTo>
                <a:lnTo>
                  <a:pt x="123" y="3626"/>
                </a:lnTo>
                <a:lnTo>
                  <a:pt x="98" y="3894"/>
                </a:lnTo>
                <a:lnTo>
                  <a:pt x="98" y="4186"/>
                </a:lnTo>
                <a:lnTo>
                  <a:pt x="123" y="4453"/>
                </a:lnTo>
                <a:lnTo>
                  <a:pt x="147" y="5329"/>
                </a:lnTo>
                <a:lnTo>
                  <a:pt x="171" y="6205"/>
                </a:lnTo>
                <a:lnTo>
                  <a:pt x="171" y="8006"/>
                </a:lnTo>
                <a:lnTo>
                  <a:pt x="147" y="9782"/>
                </a:lnTo>
                <a:lnTo>
                  <a:pt x="123" y="10658"/>
                </a:lnTo>
                <a:lnTo>
                  <a:pt x="98" y="11558"/>
                </a:lnTo>
                <a:lnTo>
                  <a:pt x="1" y="13335"/>
                </a:lnTo>
                <a:lnTo>
                  <a:pt x="1" y="13700"/>
                </a:lnTo>
                <a:lnTo>
                  <a:pt x="1" y="14065"/>
                </a:lnTo>
                <a:lnTo>
                  <a:pt x="25" y="14454"/>
                </a:lnTo>
                <a:lnTo>
                  <a:pt x="50" y="14819"/>
                </a:lnTo>
                <a:lnTo>
                  <a:pt x="98" y="15233"/>
                </a:lnTo>
                <a:lnTo>
                  <a:pt x="123" y="15646"/>
                </a:lnTo>
                <a:lnTo>
                  <a:pt x="147" y="16060"/>
                </a:lnTo>
                <a:lnTo>
                  <a:pt x="171" y="16255"/>
                </a:lnTo>
                <a:lnTo>
                  <a:pt x="220" y="16474"/>
                </a:lnTo>
                <a:lnTo>
                  <a:pt x="244" y="16547"/>
                </a:lnTo>
                <a:lnTo>
                  <a:pt x="317" y="16595"/>
                </a:lnTo>
                <a:lnTo>
                  <a:pt x="390" y="16620"/>
                </a:lnTo>
                <a:lnTo>
                  <a:pt x="463" y="16620"/>
                </a:lnTo>
                <a:lnTo>
                  <a:pt x="536" y="16644"/>
                </a:lnTo>
                <a:lnTo>
                  <a:pt x="707" y="16620"/>
                </a:lnTo>
                <a:lnTo>
                  <a:pt x="877" y="16595"/>
                </a:lnTo>
                <a:lnTo>
                  <a:pt x="1218" y="16474"/>
                </a:lnTo>
                <a:lnTo>
                  <a:pt x="1850" y="16230"/>
                </a:lnTo>
                <a:lnTo>
                  <a:pt x="2240" y="16060"/>
                </a:lnTo>
                <a:lnTo>
                  <a:pt x="2605" y="15890"/>
                </a:lnTo>
                <a:lnTo>
                  <a:pt x="2970" y="15719"/>
                </a:lnTo>
                <a:lnTo>
                  <a:pt x="3310" y="15525"/>
                </a:lnTo>
                <a:lnTo>
                  <a:pt x="4064" y="15062"/>
                </a:lnTo>
                <a:lnTo>
                  <a:pt x="4819" y="14624"/>
                </a:lnTo>
                <a:lnTo>
                  <a:pt x="5549" y="14162"/>
                </a:lnTo>
                <a:lnTo>
                  <a:pt x="5938" y="13967"/>
                </a:lnTo>
                <a:lnTo>
                  <a:pt x="6327" y="13748"/>
                </a:lnTo>
                <a:lnTo>
                  <a:pt x="6400" y="13821"/>
                </a:lnTo>
                <a:lnTo>
                  <a:pt x="6473" y="13870"/>
                </a:lnTo>
                <a:lnTo>
                  <a:pt x="6546" y="13894"/>
                </a:lnTo>
                <a:lnTo>
                  <a:pt x="6644" y="13870"/>
                </a:lnTo>
                <a:lnTo>
                  <a:pt x="6741" y="13992"/>
                </a:lnTo>
                <a:lnTo>
                  <a:pt x="6863" y="14089"/>
                </a:lnTo>
                <a:lnTo>
                  <a:pt x="7130" y="14259"/>
                </a:lnTo>
                <a:lnTo>
                  <a:pt x="7422" y="14405"/>
                </a:lnTo>
                <a:lnTo>
                  <a:pt x="7690" y="14551"/>
                </a:lnTo>
                <a:lnTo>
                  <a:pt x="8517" y="14916"/>
                </a:lnTo>
                <a:lnTo>
                  <a:pt x="9345" y="15306"/>
                </a:lnTo>
                <a:lnTo>
                  <a:pt x="10878" y="16011"/>
                </a:lnTo>
                <a:lnTo>
                  <a:pt x="11656" y="16352"/>
                </a:lnTo>
                <a:lnTo>
                  <a:pt x="12435" y="16644"/>
                </a:lnTo>
                <a:lnTo>
                  <a:pt x="12459" y="16668"/>
                </a:lnTo>
                <a:lnTo>
                  <a:pt x="12508" y="16741"/>
                </a:lnTo>
                <a:lnTo>
                  <a:pt x="12581" y="16766"/>
                </a:lnTo>
                <a:lnTo>
                  <a:pt x="12678" y="16766"/>
                </a:lnTo>
                <a:lnTo>
                  <a:pt x="12751" y="16741"/>
                </a:lnTo>
                <a:lnTo>
                  <a:pt x="12800" y="16693"/>
                </a:lnTo>
                <a:lnTo>
                  <a:pt x="12897" y="16717"/>
                </a:lnTo>
                <a:lnTo>
                  <a:pt x="13019" y="16717"/>
                </a:lnTo>
                <a:lnTo>
                  <a:pt x="13286" y="16668"/>
                </a:lnTo>
                <a:lnTo>
                  <a:pt x="13530" y="16595"/>
                </a:lnTo>
                <a:lnTo>
                  <a:pt x="13724" y="16522"/>
                </a:lnTo>
                <a:lnTo>
                  <a:pt x="14211" y="16279"/>
                </a:lnTo>
                <a:lnTo>
                  <a:pt x="14698" y="16036"/>
                </a:lnTo>
                <a:lnTo>
                  <a:pt x="15647" y="15500"/>
                </a:lnTo>
                <a:lnTo>
                  <a:pt x="16596" y="14965"/>
                </a:lnTo>
                <a:lnTo>
                  <a:pt x="17058" y="14697"/>
                </a:lnTo>
                <a:lnTo>
                  <a:pt x="17545" y="14478"/>
                </a:lnTo>
                <a:lnTo>
                  <a:pt x="17885" y="14332"/>
                </a:lnTo>
                <a:lnTo>
                  <a:pt x="18226" y="14186"/>
                </a:lnTo>
                <a:lnTo>
                  <a:pt x="18542" y="14016"/>
                </a:lnTo>
                <a:lnTo>
                  <a:pt x="18688" y="13894"/>
                </a:lnTo>
                <a:lnTo>
                  <a:pt x="18834" y="13773"/>
                </a:lnTo>
                <a:lnTo>
                  <a:pt x="18883" y="13748"/>
                </a:lnTo>
                <a:lnTo>
                  <a:pt x="18932" y="13724"/>
                </a:lnTo>
                <a:lnTo>
                  <a:pt x="18980" y="13651"/>
                </a:lnTo>
                <a:lnTo>
                  <a:pt x="18980" y="13578"/>
                </a:lnTo>
                <a:lnTo>
                  <a:pt x="18980" y="12726"/>
                </a:lnTo>
                <a:lnTo>
                  <a:pt x="18956" y="11875"/>
                </a:lnTo>
                <a:lnTo>
                  <a:pt x="18883" y="10171"/>
                </a:lnTo>
                <a:lnTo>
                  <a:pt x="18859" y="9271"/>
                </a:lnTo>
                <a:lnTo>
                  <a:pt x="18859" y="8347"/>
                </a:lnTo>
                <a:lnTo>
                  <a:pt x="18883" y="6546"/>
                </a:lnTo>
                <a:lnTo>
                  <a:pt x="18932" y="4648"/>
                </a:lnTo>
                <a:lnTo>
                  <a:pt x="18956" y="2726"/>
                </a:lnTo>
                <a:lnTo>
                  <a:pt x="18980" y="2215"/>
                </a:lnTo>
                <a:lnTo>
                  <a:pt x="18980" y="1679"/>
                </a:lnTo>
                <a:lnTo>
                  <a:pt x="18932" y="1144"/>
                </a:lnTo>
                <a:lnTo>
                  <a:pt x="18883" y="901"/>
                </a:lnTo>
                <a:lnTo>
                  <a:pt x="18834" y="633"/>
                </a:lnTo>
                <a:lnTo>
                  <a:pt x="18883" y="585"/>
                </a:lnTo>
                <a:lnTo>
                  <a:pt x="18883" y="512"/>
                </a:lnTo>
                <a:lnTo>
                  <a:pt x="18883" y="439"/>
                </a:lnTo>
                <a:lnTo>
                  <a:pt x="18834" y="366"/>
                </a:lnTo>
                <a:lnTo>
                  <a:pt x="18761" y="293"/>
                </a:lnTo>
                <a:lnTo>
                  <a:pt x="18664" y="244"/>
                </a:lnTo>
                <a:lnTo>
                  <a:pt x="18421" y="244"/>
                </a:lnTo>
                <a:lnTo>
                  <a:pt x="18177" y="317"/>
                </a:lnTo>
                <a:lnTo>
                  <a:pt x="17958" y="414"/>
                </a:lnTo>
                <a:lnTo>
                  <a:pt x="17715" y="487"/>
                </a:lnTo>
                <a:lnTo>
                  <a:pt x="17374" y="585"/>
                </a:lnTo>
                <a:lnTo>
                  <a:pt x="17058" y="706"/>
                </a:lnTo>
                <a:lnTo>
                  <a:pt x="16742" y="828"/>
                </a:lnTo>
                <a:lnTo>
                  <a:pt x="16425" y="974"/>
                </a:lnTo>
                <a:lnTo>
                  <a:pt x="15817" y="1290"/>
                </a:lnTo>
                <a:lnTo>
                  <a:pt x="15209" y="1655"/>
                </a:lnTo>
                <a:lnTo>
                  <a:pt x="14479" y="2117"/>
                </a:lnTo>
                <a:lnTo>
                  <a:pt x="14089" y="2312"/>
                </a:lnTo>
                <a:lnTo>
                  <a:pt x="13700" y="2507"/>
                </a:lnTo>
                <a:lnTo>
                  <a:pt x="13432" y="2628"/>
                </a:lnTo>
                <a:lnTo>
                  <a:pt x="13165" y="2750"/>
                </a:lnTo>
                <a:lnTo>
                  <a:pt x="12897" y="2920"/>
                </a:lnTo>
                <a:lnTo>
                  <a:pt x="12654" y="3091"/>
                </a:lnTo>
                <a:lnTo>
                  <a:pt x="12532" y="2969"/>
                </a:lnTo>
                <a:lnTo>
                  <a:pt x="12386" y="2896"/>
                </a:lnTo>
                <a:lnTo>
                  <a:pt x="12070" y="2750"/>
                </a:lnTo>
                <a:lnTo>
                  <a:pt x="11875" y="2653"/>
                </a:lnTo>
                <a:lnTo>
                  <a:pt x="11705" y="2555"/>
                </a:lnTo>
                <a:lnTo>
                  <a:pt x="11316" y="2336"/>
                </a:lnTo>
                <a:lnTo>
                  <a:pt x="11072" y="2190"/>
                </a:lnTo>
                <a:lnTo>
                  <a:pt x="10805" y="2093"/>
                </a:lnTo>
                <a:lnTo>
                  <a:pt x="10294" y="1874"/>
                </a:lnTo>
                <a:lnTo>
                  <a:pt x="9758" y="1679"/>
                </a:lnTo>
                <a:lnTo>
                  <a:pt x="9223" y="1485"/>
                </a:lnTo>
                <a:lnTo>
                  <a:pt x="8298" y="1071"/>
                </a:lnTo>
                <a:lnTo>
                  <a:pt x="7836" y="852"/>
                </a:lnTo>
                <a:lnTo>
                  <a:pt x="7398" y="609"/>
                </a:lnTo>
                <a:lnTo>
                  <a:pt x="7325" y="536"/>
                </a:lnTo>
                <a:lnTo>
                  <a:pt x="7228" y="439"/>
                </a:lnTo>
                <a:lnTo>
                  <a:pt x="7057" y="244"/>
                </a:lnTo>
                <a:lnTo>
                  <a:pt x="6936" y="147"/>
                </a:lnTo>
                <a:lnTo>
                  <a:pt x="6838" y="74"/>
                </a:lnTo>
                <a:lnTo>
                  <a:pt x="6741" y="25"/>
                </a:lnTo>
                <a:lnTo>
                  <a:pt x="6619" y="25"/>
                </a:lnTo>
                <a:lnTo>
                  <a:pt x="6571" y="1"/>
                </a:lnTo>
                <a:lnTo>
                  <a:pt x="6498" y="1"/>
                </a:lnTo>
                <a:lnTo>
                  <a:pt x="6449" y="25"/>
                </a:lnTo>
                <a:lnTo>
                  <a:pt x="6400"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 name="Google Shape;591;p47">
            <a:extLst>
              <a:ext uri="{FF2B5EF4-FFF2-40B4-BE49-F238E27FC236}">
                <a16:creationId xmlns:a16="http://schemas.microsoft.com/office/drawing/2014/main" id="{C2371F92-F623-415D-9A3C-C72E096F7D75}"/>
              </a:ext>
            </a:extLst>
          </p:cNvPr>
          <p:cNvSpPr/>
          <p:nvPr/>
        </p:nvSpPr>
        <p:spPr>
          <a:xfrm>
            <a:off x="271432" y="1458242"/>
            <a:ext cx="324416" cy="354204"/>
          </a:xfrm>
          <a:custGeom>
            <a:avLst/>
            <a:gdLst/>
            <a:ahLst/>
            <a:cxnLst/>
            <a:rect l="l" t="t" r="r" b="b"/>
            <a:pathLst>
              <a:path w="14844" h="16207" extrusionOk="0">
                <a:moveTo>
                  <a:pt x="7836" y="2337"/>
                </a:moveTo>
                <a:lnTo>
                  <a:pt x="7519" y="2385"/>
                </a:lnTo>
                <a:lnTo>
                  <a:pt x="7081" y="2410"/>
                </a:lnTo>
                <a:lnTo>
                  <a:pt x="6619" y="2434"/>
                </a:lnTo>
                <a:lnTo>
                  <a:pt x="6327" y="2434"/>
                </a:lnTo>
                <a:lnTo>
                  <a:pt x="6181" y="2458"/>
                </a:lnTo>
                <a:lnTo>
                  <a:pt x="6035" y="2507"/>
                </a:lnTo>
                <a:lnTo>
                  <a:pt x="5986" y="2556"/>
                </a:lnTo>
                <a:lnTo>
                  <a:pt x="5962" y="2604"/>
                </a:lnTo>
                <a:lnTo>
                  <a:pt x="5962" y="2653"/>
                </a:lnTo>
                <a:lnTo>
                  <a:pt x="5962" y="2726"/>
                </a:lnTo>
                <a:lnTo>
                  <a:pt x="6059" y="2848"/>
                </a:lnTo>
                <a:lnTo>
                  <a:pt x="6181" y="2921"/>
                </a:lnTo>
                <a:lnTo>
                  <a:pt x="6303" y="2969"/>
                </a:lnTo>
                <a:lnTo>
                  <a:pt x="6449" y="3018"/>
                </a:lnTo>
                <a:lnTo>
                  <a:pt x="7057" y="3018"/>
                </a:lnTo>
                <a:lnTo>
                  <a:pt x="7519" y="2994"/>
                </a:lnTo>
                <a:lnTo>
                  <a:pt x="7957" y="2945"/>
                </a:lnTo>
                <a:lnTo>
                  <a:pt x="8152" y="2945"/>
                </a:lnTo>
                <a:lnTo>
                  <a:pt x="8347" y="2969"/>
                </a:lnTo>
                <a:lnTo>
                  <a:pt x="8833" y="2969"/>
                </a:lnTo>
                <a:lnTo>
                  <a:pt x="8906" y="2921"/>
                </a:lnTo>
                <a:lnTo>
                  <a:pt x="8955" y="2848"/>
                </a:lnTo>
                <a:lnTo>
                  <a:pt x="8979" y="2775"/>
                </a:lnTo>
                <a:lnTo>
                  <a:pt x="9003" y="2702"/>
                </a:lnTo>
                <a:lnTo>
                  <a:pt x="8979" y="2629"/>
                </a:lnTo>
                <a:lnTo>
                  <a:pt x="8930" y="2556"/>
                </a:lnTo>
                <a:lnTo>
                  <a:pt x="8857" y="2483"/>
                </a:lnTo>
                <a:lnTo>
                  <a:pt x="8711" y="2410"/>
                </a:lnTo>
                <a:lnTo>
                  <a:pt x="8566" y="2361"/>
                </a:lnTo>
                <a:lnTo>
                  <a:pt x="8395" y="2337"/>
                </a:lnTo>
                <a:close/>
                <a:moveTo>
                  <a:pt x="7130" y="5768"/>
                </a:moveTo>
                <a:lnTo>
                  <a:pt x="7154" y="5792"/>
                </a:lnTo>
                <a:lnTo>
                  <a:pt x="7179" y="5816"/>
                </a:lnTo>
                <a:lnTo>
                  <a:pt x="7203" y="5841"/>
                </a:lnTo>
                <a:lnTo>
                  <a:pt x="7227" y="5889"/>
                </a:lnTo>
                <a:lnTo>
                  <a:pt x="7227" y="5987"/>
                </a:lnTo>
                <a:lnTo>
                  <a:pt x="7203" y="6084"/>
                </a:lnTo>
                <a:lnTo>
                  <a:pt x="7179" y="6157"/>
                </a:lnTo>
                <a:lnTo>
                  <a:pt x="7106" y="6206"/>
                </a:lnTo>
                <a:lnTo>
                  <a:pt x="6960" y="6254"/>
                </a:lnTo>
                <a:lnTo>
                  <a:pt x="6814" y="6230"/>
                </a:lnTo>
                <a:lnTo>
                  <a:pt x="6741" y="6206"/>
                </a:lnTo>
                <a:lnTo>
                  <a:pt x="6692" y="6157"/>
                </a:lnTo>
                <a:lnTo>
                  <a:pt x="6668" y="6084"/>
                </a:lnTo>
                <a:lnTo>
                  <a:pt x="6643" y="6011"/>
                </a:lnTo>
                <a:lnTo>
                  <a:pt x="6668" y="5938"/>
                </a:lnTo>
                <a:lnTo>
                  <a:pt x="6692" y="5865"/>
                </a:lnTo>
                <a:lnTo>
                  <a:pt x="6741" y="5816"/>
                </a:lnTo>
                <a:lnTo>
                  <a:pt x="6789" y="5768"/>
                </a:lnTo>
                <a:lnTo>
                  <a:pt x="6838" y="5816"/>
                </a:lnTo>
                <a:lnTo>
                  <a:pt x="6911" y="5841"/>
                </a:lnTo>
                <a:lnTo>
                  <a:pt x="7008" y="5816"/>
                </a:lnTo>
                <a:lnTo>
                  <a:pt x="7081" y="5816"/>
                </a:lnTo>
                <a:lnTo>
                  <a:pt x="7130" y="5768"/>
                </a:lnTo>
                <a:close/>
                <a:moveTo>
                  <a:pt x="6911" y="5232"/>
                </a:moveTo>
                <a:lnTo>
                  <a:pt x="6741" y="5257"/>
                </a:lnTo>
                <a:lnTo>
                  <a:pt x="6595" y="5305"/>
                </a:lnTo>
                <a:lnTo>
                  <a:pt x="6473" y="5427"/>
                </a:lnTo>
                <a:lnTo>
                  <a:pt x="6351" y="5549"/>
                </a:lnTo>
                <a:lnTo>
                  <a:pt x="6254" y="5695"/>
                </a:lnTo>
                <a:lnTo>
                  <a:pt x="6181" y="5865"/>
                </a:lnTo>
                <a:lnTo>
                  <a:pt x="6157" y="6011"/>
                </a:lnTo>
                <a:lnTo>
                  <a:pt x="6157" y="6108"/>
                </a:lnTo>
                <a:lnTo>
                  <a:pt x="6157" y="6206"/>
                </a:lnTo>
                <a:lnTo>
                  <a:pt x="6181" y="6303"/>
                </a:lnTo>
                <a:lnTo>
                  <a:pt x="6230" y="6376"/>
                </a:lnTo>
                <a:lnTo>
                  <a:pt x="6351" y="6522"/>
                </a:lnTo>
                <a:lnTo>
                  <a:pt x="6497" y="6644"/>
                </a:lnTo>
                <a:lnTo>
                  <a:pt x="6668" y="6717"/>
                </a:lnTo>
                <a:lnTo>
                  <a:pt x="6862" y="6741"/>
                </a:lnTo>
                <a:lnTo>
                  <a:pt x="7057" y="6741"/>
                </a:lnTo>
                <a:lnTo>
                  <a:pt x="7252" y="6692"/>
                </a:lnTo>
                <a:lnTo>
                  <a:pt x="7373" y="6644"/>
                </a:lnTo>
                <a:lnTo>
                  <a:pt x="7495" y="6546"/>
                </a:lnTo>
                <a:lnTo>
                  <a:pt x="7592" y="6449"/>
                </a:lnTo>
                <a:lnTo>
                  <a:pt x="7665" y="6327"/>
                </a:lnTo>
                <a:lnTo>
                  <a:pt x="7714" y="6181"/>
                </a:lnTo>
                <a:lnTo>
                  <a:pt x="7738" y="6035"/>
                </a:lnTo>
                <a:lnTo>
                  <a:pt x="7738" y="5889"/>
                </a:lnTo>
                <a:lnTo>
                  <a:pt x="7714" y="5743"/>
                </a:lnTo>
                <a:lnTo>
                  <a:pt x="7665" y="5622"/>
                </a:lnTo>
                <a:lnTo>
                  <a:pt x="7617" y="5524"/>
                </a:lnTo>
                <a:lnTo>
                  <a:pt x="7544" y="5451"/>
                </a:lnTo>
                <a:lnTo>
                  <a:pt x="7471" y="5378"/>
                </a:lnTo>
                <a:lnTo>
                  <a:pt x="7373" y="5330"/>
                </a:lnTo>
                <a:lnTo>
                  <a:pt x="7276" y="5281"/>
                </a:lnTo>
                <a:lnTo>
                  <a:pt x="7081" y="5281"/>
                </a:lnTo>
                <a:lnTo>
                  <a:pt x="6984" y="5257"/>
                </a:lnTo>
                <a:lnTo>
                  <a:pt x="6911" y="5232"/>
                </a:lnTo>
                <a:close/>
                <a:moveTo>
                  <a:pt x="7982" y="7276"/>
                </a:moveTo>
                <a:lnTo>
                  <a:pt x="7884" y="7301"/>
                </a:lnTo>
                <a:lnTo>
                  <a:pt x="7787" y="7325"/>
                </a:lnTo>
                <a:lnTo>
                  <a:pt x="7738" y="7374"/>
                </a:lnTo>
                <a:lnTo>
                  <a:pt x="7617" y="7495"/>
                </a:lnTo>
                <a:lnTo>
                  <a:pt x="7568" y="7617"/>
                </a:lnTo>
                <a:lnTo>
                  <a:pt x="7544" y="7739"/>
                </a:lnTo>
                <a:lnTo>
                  <a:pt x="7568" y="7885"/>
                </a:lnTo>
                <a:lnTo>
                  <a:pt x="7617" y="8006"/>
                </a:lnTo>
                <a:lnTo>
                  <a:pt x="7665" y="8104"/>
                </a:lnTo>
                <a:lnTo>
                  <a:pt x="7714" y="8177"/>
                </a:lnTo>
                <a:lnTo>
                  <a:pt x="7860" y="8250"/>
                </a:lnTo>
                <a:lnTo>
                  <a:pt x="8030" y="8298"/>
                </a:lnTo>
                <a:lnTo>
                  <a:pt x="8103" y="8298"/>
                </a:lnTo>
                <a:lnTo>
                  <a:pt x="8176" y="8274"/>
                </a:lnTo>
                <a:lnTo>
                  <a:pt x="8298" y="8225"/>
                </a:lnTo>
                <a:lnTo>
                  <a:pt x="8444" y="8104"/>
                </a:lnTo>
                <a:lnTo>
                  <a:pt x="8566" y="7958"/>
                </a:lnTo>
                <a:lnTo>
                  <a:pt x="8590" y="7885"/>
                </a:lnTo>
                <a:lnTo>
                  <a:pt x="8590" y="7812"/>
                </a:lnTo>
                <a:lnTo>
                  <a:pt x="8590" y="7739"/>
                </a:lnTo>
                <a:lnTo>
                  <a:pt x="8566" y="7666"/>
                </a:lnTo>
                <a:lnTo>
                  <a:pt x="8468" y="7520"/>
                </a:lnTo>
                <a:lnTo>
                  <a:pt x="8347" y="7422"/>
                </a:lnTo>
                <a:lnTo>
                  <a:pt x="8225" y="7398"/>
                </a:lnTo>
                <a:lnTo>
                  <a:pt x="8152" y="7325"/>
                </a:lnTo>
                <a:lnTo>
                  <a:pt x="8079" y="7301"/>
                </a:lnTo>
                <a:lnTo>
                  <a:pt x="7982" y="7276"/>
                </a:lnTo>
                <a:close/>
                <a:moveTo>
                  <a:pt x="5889" y="488"/>
                </a:moveTo>
                <a:lnTo>
                  <a:pt x="6205" y="512"/>
                </a:lnTo>
                <a:lnTo>
                  <a:pt x="6716" y="561"/>
                </a:lnTo>
                <a:lnTo>
                  <a:pt x="7373" y="609"/>
                </a:lnTo>
                <a:lnTo>
                  <a:pt x="8055" y="634"/>
                </a:lnTo>
                <a:lnTo>
                  <a:pt x="8736" y="634"/>
                </a:lnTo>
                <a:lnTo>
                  <a:pt x="9393" y="682"/>
                </a:lnTo>
                <a:lnTo>
                  <a:pt x="9587" y="707"/>
                </a:lnTo>
                <a:lnTo>
                  <a:pt x="9782" y="731"/>
                </a:lnTo>
                <a:lnTo>
                  <a:pt x="10001" y="804"/>
                </a:lnTo>
                <a:lnTo>
                  <a:pt x="10196" y="877"/>
                </a:lnTo>
                <a:lnTo>
                  <a:pt x="10366" y="974"/>
                </a:lnTo>
                <a:lnTo>
                  <a:pt x="10439" y="1047"/>
                </a:lnTo>
                <a:lnTo>
                  <a:pt x="10512" y="1120"/>
                </a:lnTo>
                <a:lnTo>
                  <a:pt x="10536" y="1193"/>
                </a:lnTo>
                <a:lnTo>
                  <a:pt x="10585" y="1291"/>
                </a:lnTo>
                <a:lnTo>
                  <a:pt x="10585" y="1388"/>
                </a:lnTo>
                <a:lnTo>
                  <a:pt x="10585" y="1485"/>
                </a:lnTo>
                <a:lnTo>
                  <a:pt x="10536" y="1631"/>
                </a:lnTo>
                <a:lnTo>
                  <a:pt x="10439" y="1777"/>
                </a:lnTo>
                <a:lnTo>
                  <a:pt x="10317" y="1923"/>
                </a:lnTo>
                <a:lnTo>
                  <a:pt x="10196" y="2045"/>
                </a:lnTo>
                <a:lnTo>
                  <a:pt x="9904" y="2288"/>
                </a:lnTo>
                <a:lnTo>
                  <a:pt x="9660" y="2507"/>
                </a:lnTo>
                <a:lnTo>
                  <a:pt x="9587" y="2604"/>
                </a:lnTo>
                <a:lnTo>
                  <a:pt x="9587" y="2677"/>
                </a:lnTo>
                <a:lnTo>
                  <a:pt x="9587" y="2775"/>
                </a:lnTo>
                <a:lnTo>
                  <a:pt x="9636" y="2848"/>
                </a:lnTo>
                <a:lnTo>
                  <a:pt x="9587" y="3091"/>
                </a:lnTo>
                <a:lnTo>
                  <a:pt x="9563" y="3334"/>
                </a:lnTo>
                <a:lnTo>
                  <a:pt x="9563" y="3845"/>
                </a:lnTo>
                <a:lnTo>
                  <a:pt x="9587" y="4381"/>
                </a:lnTo>
                <a:lnTo>
                  <a:pt x="9612" y="4867"/>
                </a:lnTo>
                <a:lnTo>
                  <a:pt x="9612" y="5816"/>
                </a:lnTo>
                <a:lnTo>
                  <a:pt x="9612" y="6060"/>
                </a:lnTo>
                <a:lnTo>
                  <a:pt x="9563" y="6303"/>
                </a:lnTo>
                <a:lnTo>
                  <a:pt x="9563" y="6546"/>
                </a:lnTo>
                <a:lnTo>
                  <a:pt x="9587" y="6765"/>
                </a:lnTo>
                <a:lnTo>
                  <a:pt x="9612" y="6838"/>
                </a:lnTo>
                <a:lnTo>
                  <a:pt x="9660" y="6887"/>
                </a:lnTo>
                <a:lnTo>
                  <a:pt x="9660" y="6936"/>
                </a:lnTo>
                <a:lnTo>
                  <a:pt x="9685" y="6984"/>
                </a:lnTo>
                <a:lnTo>
                  <a:pt x="10269" y="7787"/>
                </a:lnTo>
                <a:lnTo>
                  <a:pt x="10828" y="8639"/>
                </a:lnTo>
                <a:lnTo>
                  <a:pt x="10512" y="8615"/>
                </a:lnTo>
                <a:lnTo>
                  <a:pt x="10171" y="8639"/>
                </a:lnTo>
                <a:lnTo>
                  <a:pt x="9514" y="8663"/>
                </a:lnTo>
                <a:lnTo>
                  <a:pt x="8395" y="8688"/>
                </a:lnTo>
                <a:lnTo>
                  <a:pt x="7300" y="8712"/>
                </a:lnTo>
                <a:lnTo>
                  <a:pt x="6765" y="8736"/>
                </a:lnTo>
                <a:lnTo>
                  <a:pt x="6254" y="8736"/>
                </a:lnTo>
                <a:lnTo>
                  <a:pt x="5208" y="8712"/>
                </a:lnTo>
                <a:lnTo>
                  <a:pt x="4599" y="8712"/>
                </a:lnTo>
                <a:lnTo>
                  <a:pt x="4283" y="8736"/>
                </a:lnTo>
                <a:lnTo>
                  <a:pt x="4137" y="8761"/>
                </a:lnTo>
                <a:lnTo>
                  <a:pt x="3991" y="8809"/>
                </a:lnTo>
                <a:lnTo>
                  <a:pt x="4599" y="8006"/>
                </a:lnTo>
                <a:lnTo>
                  <a:pt x="4940" y="7520"/>
                </a:lnTo>
                <a:lnTo>
                  <a:pt x="5135" y="7276"/>
                </a:lnTo>
                <a:lnTo>
                  <a:pt x="5305" y="7082"/>
                </a:lnTo>
                <a:lnTo>
                  <a:pt x="5354" y="7009"/>
                </a:lnTo>
                <a:lnTo>
                  <a:pt x="5378" y="6911"/>
                </a:lnTo>
                <a:lnTo>
                  <a:pt x="5354" y="6838"/>
                </a:lnTo>
                <a:lnTo>
                  <a:pt x="5329" y="6741"/>
                </a:lnTo>
                <a:lnTo>
                  <a:pt x="5329" y="6717"/>
                </a:lnTo>
                <a:lnTo>
                  <a:pt x="5354" y="6084"/>
                </a:lnTo>
                <a:lnTo>
                  <a:pt x="5354" y="5451"/>
                </a:lnTo>
                <a:lnTo>
                  <a:pt x="5354" y="4794"/>
                </a:lnTo>
                <a:lnTo>
                  <a:pt x="5378" y="4162"/>
                </a:lnTo>
                <a:lnTo>
                  <a:pt x="5402" y="3821"/>
                </a:lnTo>
                <a:lnTo>
                  <a:pt x="5427" y="3432"/>
                </a:lnTo>
                <a:lnTo>
                  <a:pt x="5402" y="3237"/>
                </a:lnTo>
                <a:lnTo>
                  <a:pt x="5378" y="3042"/>
                </a:lnTo>
                <a:lnTo>
                  <a:pt x="5329" y="2872"/>
                </a:lnTo>
                <a:lnTo>
                  <a:pt x="5256" y="2726"/>
                </a:lnTo>
                <a:lnTo>
                  <a:pt x="5256" y="2653"/>
                </a:lnTo>
                <a:lnTo>
                  <a:pt x="5256" y="2604"/>
                </a:lnTo>
                <a:lnTo>
                  <a:pt x="5232" y="2556"/>
                </a:lnTo>
                <a:lnTo>
                  <a:pt x="5183" y="2507"/>
                </a:lnTo>
                <a:lnTo>
                  <a:pt x="4989" y="2385"/>
                </a:lnTo>
                <a:lnTo>
                  <a:pt x="4794" y="2215"/>
                </a:lnTo>
                <a:lnTo>
                  <a:pt x="4648" y="1996"/>
                </a:lnTo>
                <a:lnTo>
                  <a:pt x="4502" y="1777"/>
                </a:lnTo>
                <a:lnTo>
                  <a:pt x="4405" y="1534"/>
                </a:lnTo>
                <a:lnTo>
                  <a:pt x="4380" y="1412"/>
                </a:lnTo>
                <a:lnTo>
                  <a:pt x="4380" y="1291"/>
                </a:lnTo>
                <a:lnTo>
                  <a:pt x="4380" y="1169"/>
                </a:lnTo>
                <a:lnTo>
                  <a:pt x="4429" y="1047"/>
                </a:lnTo>
                <a:lnTo>
                  <a:pt x="4478" y="926"/>
                </a:lnTo>
                <a:lnTo>
                  <a:pt x="4551" y="828"/>
                </a:lnTo>
                <a:lnTo>
                  <a:pt x="4624" y="755"/>
                </a:lnTo>
                <a:lnTo>
                  <a:pt x="4721" y="682"/>
                </a:lnTo>
                <a:lnTo>
                  <a:pt x="4843" y="609"/>
                </a:lnTo>
                <a:lnTo>
                  <a:pt x="4989" y="561"/>
                </a:lnTo>
                <a:lnTo>
                  <a:pt x="5256" y="512"/>
                </a:lnTo>
                <a:lnTo>
                  <a:pt x="5573" y="488"/>
                </a:lnTo>
                <a:close/>
                <a:moveTo>
                  <a:pt x="7446" y="9199"/>
                </a:moveTo>
                <a:lnTo>
                  <a:pt x="7106" y="9612"/>
                </a:lnTo>
                <a:lnTo>
                  <a:pt x="7033" y="9588"/>
                </a:lnTo>
                <a:lnTo>
                  <a:pt x="6960" y="9563"/>
                </a:lnTo>
                <a:lnTo>
                  <a:pt x="6789" y="9563"/>
                </a:lnTo>
                <a:lnTo>
                  <a:pt x="6595" y="9588"/>
                </a:lnTo>
                <a:lnTo>
                  <a:pt x="6424" y="9636"/>
                </a:lnTo>
                <a:lnTo>
                  <a:pt x="6595" y="9466"/>
                </a:lnTo>
                <a:lnTo>
                  <a:pt x="6643" y="9369"/>
                </a:lnTo>
                <a:lnTo>
                  <a:pt x="6692" y="9272"/>
                </a:lnTo>
                <a:lnTo>
                  <a:pt x="6692" y="9223"/>
                </a:lnTo>
                <a:lnTo>
                  <a:pt x="7300" y="9199"/>
                </a:lnTo>
                <a:close/>
                <a:moveTo>
                  <a:pt x="8566" y="9174"/>
                </a:moveTo>
                <a:lnTo>
                  <a:pt x="8347" y="9418"/>
                </a:lnTo>
                <a:lnTo>
                  <a:pt x="8176" y="9661"/>
                </a:lnTo>
                <a:lnTo>
                  <a:pt x="7860" y="10196"/>
                </a:lnTo>
                <a:lnTo>
                  <a:pt x="7836" y="10147"/>
                </a:lnTo>
                <a:lnTo>
                  <a:pt x="7787" y="10050"/>
                </a:lnTo>
                <a:lnTo>
                  <a:pt x="7714" y="9953"/>
                </a:lnTo>
                <a:lnTo>
                  <a:pt x="7617" y="9855"/>
                </a:lnTo>
                <a:lnTo>
                  <a:pt x="7519" y="9782"/>
                </a:lnTo>
                <a:lnTo>
                  <a:pt x="7982" y="9223"/>
                </a:lnTo>
                <a:lnTo>
                  <a:pt x="8030" y="9174"/>
                </a:lnTo>
                <a:close/>
                <a:moveTo>
                  <a:pt x="6765" y="10099"/>
                </a:moveTo>
                <a:lnTo>
                  <a:pt x="6935" y="10172"/>
                </a:lnTo>
                <a:lnTo>
                  <a:pt x="7081" y="10220"/>
                </a:lnTo>
                <a:lnTo>
                  <a:pt x="7227" y="10293"/>
                </a:lnTo>
                <a:lnTo>
                  <a:pt x="7276" y="10366"/>
                </a:lnTo>
                <a:lnTo>
                  <a:pt x="7325" y="10439"/>
                </a:lnTo>
                <a:lnTo>
                  <a:pt x="7373" y="10610"/>
                </a:lnTo>
                <a:lnTo>
                  <a:pt x="7398" y="10780"/>
                </a:lnTo>
                <a:lnTo>
                  <a:pt x="7373" y="10950"/>
                </a:lnTo>
                <a:lnTo>
                  <a:pt x="7325" y="11121"/>
                </a:lnTo>
                <a:lnTo>
                  <a:pt x="7300" y="11242"/>
                </a:lnTo>
                <a:lnTo>
                  <a:pt x="7227" y="11340"/>
                </a:lnTo>
                <a:lnTo>
                  <a:pt x="7154" y="11413"/>
                </a:lnTo>
                <a:lnTo>
                  <a:pt x="7081" y="11510"/>
                </a:lnTo>
                <a:lnTo>
                  <a:pt x="6984" y="11559"/>
                </a:lnTo>
                <a:lnTo>
                  <a:pt x="6887" y="11607"/>
                </a:lnTo>
                <a:lnTo>
                  <a:pt x="6692" y="11680"/>
                </a:lnTo>
                <a:lnTo>
                  <a:pt x="6351" y="11680"/>
                </a:lnTo>
                <a:lnTo>
                  <a:pt x="6254" y="11632"/>
                </a:lnTo>
                <a:lnTo>
                  <a:pt x="6157" y="11607"/>
                </a:lnTo>
                <a:lnTo>
                  <a:pt x="6059" y="11534"/>
                </a:lnTo>
                <a:lnTo>
                  <a:pt x="5986" y="11461"/>
                </a:lnTo>
                <a:lnTo>
                  <a:pt x="5913" y="11364"/>
                </a:lnTo>
                <a:lnTo>
                  <a:pt x="5840" y="11218"/>
                </a:lnTo>
                <a:lnTo>
                  <a:pt x="5816" y="11096"/>
                </a:lnTo>
                <a:lnTo>
                  <a:pt x="5816" y="10950"/>
                </a:lnTo>
                <a:lnTo>
                  <a:pt x="5840" y="10829"/>
                </a:lnTo>
                <a:lnTo>
                  <a:pt x="5889" y="10683"/>
                </a:lnTo>
                <a:lnTo>
                  <a:pt x="5986" y="10585"/>
                </a:lnTo>
                <a:lnTo>
                  <a:pt x="6084" y="10464"/>
                </a:lnTo>
                <a:lnTo>
                  <a:pt x="6181" y="10366"/>
                </a:lnTo>
                <a:lnTo>
                  <a:pt x="6424" y="10220"/>
                </a:lnTo>
                <a:lnTo>
                  <a:pt x="6668" y="10123"/>
                </a:lnTo>
                <a:lnTo>
                  <a:pt x="6741" y="10099"/>
                </a:lnTo>
                <a:close/>
                <a:moveTo>
                  <a:pt x="10926" y="9174"/>
                </a:moveTo>
                <a:lnTo>
                  <a:pt x="10707" y="9539"/>
                </a:lnTo>
                <a:lnTo>
                  <a:pt x="10536" y="9855"/>
                </a:lnTo>
                <a:lnTo>
                  <a:pt x="10244" y="10366"/>
                </a:lnTo>
                <a:lnTo>
                  <a:pt x="9977" y="10877"/>
                </a:lnTo>
                <a:lnTo>
                  <a:pt x="9685" y="11388"/>
                </a:lnTo>
                <a:lnTo>
                  <a:pt x="9393" y="11899"/>
                </a:lnTo>
                <a:lnTo>
                  <a:pt x="9271" y="12118"/>
                </a:lnTo>
                <a:lnTo>
                  <a:pt x="9174" y="12021"/>
                </a:lnTo>
                <a:lnTo>
                  <a:pt x="9101" y="11948"/>
                </a:lnTo>
                <a:lnTo>
                  <a:pt x="8979" y="11899"/>
                </a:lnTo>
                <a:lnTo>
                  <a:pt x="8882" y="11875"/>
                </a:lnTo>
                <a:lnTo>
                  <a:pt x="8760" y="11851"/>
                </a:lnTo>
                <a:lnTo>
                  <a:pt x="8639" y="11851"/>
                </a:lnTo>
                <a:lnTo>
                  <a:pt x="8517" y="11875"/>
                </a:lnTo>
                <a:lnTo>
                  <a:pt x="8420" y="11924"/>
                </a:lnTo>
                <a:lnTo>
                  <a:pt x="8420" y="11924"/>
                </a:lnTo>
                <a:lnTo>
                  <a:pt x="8857" y="11218"/>
                </a:lnTo>
                <a:lnTo>
                  <a:pt x="9320" y="10512"/>
                </a:lnTo>
                <a:lnTo>
                  <a:pt x="9806" y="9831"/>
                </a:lnTo>
                <a:lnTo>
                  <a:pt x="10050" y="9515"/>
                </a:lnTo>
                <a:lnTo>
                  <a:pt x="10317" y="9199"/>
                </a:lnTo>
                <a:lnTo>
                  <a:pt x="10634" y="9199"/>
                </a:lnTo>
                <a:lnTo>
                  <a:pt x="10926" y="9174"/>
                </a:lnTo>
                <a:close/>
                <a:moveTo>
                  <a:pt x="8809" y="12386"/>
                </a:moveTo>
                <a:lnTo>
                  <a:pt x="8833" y="12410"/>
                </a:lnTo>
                <a:lnTo>
                  <a:pt x="8857" y="12459"/>
                </a:lnTo>
                <a:lnTo>
                  <a:pt x="8882" y="12508"/>
                </a:lnTo>
                <a:lnTo>
                  <a:pt x="8882" y="12581"/>
                </a:lnTo>
                <a:lnTo>
                  <a:pt x="8906" y="12654"/>
                </a:lnTo>
                <a:lnTo>
                  <a:pt x="8906" y="12751"/>
                </a:lnTo>
                <a:lnTo>
                  <a:pt x="8882" y="12800"/>
                </a:lnTo>
                <a:lnTo>
                  <a:pt x="8857" y="12897"/>
                </a:lnTo>
                <a:lnTo>
                  <a:pt x="8857" y="12970"/>
                </a:lnTo>
                <a:lnTo>
                  <a:pt x="8809" y="13043"/>
                </a:lnTo>
                <a:lnTo>
                  <a:pt x="8784" y="13092"/>
                </a:lnTo>
                <a:lnTo>
                  <a:pt x="8736" y="13116"/>
                </a:lnTo>
                <a:lnTo>
                  <a:pt x="8711" y="13140"/>
                </a:lnTo>
                <a:lnTo>
                  <a:pt x="8687" y="13140"/>
                </a:lnTo>
                <a:lnTo>
                  <a:pt x="8614" y="13116"/>
                </a:lnTo>
                <a:lnTo>
                  <a:pt x="8517" y="13067"/>
                </a:lnTo>
                <a:lnTo>
                  <a:pt x="8444" y="12970"/>
                </a:lnTo>
                <a:lnTo>
                  <a:pt x="8395" y="12873"/>
                </a:lnTo>
                <a:lnTo>
                  <a:pt x="8395" y="12751"/>
                </a:lnTo>
                <a:lnTo>
                  <a:pt x="8420" y="12629"/>
                </a:lnTo>
                <a:lnTo>
                  <a:pt x="8444" y="12508"/>
                </a:lnTo>
                <a:lnTo>
                  <a:pt x="8614" y="12410"/>
                </a:lnTo>
                <a:lnTo>
                  <a:pt x="8760" y="12386"/>
                </a:lnTo>
                <a:close/>
                <a:moveTo>
                  <a:pt x="7884" y="12702"/>
                </a:moveTo>
                <a:lnTo>
                  <a:pt x="7884" y="12897"/>
                </a:lnTo>
                <a:lnTo>
                  <a:pt x="7909" y="13067"/>
                </a:lnTo>
                <a:lnTo>
                  <a:pt x="7957" y="13189"/>
                </a:lnTo>
                <a:lnTo>
                  <a:pt x="8030" y="13311"/>
                </a:lnTo>
                <a:lnTo>
                  <a:pt x="8128" y="13408"/>
                </a:lnTo>
                <a:lnTo>
                  <a:pt x="8225" y="13481"/>
                </a:lnTo>
                <a:lnTo>
                  <a:pt x="7811" y="13968"/>
                </a:lnTo>
                <a:lnTo>
                  <a:pt x="7568" y="14260"/>
                </a:lnTo>
                <a:lnTo>
                  <a:pt x="7568" y="14065"/>
                </a:lnTo>
                <a:lnTo>
                  <a:pt x="7568" y="13895"/>
                </a:lnTo>
                <a:lnTo>
                  <a:pt x="7544" y="13773"/>
                </a:lnTo>
                <a:lnTo>
                  <a:pt x="7495" y="13676"/>
                </a:lnTo>
                <a:lnTo>
                  <a:pt x="7422" y="13578"/>
                </a:lnTo>
                <a:lnTo>
                  <a:pt x="7349" y="13481"/>
                </a:lnTo>
                <a:lnTo>
                  <a:pt x="7763" y="12873"/>
                </a:lnTo>
                <a:lnTo>
                  <a:pt x="7884" y="12702"/>
                </a:lnTo>
                <a:close/>
                <a:moveTo>
                  <a:pt x="3699" y="9174"/>
                </a:moveTo>
                <a:lnTo>
                  <a:pt x="3869" y="9199"/>
                </a:lnTo>
                <a:lnTo>
                  <a:pt x="4015" y="9223"/>
                </a:lnTo>
                <a:lnTo>
                  <a:pt x="4307" y="9199"/>
                </a:lnTo>
                <a:lnTo>
                  <a:pt x="3310" y="10683"/>
                </a:lnTo>
                <a:lnTo>
                  <a:pt x="2774" y="11437"/>
                </a:lnTo>
                <a:lnTo>
                  <a:pt x="2239" y="12143"/>
                </a:lnTo>
                <a:lnTo>
                  <a:pt x="1996" y="12459"/>
                </a:lnTo>
                <a:lnTo>
                  <a:pt x="1752" y="12775"/>
                </a:lnTo>
                <a:lnTo>
                  <a:pt x="1241" y="13384"/>
                </a:lnTo>
                <a:lnTo>
                  <a:pt x="1071" y="13627"/>
                </a:lnTo>
                <a:lnTo>
                  <a:pt x="876" y="13870"/>
                </a:lnTo>
                <a:lnTo>
                  <a:pt x="731" y="14138"/>
                </a:lnTo>
                <a:lnTo>
                  <a:pt x="682" y="14284"/>
                </a:lnTo>
                <a:lnTo>
                  <a:pt x="633" y="14406"/>
                </a:lnTo>
                <a:lnTo>
                  <a:pt x="585" y="14284"/>
                </a:lnTo>
                <a:lnTo>
                  <a:pt x="536" y="14065"/>
                </a:lnTo>
                <a:lnTo>
                  <a:pt x="512" y="13870"/>
                </a:lnTo>
                <a:lnTo>
                  <a:pt x="560" y="13676"/>
                </a:lnTo>
                <a:lnTo>
                  <a:pt x="633" y="13481"/>
                </a:lnTo>
                <a:lnTo>
                  <a:pt x="706" y="13311"/>
                </a:lnTo>
                <a:lnTo>
                  <a:pt x="779" y="13165"/>
                </a:lnTo>
                <a:lnTo>
                  <a:pt x="779" y="13116"/>
                </a:lnTo>
                <a:lnTo>
                  <a:pt x="949" y="12994"/>
                </a:lnTo>
                <a:lnTo>
                  <a:pt x="1120" y="12848"/>
                </a:lnTo>
                <a:lnTo>
                  <a:pt x="1266" y="12678"/>
                </a:lnTo>
                <a:lnTo>
                  <a:pt x="1412" y="12508"/>
                </a:lnTo>
                <a:lnTo>
                  <a:pt x="1679" y="12118"/>
                </a:lnTo>
                <a:lnTo>
                  <a:pt x="1923" y="11778"/>
                </a:lnTo>
                <a:lnTo>
                  <a:pt x="2288" y="11291"/>
                </a:lnTo>
                <a:lnTo>
                  <a:pt x="2604" y="10780"/>
                </a:lnTo>
                <a:lnTo>
                  <a:pt x="3285" y="9758"/>
                </a:lnTo>
                <a:lnTo>
                  <a:pt x="3699" y="9174"/>
                </a:lnTo>
                <a:close/>
                <a:moveTo>
                  <a:pt x="6984" y="13797"/>
                </a:moveTo>
                <a:lnTo>
                  <a:pt x="7057" y="13846"/>
                </a:lnTo>
                <a:lnTo>
                  <a:pt x="7106" y="13968"/>
                </a:lnTo>
                <a:lnTo>
                  <a:pt x="7130" y="14089"/>
                </a:lnTo>
                <a:lnTo>
                  <a:pt x="7106" y="14211"/>
                </a:lnTo>
                <a:lnTo>
                  <a:pt x="7057" y="14308"/>
                </a:lnTo>
                <a:lnTo>
                  <a:pt x="6984" y="14406"/>
                </a:lnTo>
                <a:lnTo>
                  <a:pt x="6935" y="14430"/>
                </a:lnTo>
                <a:lnTo>
                  <a:pt x="6862" y="14430"/>
                </a:lnTo>
                <a:lnTo>
                  <a:pt x="6692" y="14406"/>
                </a:lnTo>
                <a:lnTo>
                  <a:pt x="6619" y="14381"/>
                </a:lnTo>
                <a:lnTo>
                  <a:pt x="6570" y="14333"/>
                </a:lnTo>
                <a:lnTo>
                  <a:pt x="6546" y="14284"/>
                </a:lnTo>
                <a:lnTo>
                  <a:pt x="6522" y="14211"/>
                </a:lnTo>
                <a:lnTo>
                  <a:pt x="6546" y="14138"/>
                </a:lnTo>
                <a:lnTo>
                  <a:pt x="6595" y="14065"/>
                </a:lnTo>
                <a:lnTo>
                  <a:pt x="6692" y="13919"/>
                </a:lnTo>
                <a:lnTo>
                  <a:pt x="6741" y="13895"/>
                </a:lnTo>
                <a:lnTo>
                  <a:pt x="6814" y="13870"/>
                </a:lnTo>
                <a:lnTo>
                  <a:pt x="6935" y="13846"/>
                </a:lnTo>
                <a:lnTo>
                  <a:pt x="6984" y="13797"/>
                </a:lnTo>
                <a:close/>
                <a:moveTo>
                  <a:pt x="4770" y="9174"/>
                </a:moveTo>
                <a:lnTo>
                  <a:pt x="5281" y="9199"/>
                </a:lnTo>
                <a:lnTo>
                  <a:pt x="5110" y="9393"/>
                </a:lnTo>
                <a:lnTo>
                  <a:pt x="4989" y="9636"/>
                </a:lnTo>
                <a:lnTo>
                  <a:pt x="4745" y="10099"/>
                </a:lnTo>
                <a:lnTo>
                  <a:pt x="4478" y="10561"/>
                </a:lnTo>
                <a:lnTo>
                  <a:pt x="4186" y="11023"/>
                </a:lnTo>
                <a:lnTo>
                  <a:pt x="3869" y="11437"/>
                </a:lnTo>
                <a:lnTo>
                  <a:pt x="3529" y="11851"/>
                </a:lnTo>
                <a:lnTo>
                  <a:pt x="2823" y="12678"/>
                </a:lnTo>
                <a:lnTo>
                  <a:pt x="2117" y="13505"/>
                </a:lnTo>
                <a:lnTo>
                  <a:pt x="1777" y="13846"/>
                </a:lnTo>
                <a:lnTo>
                  <a:pt x="1460" y="14235"/>
                </a:lnTo>
                <a:lnTo>
                  <a:pt x="1144" y="14600"/>
                </a:lnTo>
                <a:lnTo>
                  <a:pt x="998" y="14795"/>
                </a:lnTo>
                <a:lnTo>
                  <a:pt x="876" y="15014"/>
                </a:lnTo>
                <a:lnTo>
                  <a:pt x="779" y="14819"/>
                </a:lnTo>
                <a:lnTo>
                  <a:pt x="706" y="14600"/>
                </a:lnTo>
                <a:lnTo>
                  <a:pt x="925" y="14333"/>
                </a:lnTo>
                <a:lnTo>
                  <a:pt x="1144" y="14041"/>
                </a:lnTo>
                <a:lnTo>
                  <a:pt x="1363" y="13749"/>
                </a:lnTo>
                <a:lnTo>
                  <a:pt x="1582" y="13457"/>
                </a:lnTo>
                <a:lnTo>
                  <a:pt x="2069" y="12897"/>
                </a:lnTo>
                <a:lnTo>
                  <a:pt x="2555" y="12337"/>
                </a:lnTo>
                <a:lnTo>
                  <a:pt x="3091" y="11607"/>
                </a:lnTo>
                <a:lnTo>
                  <a:pt x="3626" y="10853"/>
                </a:lnTo>
                <a:lnTo>
                  <a:pt x="4648" y="9345"/>
                </a:lnTo>
                <a:lnTo>
                  <a:pt x="4697" y="9296"/>
                </a:lnTo>
                <a:lnTo>
                  <a:pt x="4697" y="9272"/>
                </a:lnTo>
                <a:lnTo>
                  <a:pt x="4745" y="9199"/>
                </a:lnTo>
                <a:lnTo>
                  <a:pt x="4770" y="9174"/>
                </a:lnTo>
                <a:close/>
                <a:moveTo>
                  <a:pt x="12094" y="10634"/>
                </a:moveTo>
                <a:lnTo>
                  <a:pt x="12386" y="11072"/>
                </a:lnTo>
                <a:lnTo>
                  <a:pt x="11923" y="11632"/>
                </a:lnTo>
                <a:lnTo>
                  <a:pt x="11461" y="12216"/>
                </a:lnTo>
                <a:lnTo>
                  <a:pt x="10585" y="13359"/>
                </a:lnTo>
                <a:lnTo>
                  <a:pt x="9685" y="14503"/>
                </a:lnTo>
                <a:lnTo>
                  <a:pt x="9295" y="14990"/>
                </a:lnTo>
                <a:lnTo>
                  <a:pt x="9125" y="15257"/>
                </a:lnTo>
                <a:lnTo>
                  <a:pt x="8979" y="15525"/>
                </a:lnTo>
                <a:lnTo>
                  <a:pt x="8152" y="15525"/>
                </a:lnTo>
                <a:lnTo>
                  <a:pt x="8322" y="15379"/>
                </a:lnTo>
                <a:lnTo>
                  <a:pt x="8468" y="15184"/>
                </a:lnTo>
                <a:lnTo>
                  <a:pt x="8736" y="14819"/>
                </a:lnTo>
                <a:lnTo>
                  <a:pt x="9295" y="14065"/>
                </a:lnTo>
                <a:lnTo>
                  <a:pt x="9855" y="13311"/>
                </a:lnTo>
                <a:lnTo>
                  <a:pt x="10098" y="12946"/>
                </a:lnTo>
                <a:lnTo>
                  <a:pt x="10366" y="12605"/>
                </a:lnTo>
                <a:lnTo>
                  <a:pt x="10926" y="11924"/>
                </a:lnTo>
                <a:lnTo>
                  <a:pt x="12094" y="10634"/>
                </a:lnTo>
                <a:close/>
                <a:moveTo>
                  <a:pt x="11364" y="9466"/>
                </a:moveTo>
                <a:lnTo>
                  <a:pt x="11850" y="10220"/>
                </a:lnTo>
                <a:lnTo>
                  <a:pt x="10707" y="11486"/>
                </a:lnTo>
                <a:lnTo>
                  <a:pt x="10171" y="12118"/>
                </a:lnTo>
                <a:lnTo>
                  <a:pt x="9660" y="12800"/>
                </a:lnTo>
                <a:lnTo>
                  <a:pt x="9174" y="13505"/>
                </a:lnTo>
                <a:lnTo>
                  <a:pt x="8711" y="14211"/>
                </a:lnTo>
                <a:lnTo>
                  <a:pt x="8468" y="14503"/>
                </a:lnTo>
                <a:lnTo>
                  <a:pt x="8201" y="14844"/>
                </a:lnTo>
                <a:lnTo>
                  <a:pt x="8079" y="15014"/>
                </a:lnTo>
                <a:lnTo>
                  <a:pt x="7957" y="15184"/>
                </a:lnTo>
                <a:lnTo>
                  <a:pt x="7860" y="15355"/>
                </a:lnTo>
                <a:lnTo>
                  <a:pt x="7811" y="15525"/>
                </a:lnTo>
                <a:lnTo>
                  <a:pt x="6838" y="15549"/>
                </a:lnTo>
                <a:lnTo>
                  <a:pt x="7130" y="15306"/>
                </a:lnTo>
                <a:lnTo>
                  <a:pt x="7422" y="15038"/>
                </a:lnTo>
                <a:lnTo>
                  <a:pt x="7884" y="14503"/>
                </a:lnTo>
                <a:lnTo>
                  <a:pt x="8274" y="14089"/>
                </a:lnTo>
                <a:lnTo>
                  <a:pt x="8639" y="13651"/>
                </a:lnTo>
                <a:lnTo>
                  <a:pt x="8784" y="13651"/>
                </a:lnTo>
                <a:lnTo>
                  <a:pt x="8906" y="13603"/>
                </a:lnTo>
                <a:lnTo>
                  <a:pt x="9028" y="13554"/>
                </a:lnTo>
                <a:lnTo>
                  <a:pt x="9149" y="13457"/>
                </a:lnTo>
                <a:lnTo>
                  <a:pt x="9271" y="13286"/>
                </a:lnTo>
                <a:lnTo>
                  <a:pt x="9368" y="13092"/>
                </a:lnTo>
                <a:lnTo>
                  <a:pt x="9417" y="12873"/>
                </a:lnTo>
                <a:lnTo>
                  <a:pt x="9441" y="12654"/>
                </a:lnTo>
                <a:lnTo>
                  <a:pt x="9514" y="12556"/>
                </a:lnTo>
                <a:lnTo>
                  <a:pt x="9709" y="12289"/>
                </a:lnTo>
                <a:lnTo>
                  <a:pt x="9855" y="12045"/>
                </a:lnTo>
                <a:lnTo>
                  <a:pt x="10171" y="11510"/>
                </a:lnTo>
                <a:lnTo>
                  <a:pt x="10439" y="10975"/>
                </a:lnTo>
                <a:lnTo>
                  <a:pt x="10731" y="10439"/>
                </a:lnTo>
                <a:lnTo>
                  <a:pt x="11047" y="9953"/>
                </a:lnTo>
                <a:lnTo>
                  <a:pt x="11364" y="9466"/>
                </a:lnTo>
                <a:close/>
                <a:moveTo>
                  <a:pt x="12605" y="11437"/>
                </a:moveTo>
                <a:lnTo>
                  <a:pt x="12945" y="11972"/>
                </a:lnTo>
                <a:lnTo>
                  <a:pt x="12678" y="12386"/>
                </a:lnTo>
                <a:lnTo>
                  <a:pt x="12361" y="12800"/>
                </a:lnTo>
                <a:lnTo>
                  <a:pt x="11753" y="13603"/>
                </a:lnTo>
                <a:lnTo>
                  <a:pt x="11583" y="13822"/>
                </a:lnTo>
                <a:lnTo>
                  <a:pt x="11388" y="14065"/>
                </a:lnTo>
                <a:lnTo>
                  <a:pt x="10950" y="14527"/>
                </a:lnTo>
                <a:lnTo>
                  <a:pt x="10755" y="14795"/>
                </a:lnTo>
                <a:lnTo>
                  <a:pt x="10585" y="15038"/>
                </a:lnTo>
                <a:lnTo>
                  <a:pt x="10439" y="15306"/>
                </a:lnTo>
                <a:lnTo>
                  <a:pt x="10317" y="15574"/>
                </a:lnTo>
                <a:lnTo>
                  <a:pt x="9368" y="15549"/>
                </a:lnTo>
                <a:lnTo>
                  <a:pt x="9539" y="15379"/>
                </a:lnTo>
                <a:lnTo>
                  <a:pt x="9685" y="15184"/>
                </a:lnTo>
                <a:lnTo>
                  <a:pt x="9977" y="14795"/>
                </a:lnTo>
                <a:lnTo>
                  <a:pt x="10999" y="13505"/>
                </a:lnTo>
                <a:lnTo>
                  <a:pt x="11802" y="12483"/>
                </a:lnTo>
                <a:lnTo>
                  <a:pt x="12605" y="11437"/>
                </a:lnTo>
                <a:close/>
                <a:moveTo>
                  <a:pt x="5865" y="9199"/>
                </a:moveTo>
                <a:lnTo>
                  <a:pt x="6230" y="9223"/>
                </a:lnTo>
                <a:lnTo>
                  <a:pt x="6084" y="9369"/>
                </a:lnTo>
                <a:lnTo>
                  <a:pt x="5962" y="9539"/>
                </a:lnTo>
                <a:lnTo>
                  <a:pt x="5767" y="9855"/>
                </a:lnTo>
                <a:lnTo>
                  <a:pt x="5548" y="10196"/>
                </a:lnTo>
                <a:lnTo>
                  <a:pt x="5451" y="10318"/>
                </a:lnTo>
                <a:lnTo>
                  <a:pt x="5378" y="10464"/>
                </a:lnTo>
                <a:lnTo>
                  <a:pt x="4891" y="11194"/>
                </a:lnTo>
                <a:lnTo>
                  <a:pt x="4380" y="11924"/>
                </a:lnTo>
                <a:lnTo>
                  <a:pt x="3991" y="12435"/>
                </a:lnTo>
                <a:lnTo>
                  <a:pt x="3577" y="12921"/>
                </a:lnTo>
                <a:lnTo>
                  <a:pt x="2750" y="13895"/>
                </a:lnTo>
                <a:lnTo>
                  <a:pt x="2409" y="14235"/>
                </a:lnTo>
                <a:lnTo>
                  <a:pt x="2069" y="14673"/>
                </a:lnTo>
                <a:lnTo>
                  <a:pt x="1898" y="14917"/>
                </a:lnTo>
                <a:lnTo>
                  <a:pt x="1752" y="15136"/>
                </a:lnTo>
                <a:lnTo>
                  <a:pt x="1655" y="15379"/>
                </a:lnTo>
                <a:lnTo>
                  <a:pt x="1631" y="15476"/>
                </a:lnTo>
                <a:lnTo>
                  <a:pt x="1631" y="15598"/>
                </a:lnTo>
                <a:lnTo>
                  <a:pt x="1363" y="15501"/>
                </a:lnTo>
                <a:lnTo>
                  <a:pt x="1266" y="15452"/>
                </a:lnTo>
                <a:lnTo>
                  <a:pt x="1193" y="15403"/>
                </a:lnTo>
                <a:lnTo>
                  <a:pt x="1047" y="15233"/>
                </a:lnTo>
                <a:lnTo>
                  <a:pt x="1217" y="15111"/>
                </a:lnTo>
                <a:lnTo>
                  <a:pt x="1387" y="14965"/>
                </a:lnTo>
                <a:lnTo>
                  <a:pt x="1704" y="14625"/>
                </a:lnTo>
                <a:lnTo>
                  <a:pt x="2263" y="13943"/>
                </a:lnTo>
                <a:lnTo>
                  <a:pt x="2993" y="13092"/>
                </a:lnTo>
                <a:lnTo>
                  <a:pt x="3723" y="12264"/>
                </a:lnTo>
                <a:lnTo>
                  <a:pt x="4040" y="11924"/>
                </a:lnTo>
                <a:lnTo>
                  <a:pt x="4332" y="11559"/>
                </a:lnTo>
                <a:lnTo>
                  <a:pt x="4599" y="11169"/>
                </a:lnTo>
                <a:lnTo>
                  <a:pt x="4867" y="10756"/>
                </a:lnTo>
                <a:lnTo>
                  <a:pt x="5086" y="10366"/>
                </a:lnTo>
                <a:lnTo>
                  <a:pt x="5281" y="9953"/>
                </a:lnTo>
                <a:lnTo>
                  <a:pt x="5402" y="9734"/>
                </a:lnTo>
                <a:lnTo>
                  <a:pt x="5524" y="9563"/>
                </a:lnTo>
                <a:lnTo>
                  <a:pt x="5670" y="9369"/>
                </a:lnTo>
                <a:lnTo>
                  <a:pt x="5840" y="9223"/>
                </a:lnTo>
                <a:lnTo>
                  <a:pt x="5865" y="9199"/>
                </a:lnTo>
                <a:close/>
                <a:moveTo>
                  <a:pt x="6351" y="14746"/>
                </a:moveTo>
                <a:lnTo>
                  <a:pt x="6497" y="14819"/>
                </a:lnTo>
                <a:lnTo>
                  <a:pt x="6643" y="14868"/>
                </a:lnTo>
                <a:lnTo>
                  <a:pt x="6814" y="14892"/>
                </a:lnTo>
                <a:lnTo>
                  <a:pt x="6984" y="14868"/>
                </a:lnTo>
                <a:lnTo>
                  <a:pt x="6911" y="14941"/>
                </a:lnTo>
                <a:lnTo>
                  <a:pt x="6619" y="15233"/>
                </a:lnTo>
                <a:lnTo>
                  <a:pt x="6497" y="15379"/>
                </a:lnTo>
                <a:lnTo>
                  <a:pt x="6376" y="15549"/>
                </a:lnTo>
                <a:lnTo>
                  <a:pt x="5475" y="15598"/>
                </a:lnTo>
                <a:lnTo>
                  <a:pt x="5719" y="15403"/>
                </a:lnTo>
                <a:lnTo>
                  <a:pt x="5938" y="15184"/>
                </a:lnTo>
                <a:lnTo>
                  <a:pt x="6351" y="14746"/>
                </a:lnTo>
                <a:close/>
                <a:moveTo>
                  <a:pt x="13164" y="12264"/>
                </a:moveTo>
                <a:lnTo>
                  <a:pt x="13432" y="12605"/>
                </a:lnTo>
                <a:lnTo>
                  <a:pt x="13189" y="12873"/>
                </a:lnTo>
                <a:lnTo>
                  <a:pt x="12994" y="13189"/>
                </a:lnTo>
                <a:lnTo>
                  <a:pt x="12629" y="13797"/>
                </a:lnTo>
                <a:lnTo>
                  <a:pt x="12361" y="14235"/>
                </a:lnTo>
                <a:lnTo>
                  <a:pt x="12069" y="14673"/>
                </a:lnTo>
                <a:lnTo>
                  <a:pt x="11777" y="15136"/>
                </a:lnTo>
                <a:lnTo>
                  <a:pt x="11656" y="15355"/>
                </a:lnTo>
                <a:lnTo>
                  <a:pt x="11534" y="15598"/>
                </a:lnTo>
                <a:lnTo>
                  <a:pt x="10828" y="15598"/>
                </a:lnTo>
                <a:lnTo>
                  <a:pt x="10609" y="15574"/>
                </a:lnTo>
                <a:lnTo>
                  <a:pt x="10901" y="15209"/>
                </a:lnTo>
                <a:lnTo>
                  <a:pt x="11169" y="14844"/>
                </a:lnTo>
                <a:lnTo>
                  <a:pt x="11558" y="14357"/>
                </a:lnTo>
                <a:lnTo>
                  <a:pt x="11923" y="13895"/>
                </a:lnTo>
                <a:lnTo>
                  <a:pt x="12556" y="13092"/>
                </a:lnTo>
                <a:lnTo>
                  <a:pt x="12872" y="12702"/>
                </a:lnTo>
                <a:lnTo>
                  <a:pt x="13164" y="12264"/>
                </a:lnTo>
                <a:close/>
                <a:moveTo>
                  <a:pt x="9344" y="9150"/>
                </a:moveTo>
                <a:lnTo>
                  <a:pt x="9782" y="9174"/>
                </a:lnTo>
                <a:lnTo>
                  <a:pt x="9490" y="9539"/>
                </a:lnTo>
                <a:lnTo>
                  <a:pt x="9222" y="9928"/>
                </a:lnTo>
                <a:lnTo>
                  <a:pt x="8711" y="10707"/>
                </a:lnTo>
                <a:lnTo>
                  <a:pt x="8201" y="11510"/>
                </a:lnTo>
                <a:lnTo>
                  <a:pt x="7957" y="11899"/>
                </a:lnTo>
                <a:lnTo>
                  <a:pt x="7690" y="12289"/>
                </a:lnTo>
                <a:lnTo>
                  <a:pt x="6935" y="13311"/>
                </a:lnTo>
                <a:lnTo>
                  <a:pt x="6789" y="13335"/>
                </a:lnTo>
                <a:lnTo>
                  <a:pt x="6668" y="13384"/>
                </a:lnTo>
                <a:lnTo>
                  <a:pt x="6595" y="13432"/>
                </a:lnTo>
                <a:lnTo>
                  <a:pt x="6570" y="13505"/>
                </a:lnTo>
                <a:lnTo>
                  <a:pt x="6473" y="13554"/>
                </a:lnTo>
                <a:lnTo>
                  <a:pt x="6351" y="13651"/>
                </a:lnTo>
                <a:lnTo>
                  <a:pt x="6230" y="13773"/>
                </a:lnTo>
                <a:lnTo>
                  <a:pt x="6157" y="13943"/>
                </a:lnTo>
                <a:lnTo>
                  <a:pt x="6108" y="14089"/>
                </a:lnTo>
                <a:lnTo>
                  <a:pt x="6084" y="14260"/>
                </a:lnTo>
                <a:lnTo>
                  <a:pt x="6108" y="14406"/>
                </a:lnTo>
                <a:lnTo>
                  <a:pt x="5548" y="14990"/>
                </a:lnTo>
                <a:lnTo>
                  <a:pt x="5281" y="15306"/>
                </a:lnTo>
                <a:lnTo>
                  <a:pt x="5037" y="15598"/>
                </a:lnTo>
                <a:lnTo>
                  <a:pt x="4697" y="15622"/>
                </a:lnTo>
                <a:lnTo>
                  <a:pt x="4113" y="15647"/>
                </a:lnTo>
                <a:lnTo>
                  <a:pt x="4356" y="15452"/>
                </a:lnTo>
                <a:lnTo>
                  <a:pt x="4575" y="15233"/>
                </a:lnTo>
                <a:lnTo>
                  <a:pt x="4770" y="15014"/>
                </a:lnTo>
                <a:lnTo>
                  <a:pt x="4940" y="14795"/>
                </a:lnTo>
                <a:lnTo>
                  <a:pt x="5256" y="14333"/>
                </a:lnTo>
                <a:lnTo>
                  <a:pt x="5548" y="13870"/>
                </a:lnTo>
                <a:lnTo>
                  <a:pt x="5840" y="13408"/>
                </a:lnTo>
                <a:lnTo>
                  <a:pt x="6132" y="12946"/>
                </a:lnTo>
                <a:lnTo>
                  <a:pt x="6400" y="12605"/>
                </a:lnTo>
                <a:lnTo>
                  <a:pt x="6692" y="12264"/>
                </a:lnTo>
                <a:lnTo>
                  <a:pt x="6887" y="12216"/>
                </a:lnTo>
                <a:lnTo>
                  <a:pt x="7057" y="12167"/>
                </a:lnTo>
                <a:lnTo>
                  <a:pt x="7227" y="12070"/>
                </a:lnTo>
                <a:lnTo>
                  <a:pt x="7398" y="11972"/>
                </a:lnTo>
                <a:lnTo>
                  <a:pt x="7544" y="11851"/>
                </a:lnTo>
                <a:lnTo>
                  <a:pt x="7665" y="11705"/>
                </a:lnTo>
                <a:lnTo>
                  <a:pt x="7787" y="11534"/>
                </a:lnTo>
                <a:lnTo>
                  <a:pt x="7884" y="11340"/>
                </a:lnTo>
                <a:lnTo>
                  <a:pt x="7933" y="11145"/>
                </a:lnTo>
                <a:lnTo>
                  <a:pt x="7982" y="10902"/>
                </a:lnTo>
                <a:lnTo>
                  <a:pt x="8249" y="10488"/>
                </a:lnTo>
                <a:lnTo>
                  <a:pt x="8493" y="10074"/>
                </a:lnTo>
                <a:lnTo>
                  <a:pt x="8760" y="9661"/>
                </a:lnTo>
                <a:lnTo>
                  <a:pt x="9052" y="9247"/>
                </a:lnTo>
                <a:lnTo>
                  <a:pt x="9101" y="9150"/>
                </a:lnTo>
                <a:close/>
                <a:moveTo>
                  <a:pt x="13700" y="12946"/>
                </a:moveTo>
                <a:lnTo>
                  <a:pt x="13797" y="13067"/>
                </a:lnTo>
                <a:lnTo>
                  <a:pt x="14065" y="13384"/>
                </a:lnTo>
                <a:lnTo>
                  <a:pt x="13967" y="13481"/>
                </a:lnTo>
                <a:lnTo>
                  <a:pt x="13870" y="13603"/>
                </a:lnTo>
                <a:lnTo>
                  <a:pt x="13724" y="13895"/>
                </a:lnTo>
                <a:lnTo>
                  <a:pt x="13578" y="14187"/>
                </a:lnTo>
                <a:lnTo>
                  <a:pt x="13432" y="14430"/>
                </a:lnTo>
                <a:lnTo>
                  <a:pt x="13213" y="14771"/>
                </a:lnTo>
                <a:lnTo>
                  <a:pt x="12970" y="15063"/>
                </a:lnTo>
                <a:lnTo>
                  <a:pt x="12483" y="15647"/>
                </a:lnTo>
                <a:lnTo>
                  <a:pt x="12240" y="15622"/>
                </a:lnTo>
                <a:lnTo>
                  <a:pt x="12021" y="15647"/>
                </a:lnTo>
                <a:lnTo>
                  <a:pt x="11923" y="15622"/>
                </a:lnTo>
                <a:lnTo>
                  <a:pt x="12045" y="15476"/>
                </a:lnTo>
                <a:lnTo>
                  <a:pt x="12191" y="15330"/>
                </a:lnTo>
                <a:lnTo>
                  <a:pt x="12410" y="14990"/>
                </a:lnTo>
                <a:lnTo>
                  <a:pt x="12824" y="14284"/>
                </a:lnTo>
                <a:lnTo>
                  <a:pt x="13335" y="13457"/>
                </a:lnTo>
                <a:lnTo>
                  <a:pt x="13700" y="12946"/>
                </a:lnTo>
                <a:close/>
                <a:moveTo>
                  <a:pt x="14284" y="13870"/>
                </a:moveTo>
                <a:lnTo>
                  <a:pt x="14284" y="14016"/>
                </a:lnTo>
                <a:lnTo>
                  <a:pt x="14284" y="14162"/>
                </a:lnTo>
                <a:lnTo>
                  <a:pt x="14259" y="14333"/>
                </a:lnTo>
                <a:lnTo>
                  <a:pt x="14186" y="14527"/>
                </a:lnTo>
                <a:lnTo>
                  <a:pt x="14065" y="14771"/>
                </a:lnTo>
                <a:lnTo>
                  <a:pt x="13919" y="15063"/>
                </a:lnTo>
                <a:lnTo>
                  <a:pt x="13724" y="15306"/>
                </a:lnTo>
                <a:lnTo>
                  <a:pt x="13627" y="15428"/>
                </a:lnTo>
                <a:lnTo>
                  <a:pt x="13529" y="15501"/>
                </a:lnTo>
                <a:lnTo>
                  <a:pt x="13408" y="15574"/>
                </a:lnTo>
                <a:lnTo>
                  <a:pt x="13286" y="15622"/>
                </a:lnTo>
                <a:lnTo>
                  <a:pt x="13164" y="15647"/>
                </a:lnTo>
                <a:lnTo>
                  <a:pt x="13018" y="15647"/>
                </a:lnTo>
                <a:lnTo>
                  <a:pt x="13189" y="15476"/>
                </a:lnTo>
                <a:lnTo>
                  <a:pt x="13359" y="15257"/>
                </a:lnTo>
                <a:lnTo>
                  <a:pt x="13651" y="14868"/>
                </a:lnTo>
                <a:lnTo>
                  <a:pt x="13967" y="14381"/>
                </a:lnTo>
                <a:lnTo>
                  <a:pt x="14138" y="14138"/>
                </a:lnTo>
                <a:lnTo>
                  <a:pt x="14284" y="13870"/>
                </a:lnTo>
                <a:close/>
                <a:moveTo>
                  <a:pt x="5865" y="12094"/>
                </a:moveTo>
                <a:lnTo>
                  <a:pt x="5986" y="12167"/>
                </a:lnTo>
                <a:lnTo>
                  <a:pt x="6108" y="12216"/>
                </a:lnTo>
                <a:lnTo>
                  <a:pt x="5962" y="12386"/>
                </a:lnTo>
                <a:lnTo>
                  <a:pt x="5670" y="12800"/>
                </a:lnTo>
                <a:lnTo>
                  <a:pt x="5402" y="13238"/>
                </a:lnTo>
                <a:lnTo>
                  <a:pt x="4867" y="14114"/>
                </a:lnTo>
                <a:lnTo>
                  <a:pt x="4526" y="14600"/>
                </a:lnTo>
                <a:lnTo>
                  <a:pt x="4356" y="14819"/>
                </a:lnTo>
                <a:lnTo>
                  <a:pt x="4161" y="15038"/>
                </a:lnTo>
                <a:lnTo>
                  <a:pt x="4015" y="15209"/>
                </a:lnTo>
                <a:lnTo>
                  <a:pt x="3845" y="15355"/>
                </a:lnTo>
                <a:lnTo>
                  <a:pt x="3675" y="15525"/>
                </a:lnTo>
                <a:lnTo>
                  <a:pt x="3529" y="15671"/>
                </a:lnTo>
                <a:lnTo>
                  <a:pt x="2847" y="15695"/>
                </a:lnTo>
                <a:lnTo>
                  <a:pt x="2847" y="15695"/>
                </a:lnTo>
                <a:lnTo>
                  <a:pt x="3018" y="15501"/>
                </a:lnTo>
                <a:lnTo>
                  <a:pt x="3796" y="14625"/>
                </a:lnTo>
                <a:lnTo>
                  <a:pt x="4575" y="13797"/>
                </a:lnTo>
                <a:lnTo>
                  <a:pt x="4940" y="13359"/>
                </a:lnTo>
                <a:lnTo>
                  <a:pt x="5281" y="12921"/>
                </a:lnTo>
                <a:lnTo>
                  <a:pt x="5865" y="12094"/>
                </a:lnTo>
                <a:close/>
                <a:moveTo>
                  <a:pt x="5281" y="11364"/>
                </a:moveTo>
                <a:lnTo>
                  <a:pt x="5378" y="11607"/>
                </a:lnTo>
                <a:lnTo>
                  <a:pt x="5451" y="11729"/>
                </a:lnTo>
                <a:lnTo>
                  <a:pt x="5548" y="11851"/>
                </a:lnTo>
                <a:lnTo>
                  <a:pt x="5232" y="12289"/>
                </a:lnTo>
                <a:lnTo>
                  <a:pt x="4867" y="12800"/>
                </a:lnTo>
                <a:lnTo>
                  <a:pt x="4478" y="13286"/>
                </a:lnTo>
                <a:lnTo>
                  <a:pt x="3650" y="14211"/>
                </a:lnTo>
                <a:lnTo>
                  <a:pt x="3334" y="14576"/>
                </a:lnTo>
                <a:lnTo>
                  <a:pt x="2993" y="14941"/>
                </a:lnTo>
                <a:lnTo>
                  <a:pt x="2750" y="15330"/>
                </a:lnTo>
                <a:lnTo>
                  <a:pt x="2507" y="15720"/>
                </a:lnTo>
                <a:lnTo>
                  <a:pt x="2166" y="15695"/>
                </a:lnTo>
                <a:lnTo>
                  <a:pt x="1825" y="15647"/>
                </a:lnTo>
                <a:lnTo>
                  <a:pt x="1947" y="15525"/>
                </a:lnTo>
                <a:lnTo>
                  <a:pt x="2044" y="15403"/>
                </a:lnTo>
                <a:lnTo>
                  <a:pt x="2239" y="15111"/>
                </a:lnTo>
                <a:lnTo>
                  <a:pt x="2604" y="14625"/>
                </a:lnTo>
                <a:lnTo>
                  <a:pt x="3018" y="14162"/>
                </a:lnTo>
                <a:lnTo>
                  <a:pt x="3748" y="13311"/>
                </a:lnTo>
                <a:lnTo>
                  <a:pt x="4113" y="12897"/>
                </a:lnTo>
                <a:lnTo>
                  <a:pt x="4478" y="12459"/>
                </a:lnTo>
                <a:lnTo>
                  <a:pt x="4867" y="11924"/>
                </a:lnTo>
                <a:lnTo>
                  <a:pt x="5281" y="11364"/>
                </a:lnTo>
                <a:close/>
                <a:moveTo>
                  <a:pt x="5500" y="1"/>
                </a:moveTo>
                <a:lnTo>
                  <a:pt x="5086" y="50"/>
                </a:lnTo>
                <a:lnTo>
                  <a:pt x="4916" y="98"/>
                </a:lnTo>
                <a:lnTo>
                  <a:pt x="4721" y="147"/>
                </a:lnTo>
                <a:lnTo>
                  <a:pt x="4551" y="220"/>
                </a:lnTo>
                <a:lnTo>
                  <a:pt x="4405" y="293"/>
                </a:lnTo>
                <a:lnTo>
                  <a:pt x="4259" y="415"/>
                </a:lnTo>
                <a:lnTo>
                  <a:pt x="4137" y="512"/>
                </a:lnTo>
                <a:lnTo>
                  <a:pt x="4040" y="658"/>
                </a:lnTo>
                <a:lnTo>
                  <a:pt x="3991" y="828"/>
                </a:lnTo>
                <a:lnTo>
                  <a:pt x="3942" y="1072"/>
                </a:lnTo>
                <a:lnTo>
                  <a:pt x="3942" y="1388"/>
                </a:lnTo>
                <a:lnTo>
                  <a:pt x="3967" y="1704"/>
                </a:lnTo>
                <a:lnTo>
                  <a:pt x="4064" y="2020"/>
                </a:lnTo>
                <a:lnTo>
                  <a:pt x="4210" y="2288"/>
                </a:lnTo>
                <a:lnTo>
                  <a:pt x="4283" y="2434"/>
                </a:lnTo>
                <a:lnTo>
                  <a:pt x="4380" y="2556"/>
                </a:lnTo>
                <a:lnTo>
                  <a:pt x="4502" y="2653"/>
                </a:lnTo>
                <a:lnTo>
                  <a:pt x="4599" y="2726"/>
                </a:lnTo>
                <a:lnTo>
                  <a:pt x="4745" y="2799"/>
                </a:lnTo>
                <a:lnTo>
                  <a:pt x="4867" y="2823"/>
                </a:lnTo>
                <a:lnTo>
                  <a:pt x="4891" y="3213"/>
                </a:lnTo>
                <a:lnTo>
                  <a:pt x="4891" y="3578"/>
                </a:lnTo>
                <a:lnTo>
                  <a:pt x="4843" y="4332"/>
                </a:lnTo>
                <a:lnTo>
                  <a:pt x="4843" y="4965"/>
                </a:lnTo>
                <a:lnTo>
                  <a:pt x="4843" y="5622"/>
                </a:lnTo>
                <a:lnTo>
                  <a:pt x="4843" y="5914"/>
                </a:lnTo>
                <a:lnTo>
                  <a:pt x="4818" y="6206"/>
                </a:lnTo>
                <a:lnTo>
                  <a:pt x="4794" y="6473"/>
                </a:lnTo>
                <a:lnTo>
                  <a:pt x="4818" y="6619"/>
                </a:lnTo>
                <a:lnTo>
                  <a:pt x="4843" y="6765"/>
                </a:lnTo>
                <a:lnTo>
                  <a:pt x="4697" y="6911"/>
                </a:lnTo>
                <a:lnTo>
                  <a:pt x="4551" y="7082"/>
                </a:lnTo>
                <a:lnTo>
                  <a:pt x="4332" y="7447"/>
                </a:lnTo>
                <a:lnTo>
                  <a:pt x="3723" y="8250"/>
                </a:lnTo>
                <a:lnTo>
                  <a:pt x="3115" y="9077"/>
                </a:lnTo>
                <a:lnTo>
                  <a:pt x="2434" y="10074"/>
                </a:lnTo>
                <a:lnTo>
                  <a:pt x="1728" y="11072"/>
                </a:lnTo>
                <a:lnTo>
                  <a:pt x="1047" y="12045"/>
                </a:lnTo>
                <a:lnTo>
                  <a:pt x="706" y="12483"/>
                </a:lnTo>
                <a:lnTo>
                  <a:pt x="560" y="12702"/>
                </a:lnTo>
                <a:lnTo>
                  <a:pt x="487" y="12824"/>
                </a:lnTo>
                <a:lnTo>
                  <a:pt x="463" y="12946"/>
                </a:lnTo>
                <a:lnTo>
                  <a:pt x="366" y="13043"/>
                </a:lnTo>
                <a:lnTo>
                  <a:pt x="293" y="13116"/>
                </a:lnTo>
                <a:lnTo>
                  <a:pt x="147" y="13335"/>
                </a:lnTo>
                <a:lnTo>
                  <a:pt x="74" y="13578"/>
                </a:lnTo>
                <a:lnTo>
                  <a:pt x="1" y="13773"/>
                </a:lnTo>
                <a:lnTo>
                  <a:pt x="1" y="13968"/>
                </a:lnTo>
                <a:lnTo>
                  <a:pt x="25" y="14138"/>
                </a:lnTo>
                <a:lnTo>
                  <a:pt x="49" y="14333"/>
                </a:lnTo>
                <a:lnTo>
                  <a:pt x="122" y="14503"/>
                </a:lnTo>
                <a:lnTo>
                  <a:pt x="268" y="14868"/>
                </a:lnTo>
                <a:lnTo>
                  <a:pt x="414" y="15184"/>
                </a:lnTo>
                <a:lnTo>
                  <a:pt x="512" y="15355"/>
                </a:lnTo>
                <a:lnTo>
                  <a:pt x="633" y="15501"/>
                </a:lnTo>
                <a:lnTo>
                  <a:pt x="755" y="15647"/>
                </a:lnTo>
                <a:lnTo>
                  <a:pt x="876" y="15744"/>
                </a:lnTo>
                <a:lnTo>
                  <a:pt x="998" y="15841"/>
                </a:lnTo>
                <a:lnTo>
                  <a:pt x="1144" y="15939"/>
                </a:lnTo>
                <a:lnTo>
                  <a:pt x="1290" y="15987"/>
                </a:lnTo>
                <a:lnTo>
                  <a:pt x="1460" y="16060"/>
                </a:lnTo>
                <a:lnTo>
                  <a:pt x="1777" y="16133"/>
                </a:lnTo>
                <a:lnTo>
                  <a:pt x="2117" y="16182"/>
                </a:lnTo>
                <a:lnTo>
                  <a:pt x="2482" y="16182"/>
                </a:lnTo>
                <a:lnTo>
                  <a:pt x="2847" y="16158"/>
                </a:lnTo>
                <a:lnTo>
                  <a:pt x="5208" y="16060"/>
                </a:lnTo>
                <a:lnTo>
                  <a:pt x="6400" y="16012"/>
                </a:lnTo>
                <a:lnTo>
                  <a:pt x="7568" y="15987"/>
                </a:lnTo>
                <a:lnTo>
                  <a:pt x="8711" y="15987"/>
                </a:lnTo>
                <a:lnTo>
                  <a:pt x="9879" y="16036"/>
                </a:lnTo>
                <a:lnTo>
                  <a:pt x="10828" y="16036"/>
                </a:lnTo>
                <a:lnTo>
                  <a:pt x="11339" y="16060"/>
                </a:lnTo>
                <a:lnTo>
                  <a:pt x="11826" y="16109"/>
                </a:lnTo>
                <a:lnTo>
                  <a:pt x="11850" y="16158"/>
                </a:lnTo>
                <a:lnTo>
                  <a:pt x="11899" y="16182"/>
                </a:lnTo>
                <a:lnTo>
                  <a:pt x="11972" y="16206"/>
                </a:lnTo>
                <a:lnTo>
                  <a:pt x="12045" y="16206"/>
                </a:lnTo>
                <a:lnTo>
                  <a:pt x="12459" y="16182"/>
                </a:lnTo>
                <a:lnTo>
                  <a:pt x="13067" y="16182"/>
                </a:lnTo>
                <a:lnTo>
                  <a:pt x="13262" y="16158"/>
                </a:lnTo>
                <a:lnTo>
                  <a:pt x="13456" y="16109"/>
                </a:lnTo>
                <a:lnTo>
                  <a:pt x="13651" y="16060"/>
                </a:lnTo>
                <a:lnTo>
                  <a:pt x="13773" y="15987"/>
                </a:lnTo>
                <a:lnTo>
                  <a:pt x="13870" y="15914"/>
                </a:lnTo>
                <a:lnTo>
                  <a:pt x="14065" y="15744"/>
                </a:lnTo>
                <a:lnTo>
                  <a:pt x="14211" y="15549"/>
                </a:lnTo>
                <a:lnTo>
                  <a:pt x="14357" y="15330"/>
                </a:lnTo>
                <a:lnTo>
                  <a:pt x="14527" y="14990"/>
                </a:lnTo>
                <a:lnTo>
                  <a:pt x="14697" y="14673"/>
                </a:lnTo>
                <a:lnTo>
                  <a:pt x="14770" y="14503"/>
                </a:lnTo>
                <a:lnTo>
                  <a:pt x="14795" y="14308"/>
                </a:lnTo>
                <a:lnTo>
                  <a:pt x="14843" y="14138"/>
                </a:lnTo>
                <a:lnTo>
                  <a:pt x="14843" y="13943"/>
                </a:lnTo>
                <a:lnTo>
                  <a:pt x="14819" y="13749"/>
                </a:lnTo>
                <a:lnTo>
                  <a:pt x="14770" y="13578"/>
                </a:lnTo>
                <a:lnTo>
                  <a:pt x="14697" y="13408"/>
                </a:lnTo>
                <a:lnTo>
                  <a:pt x="14624" y="13262"/>
                </a:lnTo>
                <a:lnTo>
                  <a:pt x="14405" y="12970"/>
                </a:lnTo>
                <a:lnTo>
                  <a:pt x="14162" y="12702"/>
                </a:lnTo>
                <a:lnTo>
                  <a:pt x="13773" y="12240"/>
                </a:lnTo>
                <a:lnTo>
                  <a:pt x="13408" y="11753"/>
                </a:lnTo>
                <a:lnTo>
                  <a:pt x="13408" y="11705"/>
                </a:lnTo>
                <a:lnTo>
                  <a:pt x="13359" y="11680"/>
                </a:lnTo>
                <a:lnTo>
                  <a:pt x="13018" y="11145"/>
                </a:lnTo>
                <a:lnTo>
                  <a:pt x="12702" y="10610"/>
                </a:lnTo>
                <a:lnTo>
                  <a:pt x="12410" y="10074"/>
                </a:lnTo>
                <a:lnTo>
                  <a:pt x="12094" y="9563"/>
                </a:lnTo>
                <a:lnTo>
                  <a:pt x="11534" y="8736"/>
                </a:lnTo>
                <a:lnTo>
                  <a:pt x="10974" y="7909"/>
                </a:lnTo>
                <a:lnTo>
                  <a:pt x="10755" y="7593"/>
                </a:lnTo>
                <a:lnTo>
                  <a:pt x="10536" y="7276"/>
                </a:lnTo>
                <a:lnTo>
                  <a:pt x="10415" y="7130"/>
                </a:lnTo>
                <a:lnTo>
                  <a:pt x="10293" y="6984"/>
                </a:lnTo>
                <a:lnTo>
                  <a:pt x="10147" y="6863"/>
                </a:lnTo>
                <a:lnTo>
                  <a:pt x="10001" y="6765"/>
                </a:lnTo>
                <a:lnTo>
                  <a:pt x="10074" y="6595"/>
                </a:lnTo>
                <a:lnTo>
                  <a:pt x="10123" y="6400"/>
                </a:lnTo>
                <a:lnTo>
                  <a:pt x="10147" y="6206"/>
                </a:lnTo>
                <a:lnTo>
                  <a:pt x="10171" y="5987"/>
                </a:lnTo>
                <a:lnTo>
                  <a:pt x="10171" y="5573"/>
                </a:lnTo>
                <a:lnTo>
                  <a:pt x="10147" y="5184"/>
                </a:lnTo>
                <a:lnTo>
                  <a:pt x="10147" y="4016"/>
                </a:lnTo>
                <a:lnTo>
                  <a:pt x="10147" y="3724"/>
                </a:lnTo>
                <a:lnTo>
                  <a:pt x="10123" y="3432"/>
                </a:lnTo>
                <a:lnTo>
                  <a:pt x="10074" y="3140"/>
                </a:lnTo>
                <a:lnTo>
                  <a:pt x="10025" y="2848"/>
                </a:lnTo>
                <a:lnTo>
                  <a:pt x="10317" y="2580"/>
                </a:lnTo>
                <a:lnTo>
                  <a:pt x="10609" y="2288"/>
                </a:lnTo>
                <a:lnTo>
                  <a:pt x="10755" y="2142"/>
                </a:lnTo>
                <a:lnTo>
                  <a:pt x="10877" y="1996"/>
                </a:lnTo>
                <a:lnTo>
                  <a:pt x="10974" y="1826"/>
                </a:lnTo>
                <a:lnTo>
                  <a:pt x="11072" y="1631"/>
                </a:lnTo>
                <a:lnTo>
                  <a:pt x="11096" y="1436"/>
                </a:lnTo>
                <a:lnTo>
                  <a:pt x="11096" y="1266"/>
                </a:lnTo>
                <a:lnTo>
                  <a:pt x="11047" y="1096"/>
                </a:lnTo>
                <a:lnTo>
                  <a:pt x="10974" y="950"/>
                </a:lnTo>
                <a:lnTo>
                  <a:pt x="10877" y="804"/>
                </a:lnTo>
                <a:lnTo>
                  <a:pt x="10755" y="682"/>
                </a:lnTo>
                <a:lnTo>
                  <a:pt x="10609" y="561"/>
                </a:lnTo>
                <a:lnTo>
                  <a:pt x="10463" y="463"/>
                </a:lnTo>
                <a:lnTo>
                  <a:pt x="10269" y="366"/>
                </a:lnTo>
                <a:lnTo>
                  <a:pt x="10074" y="293"/>
                </a:lnTo>
                <a:lnTo>
                  <a:pt x="9855" y="244"/>
                </a:lnTo>
                <a:lnTo>
                  <a:pt x="9636" y="196"/>
                </a:lnTo>
                <a:lnTo>
                  <a:pt x="9198" y="171"/>
                </a:lnTo>
                <a:lnTo>
                  <a:pt x="8784" y="147"/>
                </a:lnTo>
                <a:lnTo>
                  <a:pt x="7665" y="123"/>
                </a:lnTo>
                <a:lnTo>
                  <a:pt x="7106" y="98"/>
                </a:lnTo>
                <a:lnTo>
                  <a:pt x="6546" y="50"/>
                </a:lnTo>
                <a:lnTo>
                  <a:pt x="6230"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2" name="Picture 11">
            <a:extLst>
              <a:ext uri="{FF2B5EF4-FFF2-40B4-BE49-F238E27FC236}">
                <a16:creationId xmlns:a16="http://schemas.microsoft.com/office/drawing/2014/main" id="{3A45B78D-55A7-4715-BDF7-22A6AF5310E1}"/>
              </a:ext>
            </a:extLst>
          </p:cNvPr>
          <p:cNvPicPr>
            <a:picLocks noChangeAspect="1"/>
          </p:cNvPicPr>
          <p:nvPr/>
        </p:nvPicPr>
        <p:blipFill>
          <a:blip r:embed="rId3"/>
          <a:stretch>
            <a:fillRect/>
          </a:stretch>
        </p:blipFill>
        <p:spPr>
          <a:xfrm>
            <a:off x="516537" y="3699681"/>
            <a:ext cx="548699" cy="548699"/>
          </a:xfrm>
          <a:prstGeom prst="rect">
            <a:avLst/>
          </a:prstGeom>
        </p:spPr>
      </p:pic>
      <p:sp>
        <p:nvSpPr>
          <p:cNvPr id="13" name="Google Shape;570;p47">
            <a:extLst>
              <a:ext uri="{FF2B5EF4-FFF2-40B4-BE49-F238E27FC236}">
                <a16:creationId xmlns:a16="http://schemas.microsoft.com/office/drawing/2014/main" id="{9569B728-B242-48E0-8895-5D60D33DDD08}"/>
              </a:ext>
            </a:extLst>
          </p:cNvPr>
          <p:cNvSpPr/>
          <p:nvPr/>
        </p:nvSpPr>
        <p:spPr>
          <a:xfrm>
            <a:off x="595848" y="4671441"/>
            <a:ext cx="355778" cy="363230"/>
          </a:xfrm>
          <a:custGeom>
            <a:avLst/>
            <a:gdLst/>
            <a:ahLst/>
            <a:cxnLst/>
            <a:rect l="l" t="t" r="r" b="b"/>
            <a:pathLst>
              <a:path w="16279" h="16620" extrusionOk="0">
                <a:moveTo>
                  <a:pt x="8882" y="438"/>
                </a:moveTo>
                <a:lnTo>
                  <a:pt x="9368" y="536"/>
                </a:lnTo>
                <a:lnTo>
                  <a:pt x="9295" y="657"/>
                </a:lnTo>
                <a:lnTo>
                  <a:pt x="9222" y="803"/>
                </a:lnTo>
                <a:lnTo>
                  <a:pt x="9174" y="974"/>
                </a:lnTo>
                <a:lnTo>
                  <a:pt x="9149" y="1120"/>
                </a:lnTo>
                <a:lnTo>
                  <a:pt x="8882" y="1095"/>
                </a:lnTo>
                <a:lnTo>
                  <a:pt x="8906" y="803"/>
                </a:lnTo>
                <a:lnTo>
                  <a:pt x="8906" y="633"/>
                </a:lnTo>
                <a:lnTo>
                  <a:pt x="8882" y="438"/>
                </a:lnTo>
                <a:close/>
                <a:moveTo>
                  <a:pt x="8590" y="414"/>
                </a:moveTo>
                <a:lnTo>
                  <a:pt x="8541" y="803"/>
                </a:lnTo>
                <a:lnTo>
                  <a:pt x="8517" y="1095"/>
                </a:lnTo>
                <a:lnTo>
                  <a:pt x="8322" y="1120"/>
                </a:lnTo>
                <a:lnTo>
                  <a:pt x="8127" y="1193"/>
                </a:lnTo>
                <a:lnTo>
                  <a:pt x="8127" y="925"/>
                </a:lnTo>
                <a:lnTo>
                  <a:pt x="8127" y="682"/>
                </a:lnTo>
                <a:lnTo>
                  <a:pt x="8152" y="560"/>
                </a:lnTo>
                <a:lnTo>
                  <a:pt x="8152" y="414"/>
                </a:lnTo>
                <a:close/>
                <a:moveTo>
                  <a:pt x="9636" y="609"/>
                </a:moveTo>
                <a:lnTo>
                  <a:pt x="10147" y="755"/>
                </a:lnTo>
                <a:lnTo>
                  <a:pt x="10074" y="876"/>
                </a:lnTo>
                <a:lnTo>
                  <a:pt x="9977" y="1047"/>
                </a:lnTo>
                <a:lnTo>
                  <a:pt x="9879" y="1241"/>
                </a:lnTo>
                <a:lnTo>
                  <a:pt x="9490" y="1168"/>
                </a:lnTo>
                <a:lnTo>
                  <a:pt x="9636" y="609"/>
                </a:lnTo>
                <a:close/>
                <a:moveTo>
                  <a:pt x="7592" y="487"/>
                </a:moveTo>
                <a:lnTo>
                  <a:pt x="7714" y="511"/>
                </a:lnTo>
                <a:lnTo>
                  <a:pt x="7860" y="560"/>
                </a:lnTo>
                <a:lnTo>
                  <a:pt x="7884" y="560"/>
                </a:lnTo>
                <a:lnTo>
                  <a:pt x="7860" y="706"/>
                </a:lnTo>
                <a:lnTo>
                  <a:pt x="7811" y="974"/>
                </a:lnTo>
                <a:lnTo>
                  <a:pt x="7811" y="1120"/>
                </a:lnTo>
                <a:lnTo>
                  <a:pt x="7860" y="1266"/>
                </a:lnTo>
                <a:lnTo>
                  <a:pt x="7884" y="1290"/>
                </a:lnTo>
                <a:lnTo>
                  <a:pt x="7543" y="1290"/>
                </a:lnTo>
                <a:lnTo>
                  <a:pt x="7519" y="1193"/>
                </a:lnTo>
                <a:lnTo>
                  <a:pt x="7519" y="1120"/>
                </a:lnTo>
                <a:lnTo>
                  <a:pt x="7470" y="925"/>
                </a:lnTo>
                <a:lnTo>
                  <a:pt x="7446" y="706"/>
                </a:lnTo>
                <a:lnTo>
                  <a:pt x="7446" y="487"/>
                </a:lnTo>
                <a:close/>
                <a:moveTo>
                  <a:pt x="7251" y="511"/>
                </a:moveTo>
                <a:lnTo>
                  <a:pt x="7203" y="657"/>
                </a:lnTo>
                <a:lnTo>
                  <a:pt x="7203" y="828"/>
                </a:lnTo>
                <a:lnTo>
                  <a:pt x="7227" y="1071"/>
                </a:lnTo>
                <a:lnTo>
                  <a:pt x="7227" y="1193"/>
                </a:lnTo>
                <a:lnTo>
                  <a:pt x="7276" y="1314"/>
                </a:lnTo>
                <a:lnTo>
                  <a:pt x="7057" y="1339"/>
                </a:lnTo>
                <a:lnTo>
                  <a:pt x="6886" y="1363"/>
                </a:lnTo>
                <a:lnTo>
                  <a:pt x="6862" y="1314"/>
                </a:lnTo>
                <a:lnTo>
                  <a:pt x="6740" y="1071"/>
                </a:lnTo>
                <a:lnTo>
                  <a:pt x="6643" y="828"/>
                </a:lnTo>
                <a:lnTo>
                  <a:pt x="6570" y="657"/>
                </a:lnTo>
                <a:lnTo>
                  <a:pt x="6740" y="609"/>
                </a:lnTo>
                <a:lnTo>
                  <a:pt x="6959" y="560"/>
                </a:lnTo>
                <a:lnTo>
                  <a:pt x="7251" y="511"/>
                </a:lnTo>
                <a:close/>
                <a:moveTo>
                  <a:pt x="10536" y="901"/>
                </a:moveTo>
                <a:lnTo>
                  <a:pt x="10634" y="925"/>
                </a:lnTo>
                <a:lnTo>
                  <a:pt x="10877" y="1022"/>
                </a:lnTo>
                <a:lnTo>
                  <a:pt x="10755" y="1217"/>
                </a:lnTo>
                <a:lnTo>
                  <a:pt x="10585" y="1387"/>
                </a:lnTo>
                <a:lnTo>
                  <a:pt x="10269" y="1314"/>
                </a:lnTo>
                <a:lnTo>
                  <a:pt x="10415" y="1120"/>
                </a:lnTo>
                <a:lnTo>
                  <a:pt x="10536" y="901"/>
                </a:lnTo>
                <a:close/>
                <a:moveTo>
                  <a:pt x="6351" y="706"/>
                </a:moveTo>
                <a:lnTo>
                  <a:pt x="6375" y="974"/>
                </a:lnTo>
                <a:lnTo>
                  <a:pt x="6448" y="1193"/>
                </a:lnTo>
                <a:lnTo>
                  <a:pt x="6546" y="1412"/>
                </a:lnTo>
                <a:lnTo>
                  <a:pt x="5962" y="1557"/>
                </a:lnTo>
                <a:lnTo>
                  <a:pt x="5962" y="1533"/>
                </a:lnTo>
                <a:lnTo>
                  <a:pt x="5889" y="1314"/>
                </a:lnTo>
                <a:lnTo>
                  <a:pt x="5840" y="1095"/>
                </a:lnTo>
                <a:lnTo>
                  <a:pt x="5792" y="876"/>
                </a:lnTo>
                <a:lnTo>
                  <a:pt x="6351" y="706"/>
                </a:lnTo>
                <a:close/>
                <a:moveTo>
                  <a:pt x="11266" y="1168"/>
                </a:moveTo>
                <a:lnTo>
                  <a:pt x="11631" y="1339"/>
                </a:lnTo>
                <a:lnTo>
                  <a:pt x="11510" y="1485"/>
                </a:lnTo>
                <a:lnTo>
                  <a:pt x="11437" y="1582"/>
                </a:lnTo>
                <a:lnTo>
                  <a:pt x="11388" y="1679"/>
                </a:lnTo>
                <a:lnTo>
                  <a:pt x="10974" y="1509"/>
                </a:lnTo>
                <a:lnTo>
                  <a:pt x="11120" y="1363"/>
                </a:lnTo>
                <a:lnTo>
                  <a:pt x="11266" y="1168"/>
                </a:lnTo>
                <a:close/>
                <a:moveTo>
                  <a:pt x="5548" y="974"/>
                </a:moveTo>
                <a:lnTo>
                  <a:pt x="5597" y="1168"/>
                </a:lnTo>
                <a:lnTo>
                  <a:pt x="5621" y="1387"/>
                </a:lnTo>
                <a:lnTo>
                  <a:pt x="5670" y="1509"/>
                </a:lnTo>
                <a:lnTo>
                  <a:pt x="5719" y="1630"/>
                </a:lnTo>
                <a:lnTo>
                  <a:pt x="5743" y="1630"/>
                </a:lnTo>
                <a:lnTo>
                  <a:pt x="5694" y="1655"/>
                </a:lnTo>
                <a:lnTo>
                  <a:pt x="5354" y="1776"/>
                </a:lnTo>
                <a:lnTo>
                  <a:pt x="5013" y="1922"/>
                </a:lnTo>
                <a:lnTo>
                  <a:pt x="4964" y="1874"/>
                </a:lnTo>
                <a:lnTo>
                  <a:pt x="4818" y="1606"/>
                </a:lnTo>
                <a:lnTo>
                  <a:pt x="4745" y="1509"/>
                </a:lnTo>
                <a:lnTo>
                  <a:pt x="4672" y="1387"/>
                </a:lnTo>
                <a:lnTo>
                  <a:pt x="4964" y="1217"/>
                </a:lnTo>
                <a:lnTo>
                  <a:pt x="4989" y="1363"/>
                </a:lnTo>
                <a:lnTo>
                  <a:pt x="5037" y="1509"/>
                </a:lnTo>
                <a:lnTo>
                  <a:pt x="5135" y="1752"/>
                </a:lnTo>
                <a:lnTo>
                  <a:pt x="5159" y="1801"/>
                </a:lnTo>
                <a:lnTo>
                  <a:pt x="5281" y="1801"/>
                </a:lnTo>
                <a:lnTo>
                  <a:pt x="5305" y="1776"/>
                </a:lnTo>
                <a:lnTo>
                  <a:pt x="5329" y="1728"/>
                </a:lnTo>
                <a:lnTo>
                  <a:pt x="5329" y="1679"/>
                </a:lnTo>
                <a:lnTo>
                  <a:pt x="5329" y="1655"/>
                </a:lnTo>
                <a:lnTo>
                  <a:pt x="5281" y="1533"/>
                </a:lnTo>
                <a:lnTo>
                  <a:pt x="5232" y="1387"/>
                </a:lnTo>
                <a:lnTo>
                  <a:pt x="5183" y="1266"/>
                </a:lnTo>
                <a:lnTo>
                  <a:pt x="5135" y="1144"/>
                </a:lnTo>
                <a:lnTo>
                  <a:pt x="5548" y="974"/>
                </a:lnTo>
                <a:close/>
                <a:moveTo>
                  <a:pt x="11899" y="1485"/>
                </a:moveTo>
                <a:lnTo>
                  <a:pt x="12313" y="1703"/>
                </a:lnTo>
                <a:lnTo>
                  <a:pt x="12191" y="1801"/>
                </a:lnTo>
                <a:lnTo>
                  <a:pt x="12094" y="1898"/>
                </a:lnTo>
                <a:lnTo>
                  <a:pt x="12021" y="1995"/>
                </a:lnTo>
                <a:lnTo>
                  <a:pt x="11583" y="1776"/>
                </a:lnTo>
                <a:lnTo>
                  <a:pt x="11680" y="1679"/>
                </a:lnTo>
                <a:lnTo>
                  <a:pt x="11826" y="1533"/>
                </a:lnTo>
                <a:lnTo>
                  <a:pt x="11899" y="1485"/>
                </a:lnTo>
                <a:close/>
                <a:moveTo>
                  <a:pt x="4453" y="1509"/>
                </a:moveTo>
                <a:lnTo>
                  <a:pt x="4526" y="1679"/>
                </a:lnTo>
                <a:lnTo>
                  <a:pt x="4599" y="1849"/>
                </a:lnTo>
                <a:lnTo>
                  <a:pt x="4648" y="1947"/>
                </a:lnTo>
                <a:lnTo>
                  <a:pt x="4721" y="2068"/>
                </a:lnTo>
                <a:lnTo>
                  <a:pt x="4453" y="2214"/>
                </a:lnTo>
                <a:lnTo>
                  <a:pt x="4356" y="2068"/>
                </a:lnTo>
                <a:lnTo>
                  <a:pt x="4259" y="1947"/>
                </a:lnTo>
                <a:lnTo>
                  <a:pt x="4186" y="1825"/>
                </a:lnTo>
                <a:lnTo>
                  <a:pt x="4088" y="1728"/>
                </a:lnTo>
                <a:lnTo>
                  <a:pt x="4453" y="1509"/>
                </a:lnTo>
                <a:close/>
                <a:moveTo>
                  <a:pt x="12580" y="1874"/>
                </a:moveTo>
                <a:lnTo>
                  <a:pt x="12945" y="2117"/>
                </a:lnTo>
                <a:lnTo>
                  <a:pt x="12775" y="2239"/>
                </a:lnTo>
                <a:lnTo>
                  <a:pt x="12702" y="2312"/>
                </a:lnTo>
                <a:lnTo>
                  <a:pt x="12653" y="2385"/>
                </a:lnTo>
                <a:lnTo>
                  <a:pt x="12240" y="2117"/>
                </a:lnTo>
                <a:lnTo>
                  <a:pt x="12337" y="2044"/>
                </a:lnTo>
                <a:lnTo>
                  <a:pt x="12459" y="1971"/>
                </a:lnTo>
                <a:lnTo>
                  <a:pt x="12580" y="1874"/>
                </a:lnTo>
                <a:close/>
                <a:moveTo>
                  <a:pt x="3894" y="1849"/>
                </a:moveTo>
                <a:lnTo>
                  <a:pt x="3942" y="1971"/>
                </a:lnTo>
                <a:lnTo>
                  <a:pt x="4015" y="2093"/>
                </a:lnTo>
                <a:lnTo>
                  <a:pt x="4088" y="2239"/>
                </a:lnTo>
                <a:lnTo>
                  <a:pt x="4186" y="2385"/>
                </a:lnTo>
                <a:lnTo>
                  <a:pt x="3869" y="2579"/>
                </a:lnTo>
                <a:lnTo>
                  <a:pt x="3748" y="2458"/>
                </a:lnTo>
                <a:lnTo>
                  <a:pt x="3626" y="2312"/>
                </a:lnTo>
                <a:lnTo>
                  <a:pt x="3553" y="2239"/>
                </a:lnTo>
                <a:lnTo>
                  <a:pt x="3480" y="2190"/>
                </a:lnTo>
                <a:lnTo>
                  <a:pt x="3407" y="2190"/>
                </a:lnTo>
                <a:lnTo>
                  <a:pt x="3894" y="1849"/>
                </a:lnTo>
                <a:close/>
                <a:moveTo>
                  <a:pt x="3334" y="2239"/>
                </a:moveTo>
                <a:lnTo>
                  <a:pt x="3310" y="2287"/>
                </a:lnTo>
                <a:lnTo>
                  <a:pt x="3310" y="2385"/>
                </a:lnTo>
                <a:lnTo>
                  <a:pt x="3358" y="2482"/>
                </a:lnTo>
                <a:lnTo>
                  <a:pt x="3480" y="2652"/>
                </a:lnTo>
                <a:lnTo>
                  <a:pt x="3577" y="2798"/>
                </a:lnTo>
                <a:lnTo>
                  <a:pt x="3383" y="2944"/>
                </a:lnTo>
                <a:lnTo>
                  <a:pt x="3139" y="2725"/>
                </a:lnTo>
                <a:lnTo>
                  <a:pt x="3018" y="2652"/>
                </a:lnTo>
                <a:lnTo>
                  <a:pt x="2896" y="2579"/>
                </a:lnTo>
                <a:lnTo>
                  <a:pt x="3334" y="2239"/>
                </a:lnTo>
                <a:close/>
                <a:moveTo>
                  <a:pt x="13213" y="2312"/>
                </a:moveTo>
                <a:lnTo>
                  <a:pt x="13602" y="2628"/>
                </a:lnTo>
                <a:lnTo>
                  <a:pt x="13505" y="2725"/>
                </a:lnTo>
                <a:lnTo>
                  <a:pt x="13408" y="2847"/>
                </a:lnTo>
                <a:lnTo>
                  <a:pt x="13310" y="2993"/>
                </a:lnTo>
                <a:lnTo>
                  <a:pt x="13091" y="2774"/>
                </a:lnTo>
                <a:lnTo>
                  <a:pt x="12872" y="2555"/>
                </a:lnTo>
                <a:lnTo>
                  <a:pt x="13164" y="2360"/>
                </a:lnTo>
                <a:lnTo>
                  <a:pt x="13189" y="2336"/>
                </a:lnTo>
                <a:lnTo>
                  <a:pt x="13213" y="2312"/>
                </a:lnTo>
                <a:close/>
                <a:moveTo>
                  <a:pt x="2799" y="2652"/>
                </a:moveTo>
                <a:lnTo>
                  <a:pt x="2896" y="2798"/>
                </a:lnTo>
                <a:lnTo>
                  <a:pt x="2993" y="2944"/>
                </a:lnTo>
                <a:lnTo>
                  <a:pt x="3066" y="3042"/>
                </a:lnTo>
                <a:lnTo>
                  <a:pt x="3164" y="3115"/>
                </a:lnTo>
                <a:lnTo>
                  <a:pt x="2969" y="3309"/>
                </a:lnTo>
                <a:lnTo>
                  <a:pt x="2920" y="3285"/>
                </a:lnTo>
                <a:lnTo>
                  <a:pt x="2726" y="3188"/>
                </a:lnTo>
                <a:lnTo>
                  <a:pt x="2555" y="3090"/>
                </a:lnTo>
                <a:lnTo>
                  <a:pt x="2409" y="3017"/>
                </a:lnTo>
                <a:lnTo>
                  <a:pt x="2799" y="2652"/>
                </a:lnTo>
                <a:close/>
                <a:moveTo>
                  <a:pt x="13773" y="2774"/>
                </a:moveTo>
                <a:lnTo>
                  <a:pt x="14089" y="3115"/>
                </a:lnTo>
                <a:lnTo>
                  <a:pt x="13846" y="3236"/>
                </a:lnTo>
                <a:lnTo>
                  <a:pt x="13724" y="3334"/>
                </a:lnTo>
                <a:lnTo>
                  <a:pt x="13651" y="3407"/>
                </a:lnTo>
                <a:lnTo>
                  <a:pt x="13456" y="3163"/>
                </a:lnTo>
                <a:lnTo>
                  <a:pt x="13432" y="3139"/>
                </a:lnTo>
                <a:lnTo>
                  <a:pt x="13505" y="3090"/>
                </a:lnTo>
                <a:lnTo>
                  <a:pt x="13554" y="3017"/>
                </a:lnTo>
                <a:lnTo>
                  <a:pt x="13675" y="2896"/>
                </a:lnTo>
                <a:lnTo>
                  <a:pt x="13773" y="2774"/>
                </a:lnTo>
                <a:close/>
                <a:moveTo>
                  <a:pt x="2263" y="3188"/>
                </a:moveTo>
                <a:lnTo>
                  <a:pt x="2312" y="3285"/>
                </a:lnTo>
                <a:lnTo>
                  <a:pt x="2409" y="3358"/>
                </a:lnTo>
                <a:lnTo>
                  <a:pt x="2555" y="3480"/>
                </a:lnTo>
                <a:lnTo>
                  <a:pt x="2726" y="3577"/>
                </a:lnTo>
                <a:lnTo>
                  <a:pt x="2531" y="3796"/>
                </a:lnTo>
                <a:lnTo>
                  <a:pt x="2117" y="3553"/>
                </a:lnTo>
                <a:lnTo>
                  <a:pt x="1971" y="3504"/>
                </a:lnTo>
                <a:lnTo>
                  <a:pt x="2263" y="3188"/>
                </a:lnTo>
                <a:close/>
                <a:moveTo>
                  <a:pt x="14284" y="3334"/>
                </a:moveTo>
                <a:lnTo>
                  <a:pt x="14478" y="3577"/>
                </a:lnTo>
                <a:lnTo>
                  <a:pt x="14624" y="3820"/>
                </a:lnTo>
                <a:lnTo>
                  <a:pt x="14478" y="3869"/>
                </a:lnTo>
                <a:lnTo>
                  <a:pt x="14356" y="3918"/>
                </a:lnTo>
                <a:lnTo>
                  <a:pt x="14235" y="3966"/>
                </a:lnTo>
                <a:lnTo>
                  <a:pt x="14113" y="4039"/>
                </a:lnTo>
                <a:lnTo>
                  <a:pt x="13773" y="3577"/>
                </a:lnTo>
                <a:lnTo>
                  <a:pt x="13894" y="3528"/>
                </a:lnTo>
                <a:lnTo>
                  <a:pt x="13992" y="3480"/>
                </a:lnTo>
                <a:lnTo>
                  <a:pt x="14186" y="3382"/>
                </a:lnTo>
                <a:lnTo>
                  <a:pt x="14284" y="3334"/>
                </a:lnTo>
                <a:close/>
                <a:moveTo>
                  <a:pt x="1825" y="3699"/>
                </a:moveTo>
                <a:lnTo>
                  <a:pt x="2020" y="3845"/>
                </a:lnTo>
                <a:lnTo>
                  <a:pt x="2312" y="4064"/>
                </a:lnTo>
                <a:lnTo>
                  <a:pt x="2069" y="4453"/>
                </a:lnTo>
                <a:lnTo>
                  <a:pt x="1850" y="4307"/>
                </a:lnTo>
                <a:lnTo>
                  <a:pt x="1533" y="4112"/>
                </a:lnTo>
                <a:lnTo>
                  <a:pt x="1825" y="3699"/>
                </a:lnTo>
                <a:close/>
                <a:moveTo>
                  <a:pt x="14794" y="4112"/>
                </a:moveTo>
                <a:lnTo>
                  <a:pt x="14965" y="4453"/>
                </a:lnTo>
                <a:lnTo>
                  <a:pt x="14794" y="4526"/>
                </a:lnTo>
                <a:lnTo>
                  <a:pt x="14648" y="4599"/>
                </a:lnTo>
                <a:lnTo>
                  <a:pt x="14478" y="4696"/>
                </a:lnTo>
                <a:lnTo>
                  <a:pt x="14308" y="4356"/>
                </a:lnTo>
                <a:lnTo>
                  <a:pt x="14551" y="4258"/>
                </a:lnTo>
                <a:lnTo>
                  <a:pt x="14673" y="4210"/>
                </a:lnTo>
                <a:lnTo>
                  <a:pt x="14794" y="4112"/>
                </a:lnTo>
                <a:close/>
                <a:moveTo>
                  <a:pt x="1412" y="4331"/>
                </a:moveTo>
                <a:lnTo>
                  <a:pt x="1485" y="4429"/>
                </a:lnTo>
                <a:lnTo>
                  <a:pt x="1606" y="4526"/>
                </a:lnTo>
                <a:lnTo>
                  <a:pt x="1752" y="4648"/>
                </a:lnTo>
                <a:lnTo>
                  <a:pt x="1898" y="4745"/>
                </a:lnTo>
                <a:lnTo>
                  <a:pt x="1825" y="4867"/>
                </a:lnTo>
                <a:lnTo>
                  <a:pt x="1533" y="4745"/>
                </a:lnTo>
                <a:lnTo>
                  <a:pt x="1387" y="4696"/>
                </a:lnTo>
                <a:lnTo>
                  <a:pt x="1241" y="4696"/>
                </a:lnTo>
                <a:lnTo>
                  <a:pt x="1412" y="4331"/>
                </a:lnTo>
                <a:close/>
                <a:moveTo>
                  <a:pt x="15062" y="4745"/>
                </a:moveTo>
                <a:lnTo>
                  <a:pt x="15208" y="5183"/>
                </a:lnTo>
                <a:lnTo>
                  <a:pt x="15135" y="5183"/>
                </a:lnTo>
                <a:lnTo>
                  <a:pt x="15038" y="5207"/>
                </a:lnTo>
                <a:lnTo>
                  <a:pt x="14843" y="5256"/>
                </a:lnTo>
                <a:lnTo>
                  <a:pt x="14746" y="5305"/>
                </a:lnTo>
                <a:lnTo>
                  <a:pt x="14600" y="4891"/>
                </a:lnTo>
                <a:lnTo>
                  <a:pt x="14770" y="4842"/>
                </a:lnTo>
                <a:lnTo>
                  <a:pt x="14916" y="4794"/>
                </a:lnTo>
                <a:lnTo>
                  <a:pt x="15062" y="4745"/>
                </a:lnTo>
                <a:close/>
                <a:moveTo>
                  <a:pt x="1168" y="4794"/>
                </a:moveTo>
                <a:lnTo>
                  <a:pt x="1412" y="5013"/>
                </a:lnTo>
                <a:lnTo>
                  <a:pt x="1558" y="5086"/>
                </a:lnTo>
                <a:lnTo>
                  <a:pt x="1704" y="5159"/>
                </a:lnTo>
                <a:lnTo>
                  <a:pt x="1558" y="5524"/>
                </a:lnTo>
                <a:lnTo>
                  <a:pt x="1509" y="5475"/>
                </a:lnTo>
                <a:lnTo>
                  <a:pt x="1314" y="5402"/>
                </a:lnTo>
                <a:lnTo>
                  <a:pt x="1144" y="5353"/>
                </a:lnTo>
                <a:lnTo>
                  <a:pt x="974" y="5329"/>
                </a:lnTo>
                <a:lnTo>
                  <a:pt x="1168" y="4794"/>
                </a:lnTo>
                <a:close/>
                <a:moveTo>
                  <a:pt x="15305" y="5499"/>
                </a:moveTo>
                <a:lnTo>
                  <a:pt x="15403" y="5986"/>
                </a:lnTo>
                <a:lnTo>
                  <a:pt x="15184" y="6035"/>
                </a:lnTo>
                <a:lnTo>
                  <a:pt x="14965" y="6083"/>
                </a:lnTo>
                <a:lnTo>
                  <a:pt x="14916" y="5791"/>
                </a:lnTo>
                <a:lnTo>
                  <a:pt x="14867" y="5621"/>
                </a:lnTo>
                <a:lnTo>
                  <a:pt x="14940" y="5597"/>
                </a:lnTo>
                <a:lnTo>
                  <a:pt x="15111" y="5548"/>
                </a:lnTo>
                <a:lnTo>
                  <a:pt x="15305" y="5499"/>
                </a:lnTo>
                <a:close/>
                <a:moveTo>
                  <a:pt x="876" y="5572"/>
                </a:moveTo>
                <a:lnTo>
                  <a:pt x="1022" y="5645"/>
                </a:lnTo>
                <a:lnTo>
                  <a:pt x="1193" y="5718"/>
                </a:lnTo>
                <a:lnTo>
                  <a:pt x="1387" y="5767"/>
                </a:lnTo>
                <a:lnTo>
                  <a:pt x="1436" y="5791"/>
                </a:lnTo>
                <a:lnTo>
                  <a:pt x="1485" y="5767"/>
                </a:lnTo>
                <a:lnTo>
                  <a:pt x="1387" y="6229"/>
                </a:lnTo>
                <a:lnTo>
                  <a:pt x="1314" y="6156"/>
                </a:lnTo>
                <a:lnTo>
                  <a:pt x="1217" y="6108"/>
                </a:lnTo>
                <a:lnTo>
                  <a:pt x="1022" y="6059"/>
                </a:lnTo>
                <a:lnTo>
                  <a:pt x="876" y="6035"/>
                </a:lnTo>
                <a:lnTo>
                  <a:pt x="730" y="6059"/>
                </a:lnTo>
                <a:lnTo>
                  <a:pt x="876" y="5572"/>
                </a:lnTo>
                <a:close/>
                <a:moveTo>
                  <a:pt x="15476" y="6327"/>
                </a:moveTo>
                <a:lnTo>
                  <a:pt x="15549" y="6643"/>
                </a:lnTo>
                <a:lnTo>
                  <a:pt x="15354" y="6643"/>
                </a:lnTo>
                <a:lnTo>
                  <a:pt x="15086" y="6692"/>
                </a:lnTo>
                <a:lnTo>
                  <a:pt x="15038" y="6375"/>
                </a:lnTo>
                <a:lnTo>
                  <a:pt x="15086" y="6375"/>
                </a:lnTo>
                <a:lnTo>
                  <a:pt x="15476" y="6327"/>
                </a:lnTo>
                <a:close/>
                <a:moveTo>
                  <a:pt x="682" y="6278"/>
                </a:moveTo>
                <a:lnTo>
                  <a:pt x="779" y="6351"/>
                </a:lnTo>
                <a:lnTo>
                  <a:pt x="901" y="6375"/>
                </a:lnTo>
                <a:lnTo>
                  <a:pt x="1071" y="6448"/>
                </a:lnTo>
                <a:lnTo>
                  <a:pt x="1168" y="6497"/>
                </a:lnTo>
                <a:lnTo>
                  <a:pt x="1290" y="6497"/>
                </a:lnTo>
                <a:lnTo>
                  <a:pt x="1339" y="6473"/>
                </a:lnTo>
                <a:lnTo>
                  <a:pt x="1290" y="6716"/>
                </a:lnTo>
                <a:lnTo>
                  <a:pt x="1217" y="6667"/>
                </a:lnTo>
                <a:lnTo>
                  <a:pt x="925" y="6619"/>
                </a:lnTo>
                <a:lnTo>
                  <a:pt x="755" y="6594"/>
                </a:lnTo>
                <a:lnTo>
                  <a:pt x="609" y="6619"/>
                </a:lnTo>
                <a:lnTo>
                  <a:pt x="609" y="6619"/>
                </a:lnTo>
                <a:lnTo>
                  <a:pt x="682" y="6278"/>
                </a:lnTo>
                <a:close/>
                <a:moveTo>
                  <a:pt x="15622" y="6959"/>
                </a:moveTo>
                <a:lnTo>
                  <a:pt x="15670" y="7178"/>
                </a:lnTo>
                <a:lnTo>
                  <a:pt x="15695" y="7349"/>
                </a:lnTo>
                <a:lnTo>
                  <a:pt x="15184" y="7349"/>
                </a:lnTo>
                <a:lnTo>
                  <a:pt x="15135" y="6959"/>
                </a:lnTo>
                <a:close/>
                <a:moveTo>
                  <a:pt x="560" y="6813"/>
                </a:moveTo>
                <a:lnTo>
                  <a:pt x="706" y="6886"/>
                </a:lnTo>
                <a:lnTo>
                  <a:pt x="828" y="6935"/>
                </a:lnTo>
                <a:lnTo>
                  <a:pt x="1120" y="7032"/>
                </a:lnTo>
                <a:lnTo>
                  <a:pt x="1193" y="7032"/>
                </a:lnTo>
                <a:lnTo>
                  <a:pt x="1266" y="7008"/>
                </a:lnTo>
                <a:lnTo>
                  <a:pt x="1193" y="7495"/>
                </a:lnTo>
                <a:lnTo>
                  <a:pt x="1095" y="7446"/>
                </a:lnTo>
                <a:lnTo>
                  <a:pt x="998" y="7422"/>
                </a:lnTo>
                <a:lnTo>
                  <a:pt x="657" y="7349"/>
                </a:lnTo>
                <a:lnTo>
                  <a:pt x="511" y="7300"/>
                </a:lnTo>
                <a:lnTo>
                  <a:pt x="560" y="6813"/>
                </a:lnTo>
                <a:close/>
                <a:moveTo>
                  <a:pt x="15208" y="7665"/>
                </a:moveTo>
                <a:lnTo>
                  <a:pt x="15403" y="7689"/>
                </a:lnTo>
                <a:lnTo>
                  <a:pt x="15695" y="7714"/>
                </a:lnTo>
                <a:lnTo>
                  <a:pt x="15695" y="7981"/>
                </a:lnTo>
                <a:lnTo>
                  <a:pt x="15573" y="7957"/>
                </a:lnTo>
                <a:lnTo>
                  <a:pt x="15451" y="7957"/>
                </a:lnTo>
                <a:lnTo>
                  <a:pt x="15330" y="7981"/>
                </a:lnTo>
                <a:lnTo>
                  <a:pt x="15232" y="8030"/>
                </a:lnTo>
                <a:lnTo>
                  <a:pt x="15208" y="7665"/>
                </a:lnTo>
                <a:close/>
                <a:moveTo>
                  <a:pt x="463" y="7641"/>
                </a:moveTo>
                <a:lnTo>
                  <a:pt x="633" y="7714"/>
                </a:lnTo>
                <a:lnTo>
                  <a:pt x="828" y="7762"/>
                </a:lnTo>
                <a:lnTo>
                  <a:pt x="998" y="7787"/>
                </a:lnTo>
                <a:lnTo>
                  <a:pt x="1071" y="7787"/>
                </a:lnTo>
                <a:lnTo>
                  <a:pt x="1144" y="7762"/>
                </a:lnTo>
                <a:lnTo>
                  <a:pt x="1071" y="8127"/>
                </a:lnTo>
                <a:lnTo>
                  <a:pt x="1022" y="8103"/>
                </a:lnTo>
                <a:lnTo>
                  <a:pt x="706" y="8103"/>
                </a:lnTo>
                <a:lnTo>
                  <a:pt x="584" y="8127"/>
                </a:lnTo>
                <a:lnTo>
                  <a:pt x="438" y="8176"/>
                </a:lnTo>
                <a:lnTo>
                  <a:pt x="463" y="7787"/>
                </a:lnTo>
                <a:lnTo>
                  <a:pt x="463" y="7641"/>
                </a:lnTo>
                <a:close/>
                <a:moveTo>
                  <a:pt x="15232" y="8176"/>
                </a:moveTo>
                <a:lnTo>
                  <a:pt x="15403" y="8249"/>
                </a:lnTo>
                <a:lnTo>
                  <a:pt x="15719" y="8346"/>
                </a:lnTo>
                <a:lnTo>
                  <a:pt x="15719" y="8517"/>
                </a:lnTo>
                <a:lnTo>
                  <a:pt x="15719" y="8687"/>
                </a:lnTo>
                <a:lnTo>
                  <a:pt x="15524" y="8638"/>
                </a:lnTo>
                <a:lnTo>
                  <a:pt x="15378" y="8590"/>
                </a:lnTo>
                <a:lnTo>
                  <a:pt x="15208" y="8565"/>
                </a:lnTo>
                <a:lnTo>
                  <a:pt x="15232" y="8371"/>
                </a:lnTo>
                <a:lnTo>
                  <a:pt x="15232" y="8176"/>
                </a:lnTo>
                <a:close/>
                <a:moveTo>
                  <a:pt x="438" y="8395"/>
                </a:moveTo>
                <a:lnTo>
                  <a:pt x="584" y="8444"/>
                </a:lnTo>
                <a:lnTo>
                  <a:pt x="706" y="8444"/>
                </a:lnTo>
                <a:lnTo>
                  <a:pt x="974" y="8419"/>
                </a:lnTo>
                <a:lnTo>
                  <a:pt x="1022" y="8419"/>
                </a:lnTo>
                <a:lnTo>
                  <a:pt x="1022" y="8468"/>
                </a:lnTo>
                <a:lnTo>
                  <a:pt x="998" y="8736"/>
                </a:lnTo>
                <a:lnTo>
                  <a:pt x="974" y="8979"/>
                </a:lnTo>
                <a:lnTo>
                  <a:pt x="925" y="9003"/>
                </a:lnTo>
                <a:lnTo>
                  <a:pt x="706" y="9028"/>
                </a:lnTo>
                <a:lnTo>
                  <a:pt x="584" y="9028"/>
                </a:lnTo>
                <a:lnTo>
                  <a:pt x="463" y="9076"/>
                </a:lnTo>
                <a:lnTo>
                  <a:pt x="438" y="8395"/>
                </a:lnTo>
                <a:close/>
                <a:moveTo>
                  <a:pt x="15111" y="8882"/>
                </a:moveTo>
                <a:lnTo>
                  <a:pt x="15305" y="8955"/>
                </a:lnTo>
                <a:lnTo>
                  <a:pt x="15476" y="9028"/>
                </a:lnTo>
                <a:lnTo>
                  <a:pt x="15597" y="9076"/>
                </a:lnTo>
                <a:lnTo>
                  <a:pt x="15719" y="9101"/>
                </a:lnTo>
                <a:lnTo>
                  <a:pt x="15816" y="9149"/>
                </a:lnTo>
                <a:lnTo>
                  <a:pt x="15792" y="9587"/>
                </a:lnTo>
                <a:lnTo>
                  <a:pt x="15670" y="9490"/>
                </a:lnTo>
                <a:lnTo>
                  <a:pt x="15500" y="9417"/>
                </a:lnTo>
                <a:lnTo>
                  <a:pt x="15378" y="9368"/>
                </a:lnTo>
                <a:lnTo>
                  <a:pt x="15232" y="9320"/>
                </a:lnTo>
                <a:lnTo>
                  <a:pt x="15111" y="9320"/>
                </a:lnTo>
                <a:lnTo>
                  <a:pt x="15062" y="9344"/>
                </a:lnTo>
                <a:lnTo>
                  <a:pt x="15086" y="8930"/>
                </a:lnTo>
                <a:lnTo>
                  <a:pt x="15111" y="8882"/>
                </a:lnTo>
                <a:close/>
                <a:moveTo>
                  <a:pt x="998" y="9368"/>
                </a:moveTo>
                <a:lnTo>
                  <a:pt x="1047" y="9757"/>
                </a:lnTo>
                <a:lnTo>
                  <a:pt x="803" y="9806"/>
                </a:lnTo>
                <a:lnTo>
                  <a:pt x="706" y="9830"/>
                </a:lnTo>
                <a:lnTo>
                  <a:pt x="609" y="9903"/>
                </a:lnTo>
                <a:lnTo>
                  <a:pt x="584" y="9903"/>
                </a:lnTo>
                <a:lnTo>
                  <a:pt x="511" y="9368"/>
                </a:lnTo>
                <a:close/>
                <a:moveTo>
                  <a:pt x="15013" y="9563"/>
                </a:moveTo>
                <a:lnTo>
                  <a:pt x="15111" y="9636"/>
                </a:lnTo>
                <a:lnTo>
                  <a:pt x="15232" y="9709"/>
                </a:lnTo>
                <a:lnTo>
                  <a:pt x="15451" y="9855"/>
                </a:lnTo>
                <a:lnTo>
                  <a:pt x="15670" y="10025"/>
                </a:lnTo>
                <a:lnTo>
                  <a:pt x="15719" y="10049"/>
                </a:lnTo>
                <a:lnTo>
                  <a:pt x="15646" y="10366"/>
                </a:lnTo>
                <a:lnTo>
                  <a:pt x="15524" y="10317"/>
                </a:lnTo>
                <a:lnTo>
                  <a:pt x="15281" y="10147"/>
                </a:lnTo>
                <a:lnTo>
                  <a:pt x="15111" y="10025"/>
                </a:lnTo>
                <a:lnTo>
                  <a:pt x="14940" y="9928"/>
                </a:lnTo>
                <a:lnTo>
                  <a:pt x="15013" y="9563"/>
                </a:lnTo>
                <a:close/>
                <a:moveTo>
                  <a:pt x="8176" y="3650"/>
                </a:moveTo>
                <a:lnTo>
                  <a:pt x="8127" y="3674"/>
                </a:lnTo>
                <a:lnTo>
                  <a:pt x="8054" y="3723"/>
                </a:lnTo>
                <a:lnTo>
                  <a:pt x="8006" y="3772"/>
                </a:lnTo>
                <a:lnTo>
                  <a:pt x="7957" y="3845"/>
                </a:lnTo>
                <a:lnTo>
                  <a:pt x="7933" y="3918"/>
                </a:lnTo>
                <a:lnTo>
                  <a:pt x="7908" y="4575"/>
                </a:lnTo>
                <a:lnTo>
                  <a:pt x="7908" y="5232"/>
                </a:lnTo>
                <a:lnTo>
                  <a:pt x="7981" y="6570"/>
                </a:lnTo>
                <a:lnTo>
                  <a:pt x="7981" y="7032"/>
                </a:lnTo>
                <a:lnTo>
                  <a:pt x="7981" y="7470"/>
                </a:lnTo>
                <a:lnTo>
                  <a:pt x="7957" y="7933"/>
                </a:lnTo>
                <a:lnTo>
                  <a:pt x="7957" y="8395"/>
                </a:lnTo>
                <a:lnTo>
                  <a:pt x="7981" y="8468"/>
                </a:lnTo>
                <a:lnTo>
                  <a:pt x="8006" y="8541"/>
                </a:lnTo>
                <a:lnTo>
                  <a:pt x="8030" y="8590"/>
                </a:lnTo>
                <a:lnTo>
                  <a:pt x="8079" y="8614"/>
                </a:lnTo>
                <a:lnTo>
                  <a:pt x="8103" y="8736"/>
                </a:lnTo>
                <a:lnTo>
                  <a:pt x="8152" y="8857"/>
                </a:lnTo>
                <a:lnTo>
                  <a:pt x="8200" y="8979"/>
                </a:lnTo>
                <a:lnTo>
                  <a:pt x="8273" y="9076"/>
                </a:lnTo>
                <a:lnTo>
                  <a:pt x="8444" y="9271"/>
                </a:lnTo>
                <a:lnTo>
                  <a:pt x="8614" y="9441"/>
                </a:lnTo>
                <a:lnTo>
                  <a:pt x="9174" y="9952"/>
                </a:lnTo>
                <a:lnTo>
                  <a:pt x="9733" y="10463"/>
                </a:lnTo>
                <a:lnTo>
                  <a:pt x="9806" y="10512"/>
                </a:lnTo>
                <a:lnTo>
                  <a:pt x="9855" y="10536"/>
                </a:lnTo>
                <a:lnTo>
                  <a:pt x="10001" y="10536"/>
                </a:lnTo>
                <a:lnTo>
                  <a:pt x="10147" y="10512"/>
                </a:lnTo>
                <a:lnTo>
                  <a:pt x="10244" y="10439"/>
                </a:lnTo>
                <a:lnTo>
                  <a:pt x="10317" y="10317"/>
                </a:lnTo>
                <a:lnTo>
                  <a:pt x="10342" y="10195"/>
                </a:lnTo>
                <a:lnTo>
                  <a:pt x="10342" y="10147"/>
                </a:lnTo>
                <a:lnTo>
                  <a:pt x="10317" y="10074"/>
                </a:lnTo>
                <a:lnTo>
                  <a:pt x="10293" y="10025"/>
                </a:lnTo>
                <a:lnTo>
                  <a:pt x="10220" y="9952"/>
                </a:lnTo>
                <a:lnTo>
                  <a:pt x="9758" y="9539"/>
                </a:lnTo>
                <a:lnTo>
                  <a:pt x="9295" y="9125"/>
                </a:lnTo>
                <a:lnTo>
                  <a:pt x="8906" y="8784"/>
                </a:lnTo>
                <a:lnTo>
                  <a:pt x="8736" y="8590"/>
                </a:lnTo>
                <a:lnTo>
                  <a:pt x="8590" y="8395"/>
                </a:lnTo>
                <a:lnTo>
                  <a:pt x="8517" y="8298"/>
                </a:lnTo>
                <a:lnTo>
                  <a:pt x="8541" y="7762"/>
                </a:lnTo>
                <a:lnTo>
                  <a:pt x="8541" y="7203"/>
                </a:lnTo>
                <a:lnTo>
                  <a:pt x="8541" y="6667"/>
                </a:lnTo>
                <a:lnTo>
                  <a:pt x="8517" y="6108"/>
                </a:lnTo>
                <a:lnTo>
                  <a:pt x="8444" y="5013"/>
                </a:lnTo>
                <a:lnTo>
                  <a:pt x="8419" y="4477"/>
                </a:lnTo>
                <a:lnTo>
                  <a:pt x="8419" y="3918"/>
                </a:lnTo>
                <a:lnTo>
                  <a:pt x="8419" y="3845"/>
                </a:lnTo>
                <a:lnTo>
                  <a:pt x="8395" y="3796"/>
                </a:lnTo>
                <a:lnTo>
                  <a:pt x="8371" y="3747"/>
                </a:lnTo>
                <a:lnTo>
                  <a:pt x="8298" y="3699"/>
                </a:lnTo>
                <a:lnTo>
                  <a:pt x="8249" y="3674"/>
                </a:lnTo>
                <a:lnTo>
                  <a:pt x="8200" y="3650"/>
                </a:lnTo>
                <a:close/>
                <a:moveTo>
                  <a:pt x="633" y="10074"/>
                </a:moveTo>
                <a:lnTo>
                  <a:pt x="730" y="10122"/>
                </a:lnTo>
                <a:lnTo>
                  <a:pt x="876" y="10147"/>
                </a:lnTo>
                <a:lnTo>
                  <a:pt x="998" y="10147"/>
                </a:lnTo>
                <a:lnTo>
                  <a:pt x="1144" y="10122"/>
                </a:lnTo>
                <a:lnTo>
                  <a:pt x="1266" y="10487"/>
                </a:lnTo>
                <a:lnTo>
                  <a:pt x="1047" y="10585"/>
                </a:lnTo>
                <a:lnTo>
                  <a:pt x="925" y="10609"/>
                </a:lnTo>
                <a:lnTo>
                  <a:pt x="779" y="10682"/>
                </a:lnTo>
                <a:lnTo>
                  <a:pt x="706" y="10366"/>
                </a:lnTo>
                <a:lnTo>
                  <a:pt x="633" y="10074"/>
                </a:lnTo>
                <a:close/>
                <a:moveTo>
                  <a:pt x="14867" y="10244"/>
                </a:moveTo>
                <a:lnTo>
                  <a:pt x="14989" y="10366"/>
                </a:lnTo>
                <a:lnTo>
                  <a:pt x="15111" y="10463"/>
                </a:lnTo>
                <a:lnTo>
                  <a:pt x="15232" y="10560"/>
                </a:lnTo>
                <a:lnTo>
                  <a:pt x="15378" y="10658"/>
                </a:lnTo>
                <a:lnTo>
                  <a:pt x="15549" y="10706"/>
                </a:lnTo>
                <a:lnTo>
                  <a:pt x="15403" y="11071"/>
                </a:lnTo>
                <a:lnTo>
                  <a:pt x="15111" y="10852"/>
                </a:lnTo>
                <a:lnTo>
                  <a:pt x="15013" y="10779"/>
                </a:lnTo>
                <a:lnTo>
                  <a:pt x="14892" y="10706"/>
                </a:lnTo>
                <a:lnTo>
                  <a:pt x="14843" y="10682"/>
                </a:lnTo>
                <a:lnTo>
                  <a:pt x="14794" y="10658"/>
                </a:lnTo>
                <a:lnTo>
                  <a:pt x="14770" y="10658"/>
                </a:lnTo>
                <a:lnTo>
                  <a:pt x="14867" y="10244"/>
                </a:lnTo>
                <a:close/>
                <a:moveTo>
                  <a:pt x="1412" y="10852"/>
                </a:moveTo>
                <a:lnTo>
                  <a:pt x="1558" y="11169"/>
                </a:lnTo>
                <a:lnTo>
                  <a:pt x="1363" y="11266"/>
                </a:lnTo>
                <a:lnTo>
                  <a:pt x="1241" y="11339"/>
                </a:lnTo>
                <a:lnTo>
                  <a:pt x="1168" y="11363"/>
                </a:lnTo>
                <a:lnTo>
                  <a:pt x="1095" y="11436"/>
                </a:lnTo>
                <a:lnTo>
                  <a:pt x="901" y="10950"/>
                </a:lnTo>
                <a:lnTo>
                  <a:pt x="1095" y="10925"/>
                </a:lnTo>
                <a:lnTo>
                  <a:pt x="1241" y="10901"/>
                </a:lnTo>
                <a:lnTo>
                  <a:pt x="1412" y="10852"/>
                </a:lnTo>
                <a:close/>
                <a:moveTo>
                  <a:pt x="14697" y="10877"/>
                </a:moveTo>
                <a:lnTo>
                  <a:pt x="14721" y="10901"/>
                </a:lnTo>
                <a:lnTo>
                  <a:pt x="14794" y="11023"/>
                </a:lnTo>
                <a:lnTo>
                  <a:pt x="14892" y="11144"/>
                </a:lnTo>
                <a:lnTo>
                  <a:pt x="15062" y="11290"/>
                </a:lnTo>
                <a:lnTo>
                  <a:pt x="15159" y="11363"/>
                </a:lnTo>
                <a:lnTo>
                  <a:pt x="15257" y="11412"/>
                </a:lnTo>
                <a:lnTo>
                  <a:pt x="15062" y="11874"/>
                </a:lnTo>
                <a:lnTo>
                  <a:pt x="15062" y="11850"/>
                </a:lnTo>
                <a:lnTo>
                  <a:pt x="14940" y="11753"/>
                </a:lnTo>
                <a:lnTo>
                  <a:pt x="14819" y="11607"/>
                </a:lnTo>
                <a:lnTo>
                  <a:pt x="14648" y="11509"/>
                </a:lnTo>
                <a:lnTo>
                  <a:pt x="14575" y="11461"/>
                </a:lnTo>
                <a:lnTo>
                  <a:pt x="14502" y="11461"/>
                </a:lnTo>
                <a:lnTo>
                  <a:pt x="14673" y="10998"/>
                </a:lnTo>
                <a:lnTo>
                  <a:pt x="14697" y="10877"/>
                </a:lnTo>
                <a:close/>
                <a:moveTo>
                  <a:pt x="1752" y="11509"/>
                </a:moveTo>
                <a:lnTo>
                  <a:pt x="1874" y="11704"/>
                </a:lnTo>
                <a:lnTo>
                  <a:pt x="1752" y="11826"/>
                </a:lnTo>
                <a:lnTo>
                  <a:pt x="1606" y="11972"/>
                </a:lnTo>
                <a:lnTo>
                  <a:pt x="1485" y="12142"/>
                </a:lnTo>
                <a:lnTo>
                  <a:pt x="1241" y="11680"/>
                </a:lnTo>
                <a:lnTo>
                  <a:pt x="1363" y="11655"/>
                </a:lnTo>
                <a:lnTo>
                  <a:pt x="1485" y="11607"/>
                </a:lnTo>
                <a:lnTo>
                  <a:pt x="1752" y="11509"/>
                </a:lnTo>
                <a:close/>
                <a:moveTo>
                  <a:pt x="14405" y="11607"/>
                </a:moveTo>
                <a:lnTo>
                  <a:pt x="14575" y="11801"/>
                </a:lnTo>
                <a:lnTo>
                  <a:pt x="14721" y="11947"/>
                </a:lnTo>
                <a:lnTo>
                  <a:pt x="14892" y="12093"/>
                </a:lnTo>
                <a:lnTo>
                  <a:pt x="14940" y="12118"/>
                </a:lnTo>
                <a:lnTo>
                  <a:pt x="14794" y="12361"/>
                </a:lnTo>
                <a:lnTo>
                  <a:pt x="14721" y="12288"/>
                </a:lnTo>
                <a:lnTo>
                  <a:pt x="14648" y="12215"/>
                </a:lnTo>
                <a:lnTo>
                  <a:pt x="14478" y="12118"/>
                </a:lnTo>
                <a:lnTo>
                  <a:pt x="14235" y="11947"/>
                </a:lnTo>
                <a:lnTo>
                  <a:pt x="14405" y="11607"/>
                </a:lnTo>
                <a:close/>
                <a:moveTo>
                  <a:pt x="2069" y="11996"/>
                </a:moveTo>
                <a:lnTo>
                  <a:pt x="2263" y="12288"/>
                </a:lnTo>
                <a:lnTo>
                  <a:pt x="2117" y="12410"/>
                </a:lnTo>
                <a:lnTo>
                  <a:pt x="1996" y="12556"/>
                </a:lnTo>
                <a:lnTo>
                  <a:pt x="1947" y="12653"/>
                </a:lnTo>
                <a:lnTo>
                  <a:pt x="1898" y="12750"/>
                </a:lnTo>
                <a:lnTo>
                  <a:pt x="1631" y="12361"/>
                </a:lnTo>
                <a:lnTo>
                  <a:pt x="1825" y="12215"/>
                </a:lnTo>
                <a:lnTo>
                  <a:pt x="1996" y="12069"/>
                </a:lnTo>
                <a:lnTo>
                  <a:pt x="2069" y="11996"/>
                </a:lnTo>
                <a:close/>
                <a:moveTo>
                  <a:pt x="14065" y="12239"/>
                </a:moveTo>
                <a:lnTo>
                  <a:pt x="14186" y="12361"/>
                </a:lnTo>
                <a:lnTo>
                  <a:pt x="14405" y="12507"/>
                </a:lnTo>
                <a:lnTo>
                  <a:pt x="14502" y="12580"/>
                </a:lnTo>
                <a:lnTo>
                  <a:pt x="14624" y="12629"/>
                </a:lnTo>
                <a:lnTo>
                  <a:pt x="14381" y="12969"/>
                </a:lnTo>
                <a:lnTo>
                  <a:pt x="14332" y="12872"/>
                </a:lnTo>
                <a:lnTo>
                  <a:pt x="14259" y="12799"/>
                </a:lnTo>
                <a:lnTo>
                  <a:pt x="14113" y="12677"/>
                </a:lnTo>
                <a:lnTo>
                  <a:pt x="13919" y="12483"/>
                </a:lnTo>
                <a:lnTo>
                  <a:pt x="14065" y="12239"/>
                </a:lnTo>
                <a:close/>
                <a:moveTo>
                  <a:pt x="2531" y="12604"/>
                </a:moveTo>
                <a:lnTo>
                  <a:pt x="2726" y="12848"/>
                </a:lnTo>
                <a:lnTo>
                  <a:pt x="2458" y="13237"/>
                </a:lnTo>
                <a:lnTo>
                  <a:pt x="2361" y="13359"/>
                </a:lnTo>
                <a:lnTo>
                  <a:pt x="2044" y="12921"/>
                </a:lnTo>
                <a:lnTo>
                  <a:pt x="2142" y="12896"/>
                </a:lnTo>
                <a:lnTo>
                  <a:pt x="2239" y="12848"/>
                </a:lnTo>
                <a:lnTo>
                  <a:pt x="2385" y="12726"/>
                </a:lnTo>
                <a:lnTo>
                  <a:pt x="2531" y="12604"/>
                </a:lnTo>
                <a:close/>
                <a:moveTo>
                  <a:pt x="13773" y="12702"/>
                </a:moveTo>
                <a:lnTo>
                  <a:pt x="13797" y="12726"/>
                </a:lnTo>
                <a:lnTo>
                  <a:pt x="13992" y="12945"/>
                </a:lnTo>
                <a:lnTo>
                  <a:pt x="14089" y="13042"/>
                </a:lnTo>
                <a:lnTo>
                  <a:pt x="14162" y="13164"/>
                </a:lnTo>
                <a:lnTo>
                  <a:pt x="14211" y="13213"/>
                </a:lnTo>
                <a:lnTo>
                  <a:pt x="13967" y="13505"/>
                </a:lnTo>
                <a:lnTo>
                  <a:pt x="13821" y="13310"/>
                </a:lnTo>
                <a:lnTo>
                  <a:pt x="13675" y="13115"/>
                </a:lnTo>
                <a:lnTo>
                  <a:pt x="13529" y="13018"/>
                </a:lnTo>
                <a:lnTo>
                  <a:pt x="13773" y="12702"/>
                </a:lnTo>
                <a:close/>
                <a:moveTo>
                  <a:pt x="2993" y="13164"/>
                </a:moveTo>
                <a:lnTo>
                  <a:pt x="3188" y="13383"/>
                </a:lnTo>
                <a:lnTo>
                  <a:pt x="3164" y="13456"/>
                </a:lnTo>
                <a:lnTo>
                  <a:pt x="2969" y="13651"/>
                </a:lnTo>
                <a:lnTo>
                  <a:pt x="2896" y="13748"/>
                </a:lnTo>
                <a:lnTo>
                  <a:pt x="2823" y="13845"/>
                </a:lnTo>
                <a:lnTo>
                  <a:pt x="2726" y="13772"/>
                </a:lnTo>
                <a:lnTo>
                  <a:pt x="2580" y="13578"/>
                </a:lnTo>
                <a:lnTo>
                  <a:pt x="2653" y="13529"/>
                </a:lnTo>
                <a:lnTo>
                  <a:pt x="2726" y="13456"/>
                </a:lnTo>
                <a:lnTo>
                  <a:pt x="2993" y="13164"/>
                </a:lnTo>
                <a:close/>
                <a:moveTo>
                  <a:pt x="13383" y="13188"/>
                </a:moveTo>
                <a:lnTo>
                  <a:pt x="13456" y="13334"/>
                </a:lnTo>
                <a:lnTo>
                  <a:pt x="13724" y="13748"/>
                </a:lnTo>
                <a:lnTo>
                  <a:pt x="13578" y="13918"/>
                </a:lnTo>
                <a:lnTo>
                  <a:pt x="13456" y="14040"/>
                </a:lnTo>
                <a:lnTo>
                  <a:pt x="13335" y="13821"/>
                </a:lnTo>
                <a:lnTo>
                  <a:pt x="13213" y="13602"/>
                </a:lnTo>
                <a:lnTo>
                  <a:pt x="13116" y="13480"/>
                </a:lnTo>
                <a:lnTo>
                  <a:pt x="13237" y="13334"/>
                </a:lnTo>
                <a:lnTo>
                  <a:pt x="13383" y="13188"/>
                </a:lnTo>
                <a:close/>
                <a:moveTo>
                  <a:pt x="3456" y="13651"/>
                </a:moveTo>
                <a:lnTo>
                  <a:pt x="3796" y="13991"/>
                </a:lnTo>
                <a:lnTo>
                  <a:pt x="3650" y="14089"/>
                </a:lnTo>
                <a:lnTo>
                  <a:pt x="3504" y="14186"/>
                </a:lnTo>
                <a:lnTo>
                  <a:pt x="3407" y="14259"/>
                </a:lnTo>
                <a:lnTo>
                  <a:pt x="3334" y="14332"/>
                </a:lnTo>
                <a:lnTo>
                  <a:pt x="3042" y="14089"/>
                </a:lnTo>
                <a:lnTo>
                  <a:pt x="3164" y="13967"/>
                </a:lnTo>
                <a:lnTo>
                  <a:pt x="3237" y="13894"/>
                </a:lnTo>
                <a:lnTo>
                  <a:pt x="3334" y="13797"/>
                </a:lnTo>
                <a:lnTo>
                  <a:pt x="3456" y="13651"/>
                </a:lnTo>
                <a:close/>
                <a:moveTo>
                  <a:pt x="12945" y="13651"/>
                </a:moveTo>
                <a:lnTo>
                  <a:pt x="12994" y="13748"/>
                </a:lnTo>
                <a:lnTo>
                  <a:pt x="13213" y="14210"/>
                </a:lnTo>
                <a:lnTo>
                  <a:pt x="13213" y="14235"/>
                </a:lnTo>
                <a:lnTo>
                  <a:pt x="13043" y="14381"/>
                </a:lnTo>
                <a:lnTo>
                  <a:pt x="12970" y="14210"/>
                </a:lnTo>
                <a:lnTo>
                  <a:pt x="12897" y="14040"/>
                </a:lnTo>
                <a:lnTo>
                  <a:pt x="12824" y="13918"/>
                </a:lnTo>
                <a:lnTo>
                  <a:pt x="12751" y="13821"/>
                </a:lnTo>
                <a:lnTo>
                  <a:pt x="12945" y="13651"/>
                </a:lnTo>
                <a:close/>
                <a:moveTo>
                  <a:pt x="3967" y="14162"/>
                </a:moveTo>
                <a:lnTo>
                  <a:pt x="4332" y="14454"/>
                </a:lnTo>
                <a:lnTo>
                  <a:pt x="4283" y="14502"/>
                </a:lnTo>
                <a:lnTo>
                  <a:pt x="4113" y="14648"/>
                </a:lnTo>
                <a:lnTo>
                  <a:pt x="4040" y="14721"/>
                </a:lnTo>
                <a:lnTo>
                  <a:pt x="3991" y="14794"/>
                </a:lnTo>
                <a:lnTo>
                  <a:pt x="3602" y="14551"/>
                </a:lnTo>
                <a:lnTo>
                  <a:pt x="3748" y="14429"/>
                </a:lnTo>
                <a:lnTo>
                  <a:pt x="3845" y="14308"/>
                </a:lnTo>
                <a:lnTo>
                  <a:pt x="3967" y="14162"/>
                </a:lnTo>
                <a:close/>
                <a:moveTo>
                  <a:pt x="12556" y="13991"/>
                </a:moveTo>
                <a:lnTo>
                  <a:pt x="12605" y="14113"/>
                </a:lnTo>
                <a:lnTo>
                  <a:pt x="12678" y="14332"/>
                </a:lnTo>
                <a:lnTo>
                  <a:pt x="12775" y="14551"/>
                </a:lnTo>
                <a:lnTo>
                  <a:pt x="12775" y="14600"/>
                </a:lnTo>
                <a:lnTo>
                  <a:pt x="12459" y="14819"/>
                </a:lnTo>
                <a:lnTo>
                  <a:pt x="12434" y="14673"/>
                </a:lnTo>
                <a:lnTo>
                  <a:pt x="12361" y="14527"/>
                </a:lnTo>
                <a:lnTo>
                  <a:pt x="12313" y="14381"/>
                </a:lnTo>
                <a:lnTo>
                  <a:pt x="12215" y="14235"/>
                </a:lnTo>
                <a:lnTo>
                  <a:pt x="12556" y="13991"/>
                </a:lnTo>
                <a:close/>
                <a:moveTo>
                  <a:pt x="8760" y="1509"/>
                </a:moveTo>
                <a:lnTo>
                  <a:pt x="9174" y="1557"/>
                </a:lnTo>
                <a:lnTo>
                  <a:pt x="9222" y="1582"/>
                </a:lnTo>
                <a:lnTo>
                  <a:pt x="9271" y="1606"/>
                </a:lnTo>
                <a:lnTo>
                  <a:pt x="9368" y="1582"/>
                </a:lnTo>
                <a:lnTo>
                  <a:pt x="10123" y="1728"/>
                </a:lnTo>
                <a:lnTo>
                  <a:pt x="10488" y="1825"/>
                </a:lnTo>
                <a:lnTo>
                  <a:pt x="10877" y="1947"/>
                </a:lnTo>
                <a:lnTo>
                  <a:pt x="11291" y="2117"/>
                </a:lnTo>
                <a:lnTo>
                  <a:pt x="11656" y="2287"/>
                </a:lnTo>
                <a:lnTo>
                  <a:pt x="11510" y="2385"/>
                </a:lnTo>
                <a:lnTo>
                  <a:pt x="11388" y="2531"/>
                </a:lnTo>
                <a:lnTo>
                  <a:pt x="11193" y="2823"/>
                </a:lnTo>
                <a:lnTo>
                  <a:pt x="10950" y="3066"/>
                </a:lnTo>
                <a:lnTo>
                  <a:pt x="10853" y="3212"/>
                </a:lnTo>
                <a:lnTo>
                  <a:pt x="10828" y="3285"/>
                </a:lnTo>
                <a:lnTo>
                  <a:pt x="10804" y="3358"/>
                </a:lnTo>
                <a:lnTo>
                  <a:pt x="10804" y="3407"/>
                </a:lnTo>
                <a:lnTo>
                  <a:pt x="10828" y="3431"/>
                </a:lnTo>
                <a:lnTo>
                  <a:pt x="10853" y="3480"/>
                </a:lnTo>
                <a:lnTo>
                  <a:pt x="10974" y="3480"/>
                </a:lnTo>
                <a:lnTo>
                  <a:pt x="11047" y="3455"/>
                </a:lnTo>
                <a:lnTo>
                  <a:pt x="11193" y="3358"/>
                </a:lnTo>
                <a:lnTo>
                  <a:pt x="11315" y="3261"/>
                </a:lnTo>
                <a:lnTo>
                  <a:pt x="11412" y="3139"/>
                </a:lnTo>
                <a:lnTo>
                  <a:pt x="11680" y="2871"/>
                </a:lnTo>
                <a:lnTo>
                  <a:pt x="11826" y="2725"/>
                </a:lnTo>
                <a:lnTo>
                  <a:pt x="11875" y="2628"/>
                </a:lnTo>
                <a:lnTo>
                  <a:pt x="11948" y="2555"/>
                </a:lnTo>
                <a:lnTo>
                  <a:pt x="11948" y="2458"/>
                </a:lnTo>
                <a:lnTo>
                  <a:pt x="12313" y="2701"/>
                </a:lnTo>
                <a:lnTo>
                  <a:pt x="12629" y="2969"/>
                </a:lnTo>
                <a:lnTo>
                  <a:pt x="12945" y="3261"/>
                </a:lnTo>
                <a:lnTo>
                  <a:pt x="13237" y="3601"/>
                </a:lnTo>
                <a:lnTo>
                  <a:pt x="13456" y="3869"/>
                </a:lnTo>
                <a:lnTo>
                  <a:pt x="13651" y="4137"/>
                </a:lnTo>
                <a:lnTo>
                  <a:pt x="13821" y="4429"/>
                </a:lnTo>
                <a:lnTo>
                  <a:pt x="13992" y="4745"/>
                </a:lnTo>
                <a:lnTo>
                  <a:pt x="13870" y="4745"/>
                </a:lnTo>
                <a:lnTo>
                  <a:pt x="13748" y="4794"/>
                </a:lnTo>
                <a:lnTo>
                  <a:pt x="13505" y="4940"/>
                </a:lnTo>
                <a:lnTo>
                  <a:pt x="13237" y="5134"/>
                </a:lnTo>
                <a:lnTo>
                  <a:pt x="13067" y="5207"/>
                </a:lnTo>
                <a:lnTo>
                  <a:pt x="12921" y="5305"/>
                </a:lnTo>
                <a:lnTo>
                  <a:pt x="12872" y="5378"/>
                </a:lnTo>
                <a:lnTo>
                  <a:pt x="12872" y="5451"/>
                </a:lnTo>
                <a:lnTo>
                  <a:pt x="12897" y="5524"/>
                </a:lnTo>
                <a:lnTo>
                  <a:pt x="12970" y="5597"/>
                </a:lnTo>
                <a:lnTo>
                  <a:pt x="13043" y="5621"/>
                </a:lnTo>
                <a:lnTo>
                  <a:pt x="13116" y="5645"/>
                </a:lnTo>
                <a:lnTo>
                  <a:pt x="13286" y="5645"/>
                </a:lnTo>
                <a:lnTo>
                  <a:pt x="13432" y="5572"/>
                </a:lnTo>
                <a:lnTo>
                  <a:pt x="13578" y="5499"/>
                </a:lnTo>
                <a:lnTo>
                  <a:pt x="13870" y="5329"/>
                </a:lnTo>
                <a:lnTo>
                  <a:pt x="14016" y="5256"/>
                </a:lnTo>
                <a:lnTo>
                  <a:pt x="14162" y="5207"/>
                </a:lnTo>
                <a:lnTo>
                  <a:pt x="14211" y="5159"/>
                </a:lnTo>
                <a:lnTo>
                  <a:pt x="14381" y="5621"/>
                </a:lnTo>
                <a:lnTo>
                  <a:pt x="14502" y="6059"/>
                </a:lnTo>
                <a:lnTo>
                  <a:pt x="14600" y="6448"/>
                </a:lnTo>
                <a:lnTo>
                  <a:pt x="14648" y="6862"/>
                </a:lnTo>
                <a:lnTo>
                  <a:pt x="14746" y="7665"/>
                </a:lnTo>
                <a:lnTo>
                  <a:pt x="14746" y="7860"/>
                </a:lnTo>
                <a:lnTo>
                  <a:pt x="14746" y="8054"/>
                </a:lnTo>
                <a:lnTo>
                  <a:pt x="14575" y="8030"/>
                </a:lnTo>
                <a:lnTo>
                  <a:pt x="14138" y="8030"/>
                </a:lnTo>
                <a:lnTo>
                  <a:pt x="14016" y="8054"/>
                </a:lnTo>
                <a:lnTo>
                  <a:pt x="13919" y="8079"/>
                </a:lnTo>
                <a:lnTo>
                  <a:pt x="13821" y="8127"/>
                </a:lnTo>
                <a:lnTo>
                  <a:pt x="13748" y="8200"/>
                </a:lnTo>
                <a:lnTo>
                  <a:pt x="13724" y="8273"/>
                </a:lnTo>
                <a:lnTo>
                  <a:pt x="13700" y="8322"/>
                </a:lnTo>
                <a:lnTo>
                  <a:pt x="13724" y="8346"/>
                </a:lnTo>
                <a:lnTo>
                  <a:pt x="13773" y="8419"/>
                </a:lnTo>
                <a:lnTo>
                  <a:pt x="13846" y="8444"/>
                </a:lnTo>
                <a:lnTo>
                  <a:pt x="13992" y="8492"/>
                </a:lnTo>
                <a:lnTo>
                  <a:pt x="14138" y="8517"/>
                </a:lnTo>
                <a:lnTo>
                  <a:pt x="14284" y="8517"/>
                </a:lnTo>
                <a:lnTo>
                  <a:pt x="14527" y="8565"/>
                </a:lnTo>
                <a:lnTo>
                  <a:pt x="14746" y="8614"/>
                </a:lnTo>
                <a:lnTo>
                  <a:pt x="14794" y="8809"/>
                </a:lnTo>
                <a:lnTo>
                  <a:pt x="14770" y="9052"/>
                </a:lnTo>
                <a:lnTo>
                  <a:pt x="14697" y="9441"/>
                </a:lnTo>
                <a:lnTo>
                  <a:pt x="14600" y="9806"/>
                </a:lnTo>
                <a:lnTo>
                  <a:pt x="14356" y="10560"/>
                </a:lnTo>
                <a:lnTo>
                  <a:pt x="14186" y="11023"/>
                </a:lnTo>
                <a:lnTo>
                  <a:pt x="13992" y="11461"/>
                </a:lnTo>
                <a:lnTo>
                  <a:pt x="13821" y="11363"/>
                </a:lnTo>
                <a:lnTo>
                  <a:pt x="13651" y="11290"/>
                </a:lnTo>
                <a:lnTo>
                  <a:pt x="13456" y="11169"/>
                </a:lnTo>
                <a:lnTo>
                  <a:pt x="13335" y="11096"/>
                </a:lnTo>
                <a:lnTo>
                  <a:pt x="13237" y="11047"/>
                </a:lnTo>
                <a:lnTo>
                  <a:pt x="13164" y="11047"/>
                </a:lnTo>
                <a:lnTo>
                  <a:pt x="13091" y="11071"/>
                </a:lnTo>
                <a:lnTo>
                  <a:pt x="13043" y="11096"/>
                </a:lnTo>
                <a:lnTo>
                  <a:pt x="13018" y="11120"/>
                </a:lnTo>
                <a:lnTo>
                  <a:pt x="12994" y="11193"/>
                </a:lnTo>
                <a:lnTo>
                  <a:pt x="12970" y="11242"/>
                </a:lnTo>
                <a:lnTo>
                  <a:pt x="12970" y="11315"/>
                </a:lnTo>
                <a:lnTo>
                  <a:pt x="12994" y="11363"/>
                </a:lnTo>
                <a:lnTo>
                  <a:pt x="13067" y="11461"/>
                </a:lnTo>
                <a:lnTo>
                  <a:pt x="13164" y="11558"/>
                </a:lnTo>
                <a:lnTo>
                  <a:pt x="13383" y="11680"/>
                </a:lnTo>
                <a:lnTo>
                  <a:pt x="13554" y="11801"/>
                </a:lnTo>
                <a:lnTo>
                  <a:pt x="13651" y="11850"/>
                </a:lnTo>
                <a:lnTo>
                  <a:pt x="13748" y="11899"/>
                </a:lnTo>
                <a:lnTo>
                  <a:pt x="13578" y="12191"/>
                </a:lnTo>
                <a:lnTo>
                  <a:pt x="13359" y="12483"/>
                </a:lnTo>
                <a:lnTo>
                  <a:pt x="13164" y="12750"/>
                </a:lnTo>
                <a:lnTo>
                  <a:pt x="12921" y="13018"/>
                </a:lnTo>
                <a:lnTo>
                  <a:pt x="12629" y="13334"/>
                </a:lnTo>
                <a:lnTo>
                  <a:pt x="12337" y="13602"/>
                </a:lnTo>
                <a:lnTo>
                  <a:pt x="11996" y="13845"/>
                </a:lnTo>
                <a:lnTo>
                  <a:pt x="11656" y="14064"/>
                </a:lnTo>
                <a:lnTo>
                  <a:pt x="11558" y="13845"/>
                </a:lnTo>
                <a:lnTo>
                  <a:pt x="11437" y="13626"/>
                </a:lnTo>
                <a:lnTo>
                  <a:pt x="11266" y="13383"/>
                </a:lnTo>
                <a:lnTo>
                  <a:pt x="11169" y="13261"/>
                </a:lnTo>
                <a:lnTo>
                  <a:pt x="11047" y="13188"/>
                </a:lnTo>
                <a:lnTo>
                  <a:pt x="10974" y="13188"/>
                </a:lnTo>
                <a:lnTo>
                  <a:pt x="10926" y="13261"/>
                </a:lnTo>
                <a:lnTo>
                  <a:pt x="10901" y="13334"/>
                </a:lnTo>
                <a:lnTo>
                  <a:pt x="10901" y="13383"/>
                </a:lnTo>
                <a:lnTo>
                  <a:pt x="10926" y="13529"/>
                </a:lnTo>
                <a:lnTo>
                  <a:pt x="11047" y="13772"/>
                </a:lnTo>
                <a:lnTo>
                  <a:pt x="11266" y="14259"/>
                </a:lnTo>
                <a:lnTo>
                  <a:pt x="10926" y="14405"/>
                </a:lnTo>
                <a:lnTo>
                  <a:pt x="10561" y="14502"/>
                </a:lnTo>
                <a:lnTo>
                  <a:pt x="10220" y="14575"/>
                </a:lnTo>
                <a:lnTo>
                  <a:pt x="9879" y="14624"/>
                </a:lnTo>
                <a:lnTo>
                  <a:pt x="9198" y="14721"/>
                </a:lnTo>
                <a:lnTo>
                  <a:pt x="8857" y="14794"/>
                </a:lnTo>
                <a:lnTo>
                  <a:pt x="8663" y="14819"/>
                </a:lnTo>
                <a:lnTo>
                  <a:pt x="8517" y="14892"/>
                </a:lnTo>
                <a:lnTo>
                  <a:pt x="8249" y="14892"/>
                </a:lnTo>
                <a:lnTo>
                  <a:pt x="8249" y="14673"/>
                </a:lnTo>
                <a:lnTo>
                  <a:pt x="8273" y="14429"/>
                </a:lnTo>
                <a:lnTo>
                  <a:pt x="8273" y="14308"/>
                </a:lnTo>
                <a:lnTo>
                  <a:pt x="8249" y="14186"/>
                </a:lnTo>
                <a:lnTo>
                  <a:pt x="8225" y="14089"/>
                </a:lnTo>
                <a:lnTo>
                  <a:pt x="8152" y="13991"/>
                </a:lnTo>
                <a:lnTo>
                  <a:pt x="8127" y="13967"/>
                </a:lnTo>
                <a:lnTo>
                  <a:pt x="8030" y="13967"/>
                </a:lnTo>
                <a:lnTo>
                  <a:pt x="8006" y="13991"/>
                </a:lnTo>
                <a:lnTo>
                  <a:pt x="7933" y="14113"/>
                </a:lnTo>
                <a:lnTo>
                  <a:pt x="7884" y="14235"/>
                </a:lnTo>
                <a:lnTo>
                  <a:pt x="7860" y="14478"/>
                </a:lnTo>
                <a:lnTo>
                  <a:pt x="7835" y="14697"/>
                </a:lnTo>
                <a:lnTo>
                  <a:pt x="7860" y="14916"/>
                </a:lnTo>
                <a:lnTo>
                  <a:pt x="7373" y="14916"/>
                </a:lnTo>
                <a:lnTo>
                  <a:pt x="6911" y="14892"/>
                </a:lnTo>
                <a:lnTo>
                  <a:pt x="6448" y="14819"/>
                </a:lnTo>
                <a:lnTo>
                  <a:pt x="5986" y="14746"/>
                </a:lnTo>
                <a:lnTo>
                  <a:pt x="5694" y="14673"/>
                </a:lnTo>
                <a:lnTo>
                  <a:pt x="5402" y="14551"/>
                </a:lnTo>
                <a:lnTo>
                  <a:pt x="5135" y="14429"/>
                </a:lnTo>
                <a:lnTo>
                  <a:pt x="4891" y="14283"/>
                </a:lnTo>
                <a:lnTo>
                  <a:pt x="4940" y="14210"/>
                </a:lnTo>
                <a:lnTo>
                  <a:pt x="5208" y="13748"/>
                </a:lnTo>
                <a:lnTo>
                  <a:pt x="5329" y="13480"/>
                </a:lnTo>
                <a:lnTo>
                  <a:pt x="5378" y="13359"/>
                </a:lnTo>
                <a:lnTo>
                  <a:pt x="5402" y="13213"/>
                </a:lnTo>
                <a:lnTo>
                  <a:pt x="5402" y="13164"/>
                </a:lnTo>
                <a:lnTo>
                  <a:pt x="5378" y="13140"/>
                </a:lnTo>
                <a:lnTo>
                  <a:pt x="5305" y="13091"/>
                </a:lnTo>
                <a:lnTo>
                  <a:pt x="5232" y="13067"/>
                </a:lnTo>
                <a:lnTo>
                  <a:pt x="5135" y="13115"/>
                </a:lnTo>
                <a:lnTo>
                  <a:pt x="5062" y="13188"/>
                </a:lnTo>
                <a:lnTo>
                  <a:pt x="4989" y="13286"/>
                </a:lnTo>
                <a:lnTo>
                  <a:pt x="4867" y="13505"/>
                </a:lnTo>
                <a:lnTo>
                  <a:pt x="4575" y="13991"/>
                </a:lnTo>
                <a:lnTo>
                  <a:pt x="4551" y="14040"/>
                </a:lnTo>
                <a:lnTo>
                  <a:pt x="4137" y="13675"/>
                </a:lnTo>
                <a:lnTo>
                  <a:pt x="3748" y="13286"/>
                </a:lnTo>
                <a:lnTo>
                  <a:pt x="3407" y="12921"/>
                </a:lnTo>
                <a:lnTo>
                  <a:pt x="3091" y="12556"/>
                </a:lnTo>
                <a:lnTo>
                  <a:pt x="2799" y="12191"/>
                </a:lnTo>
                <a:lnTo>
                  <a:pt x="2531" y="11801"/>
                </a:lnTo>
                <a:lnTo>
                  <a:pt x="2774" y="11704"/>
                </a:lnTo>
                <a:lnTo>
                  <a:pt x="3042" y="11582"/>
                </a:lnTo>
                <a:lnTo>
                  <a:pt x="3285" y="11436"/>
                </a:lnTo>
                <a:lnTo>
                  <a:pt x="3358" y="11363"/>
                </a:lnTo>
                <a:lnTo>
                  <a:pt x="3358" y="11290"/>
                </a:lnTo>
                <a:lnTo>
                  <a:pt x="3334" y="11217"/>
                </a:lnTo>
                <a:lnTo>
                  <a:pt x="3310" y="11144"/>
                </a:lnTo>
                <a:lnTo>
                  <a:pt x="3237" y="11096"/>
                </a:lnTo>
                <a:lnTo>
                  <a:pt x="3164" y="11071"/>
                </a:lnTo>
                <a:lnTo>
                  <a:pt x="3066" y="11071"/>
                </a:lnTo>
                <a:lnTo>
                  <a:pt x="2993" y="11120"/>
                </a:lnTo>
                <a:lnTo>
                  <a:pt x="2799" y="11266"/>
                </a:lnTo>
                <a:lnTo>
                  <a:pt x="2580" y="11363"/>
                </a:lnTo>
                <a:lnTo>
                  <a:pt x="2312" y="11461"/>
                </a:lnTo>
                <a:lnTo>
                  <a:pt x="2117" y="11144"/>
                </a:lnTo>
                <a:lnTo>
                  <a:pt x="1947" y="10828"/>
                </a:lnTo>
                <a:lnTo>
                  <a:pt x="1777" y="10487"/>
                </a:lnTo>
                <a:lnTo>
                  <a:pt x="1631" y="10122"/>
                </a:lnTo>
                <a:lnTo>
                  <a:pt x="1509" y="9782"/>
                </a:lnTo>
                <a:lnTo>
                  <a:pt x="1412" y="9393"/>
                </a:lnTo>
                <a:lnTo>
                  <a:pt x="1363" y="9198"/>
                </a:lnTo>
                <a:lnTo>
                  <a:pt x="1363" y="8979"/>
                </a:lnTo>
                <a:lnTo>
                  <a:pt x="1387" y="8565"/>
                </a:lnTo>
                <a:lnTo>
                  <a:pt x="1412" y="8492"/>
                </a:lnTo>
                <a:lnTo>
                  <a:pt x="1558" y="8517"/>
                </a:lnTo>
                <a:lnTo>
                  <a:pt x="2190" y="8517"/>
                </a:lnTo>
                <a:lnTo>
                  <a:pt x="2288" y="8492"/>
                </a:lnTo>
                <a:lnTo>
                  <a:pt x="2361" y="8444"/>
                </a:lnTo>
                <a:lnTo>
                  <a:pt x="2409" y="8371"/>
                </a:lnTo>
                <a:lnTo>
                  <a:pt x="2409" y="8298"/>
                </a:lnTo>
                <a:lnTo>
                  <a:pt x="2409" y="8200"/>
                </a:lnTo>
                <a:lnTo>
                  <a:pt x="2361" y="8127"/>
                </a:lnTo>
                <a:lnTo>
                  <a:pt x="2288" y="8079"/>
                </a:lnTo>
                <a:lnTo>
                  <a:pt x="2190" y="8054"/>
                </a:lnTo>
                <a:lnTo>
                  <a:pt x="1971" y="8054"/>
                </a:lnTo>
                <a:lnTo>
                  <a:pt x="1752" y="8079"/>
                </a:lnTo>
                <a:lnTo>
                  <a:pt x="1509" y="8103"/>
                </a:lnTo>
                <a:lnTo>
                  <a:pt x="1606" y="7446"/>
                </a:lnTo>
                <a:lnTo>
                  <a:pt x="1704" y="6789"/>
                </a:lnTo>
                <a:lnTo>
                  <a:pt x="1801" y="6132"/>
                </a:lnTo>
                <a:lnTo>
                  <a:pt x="1898" y="5816"/>
                </a:lnTo>
                <a:lnTo>
                  <a:pt x="1996" y="5499"/>
                </a:lnTo>
                <a:lnTo>
                  <a:pt x="2117" y="5159"/>
                </a:lnTo>
                <a:lnTo>
                  <a:pt x="2288" y="5305"/>
                </a:lnTo>
                <a:lnTo>
                  <a:pt x="2458" y="5426"/>
                </a:lnTo>
                <a:lnTo>
                  <a:pt x="2701" y="5597"/>
                </a:lnTo>
                <a:lnTo>
                  <a:pt x="2823" y="5645"/>
                </a:lnTo>
                <a:lnTo>
                  <a:pt x="2945" y="5694"/>
                </a:lnTo>
                <a:lnTo>
                  <a:pt x="3066" y="5694"/>
                </a:lnTo>
                <a:lnTo>
                  <a:pt x="3139" y="5670"/>
                </a:lnTo>
                <a:lnTo>
                  <a:pt x="3212" y="5597"/>
                </a:lnTo>
                <a:lnTo>
                  <a:pt x="3237" y="5524"/>
                </a:lnTo>
                <a:lnTo>
                  <a:pt x="3237" y="5451"/>
                </a:lnTo>
                <a:lnTo>
                  <a:pt x="3237" y="5353"/>
                </a:lnTo>
                <a:lnTo>
                  <a:pt x="3164" y="5280"/>
                </a:lnTo>
                <a:lnTo>
                  <a:pt x="3091" y="5232"/>
                </a:lnTo>
                <a:lnTo>
                  <a:pt x="2872" y="5134"/>
                </a:lnTo>
                <a:lnTo>
                  <a:pt x="2677" y="5037"/>
                </a:lnTo>
                <a:lnTo>
                  <a:pt x="2482" y="4915"/>
                </a:lnTo>
                <a:lnTo>
                  <a:pt x="2288" y="4842"/>
                </a:lnTo>
                <a:lnTo>
                  <a:pt x="2555" y="4429"/>
                </a:lnTo>
                <a:lnTo>
                  <a:pt x="2847" y="4039"/>
                </a:lnTo>
                <a:lnTo>
                  <a:pt x="3188" y="3674"/>
                </a:lnTo>
                <a:lnTo>
                  <a:pt x="3529" y="3334"/>
                </a:lnTo>
                <a:lnTo>
                  <a:pt x="3796" y="3090"/>
                </a:lnTo>
                <a:lnTo>
                  <a:pt x="4088" y="2896"/>
                </a:lnTo>
                <a:lnTo>
                  <a:pt x="4380" y="2701"/>
                </a:lnTo>
                <a:lnTo>
                  <a:pt x="4697" y="2506"/>
                </a:lnTo>
                <a:lnTo>
                  <a:pt x="4770" y="2677"/>
                </a:lnTo>
                <a:lnTo>
                  <a:pt x="4867" y="2847"/>
                </a:lnTo>
                <a:lnTo>
                  <a:pt x="4989" y="3090"/>
                </a:lnTo>
                <a:lnTo>
                  <a:pt x="5062" y="3188"/>
                </a:lnTo>
                <a:lnTo>
                  <a:pt x="5159" y="3285"/>
                </a:lnTo>
                <a:lnTo>
                  <a:pt x="5232" y="3334"/>
                </a:lnTo>
                <a:lnTo>
                  <a:pt x="5329" y="3334"/>
                </a:lnTo>
                <a:lnTo>
                  <a:pt x="5402" y="3309"/>
                </a:lnTo>
                <a:lnTo>
                  <a:pt x="5475" y="3261"/>
                </a:lnTo>
                <a:lnTo>
                  <a:pt x="5524" y="3188"/>
                </a:lnTo>
                <a:lnTo>
                  <a:pt x="5548" y="3115"/>
                </a:lnTo>
                <a:lnTo>
                  <a:pt x="5524" y="3042"/>
                </a:lnTo>
                <a:lnTo>
                  <a:pt x="5475" y="2969"/>
                </a:lnTo>
                <a:lnTo>
                  <a:pt x="5402" y="2920"/>
                </a:lnTo>
                <a:lnTo>
                  <a:pt x="5354" y="2847"/>
                </a:lnTo>
                <a:lnTo>
                  <a:pt x="5232" y="2677"/>
                </a:lnTo>
                <a:lnTo>
                  <a:pt x="5135" y="2506"/>
                </a:lnTo>
                <a:lnTo>
                  <a:pt x="5013" y="2360"/>
                </a:lnTo>
                <a:lnTo>
                  <a:pt x="5402" y="2166"/>
                </a:lnTo>
                <a:lnTo>
                  <a:pt x="5792" y="2020"/>
                </a:lnTo>
                <a:lnTo>
                  <a:pt x="6084" y="1922"/>
                </a:lnTo>
                <a:lnTo>
                  <a:pt x="6375" y="1849"/>
                </a:lnTo>
                <a:lnTo>
                  <a:pt x="6984" y="1728"/>
                </a:lnTo>
                <a:lnTo>
                  <a:pt x="7178" y="1703"/>
                </a:lnTo>
                <a:lnTo>
                  <a:pt x="7397" y="1679"/>
                </a:lnTo>
                <a:lnTo>
                  <a:pt x="7616" y="1679"/>
                </a:lnTo>
                <a:lnTo>
                  <a:pt x="7835" y="1655"/>
                </a:lnTo>
                <a:lnTo>
                  <a:pt x="7835" y="1825"/>
                </a:lnTo>
                <a:lnTo>
                  <a:pt x="7835" y="1995"/>
                </a:lnTo>
                <a:lnTo>
                  <a:pt x="7835" y="2287"/>
                </a:lnTo>
                <a:lnTo>
                  <a:pt x="7884" y="2579"/>
                </a:lnTo>
                <a:lnTo>
                  <a:pt x="7908" y="2652"/>
                </a:lnTo>
                <a:lnTo>
                  <a:pt x="7957" y="2701"/>
                </a:lnTo>
                <a:lnTo>
                  <a:pt x="8030" y="2725"/>
                </a:lnTo>
                <a:lnTo>
                  <a:pt x="8127" y="2750"/>
                </a:lnTo>
                <a:lnTo>
                  <a:pt x="8200" y="2725"/>
                </a:lnTo>
                <a:lnTo>
                  <a:pt x="8273" y="2677"/>
                </a:lnTo>
                <a:lnTo>
                  <a:pt x="8322" y="2604"/>
                </a:lnTo>
                <a:lnTo>
                  <a:pt x="8322" y="2506"/>
                </a:lnTo>
                <a:lnTo>
                  <a:pt x="8273" y="1995"/>
                </a:lnTo>
                <a:lnTo>
                  <a:pt x="8273" y="1776"/>
                </a:lnTo>
                <a:lnTo>
                  <a:pt x="8249" y="1655"/>
                </a:lnTo>
                <a:lnTo>
                  <a:pt x="8225" y="1533"/>
                </a:lnTo>
                <a:lnTo>
                  <a:pt x="8444" y="1509"/>
                </a:lnTo>
                <a:close/>
                <a:moveTo>
                  <a:pt x="4575" y="14624"/>
                </a:moveTo>
                <a:lnTo>
                  <a:pt x="4794" y="14746"/>
                </a:lnTo>
                <a:lnTo>
                  <a:pt x="4672" y="14892"/>
                </a:lnTo>
                <a:lnTo>
                  <a:pt x="4526" y="15086"/>
                </a:lnTo>
                <a:lnTo>
                  <a:pt x="4502" y="15135"/>
                </a:lnTo>
                <a:lnTo>
                  <a:pt x="4283" y="14989"/>
                </a:lnTo>
                <a:lnTo>
                  <a:pt x="4380" y="14867"/>
                </a:lnTo>
                <a:lnTo>
                  <a:pt x="4478" y="14746"/>
                </a:lnTo>
                <a:lnTo>
                  <a:pt x="4575" y="14624"/>
                </a:lnTo>
                <a:close/>
                <a:moveTo>
                  <a:pt x="11996" y="14405"/>
                </a:moveTo>
                <a:lnTo>
                  <a:pt x="12045" y="14575"/>
                </a:lnTo>
                <a:lnTo>
                  <a:pt x="12118" y="14770"/>
                </a:lnTo>
                <a:lnTo>
                  <a:pt x="12167" y="14940"/>
                </a:lnTo>
                <a:lnTo>
                  <a:pt x="12191" y="14989"/>
                </a:lnTo>
                <a:lnTo>
                  <a:pt x="11850" y="15184"/>
                </a:lnTo>
                <a:lnTo>
                  <a:pt x="11826" y="15086"/>
                </a:lnTo>
                <a:lnTo>
                  <a:pt x="11777" y="14989"/>
                </a:lnTo>
                <a:lnTo>
                  <a:pt x="11656" y="14819"/>
                </a:lnTo>
                <a:lnTo>
                  <a:pt x="11534" y="14648"/>
                </a:lnTo>
                <a:lnTo>
                  <a:pt x="11777" y="14527"/>
                </a:lnTo>
                <a:lnTo>
                  <a:pt x="11996" y="14405"/>
                </a:lnTo>
                <a:close/>
                <a:moveTo>
                  <a:pt x="11339" y="14746"/>
                </a:moveTo>
                <a:lnTo>
                  <a:pt x="11364" y="14892"/>
                </a:lnTo>
                <a:lnTo>
                  <a:pt x="11437" y="15111"/>
                </a:lnTo>
                <a:lnTo>
                  <a:pt x="11558" y="15330"/>
                </a:lnTo>
                <a:lnTo>
                  <a:pt x="11169" y="15500"/>
                </a:lnTo>
                <a:lnTo>
                  <a:pt x="11193" y="15451"/>
                </a:lnTo>
                <a:lnTo>
                  <a:pt x="11169" y="15378"/>
                </a:lnTo>
                <a:lnTo>
                  <a:pt x="10901" y="15086"/>
                </a:lnTo>
                <a:lnTo>
                  <a:pt x="10804" y="14916"/>
                </a:lnTo>
                <a:lnTo>
                  <a:pt x="11023" y="14843"/>
                </a:lnTo>
                <a:lnTo>
                  <a:pt x="11339" y="14746"/>
                </a:lnTo>
                <a:close/>
                <a:moveTo>
                  <a:pt x="5135" y="14916"/>
                </a:moveTo>
                <a:lnTo>
                  <a:pt x="5548" y="15086"/>
                </a:lnTo>
                <a:lnTo>
                  <a:pt x="5402" y="15232"/>
                </a:lnTo>
                <a:lnTo>
                  <a:pt x="5281" y="15403"/>
                </a:lnTo>
                <a:lnTo>
                  <a:pt x="5232" y="15500"/>
                </a:lnTo>
                <a:lnTo>
                  <a:pt x="5208" y="15573"/>
                </a:lnTo>
                <a:lnTo>
                  <a:pt x="5208" y="15646"/>
                </a:lnTo>
                <a:lnTo>
                  <a:pt x="5183" y="15646"/>
                </a:lnTo>
                <a:lnTo>
                  <a:pt x="5086" y="15597"/>
                </a:lnTo>
                <a:lnTo>
                  <a:pt x="4989" y="15549"/>
                </a:lnTo>
                <a:lnTo>
                  <a:pt x="4818" y="15427"/>
                </a:lnTo>
                <a:lnTo>
                  <a:pt x="4891" y="15305"/>
                </a:lnTo>
                <a:lnTo>
                  <a:pt x="4964" y="15208"/>
                </a:lnTo>
                <a:lnTo>
                  <a:pt x="5086" y="15013"/>
                </a:lnTo>
                <a:lnTo>
                  <a:pt x="5086" y="14965"/>
                </a:lnTo>
                <a:lnTo>
                  <a:pt x="5110" y="14965"/>
                </a:lnTo>
                <a:lnTo>
                  <a:pt x="5110" y="14940"/>
                </a:lnTo>
                <a:lnTo>
                  <a:pt x="5135" y="14916"/>
                </a:lnTo>
                <a:close/>
                <a:moveTo>
                  <a:pt x="10561" y="14965"/>
                </a:moveTo>
                <a:lnTo>
                  <a:pt x="10609" y="15135"/>
                </a:lnTo>
                <a:lnTo>
                  <a:pt x="10707" y="15305"/>
                </a:lnTo>
                <a:lnTo>
                  <a:pt x="10804" y="15451"/>
                </a:lnTo>
                <a:lnTo>
                  <a:pt x="10926" y="15573"/>
                </a:lnTo>
                <a:lnTo>
                  <a:pt x="10950" y="15597"/>
                </a:lnTo>
                <a:lnTo>
                  <a:pt x="10877" y="15622"/>
                </a:lnTo>
                <a:lnTo>
                  <a:pt x="10609" y="15719"/>
                </a:lnTo>
                <a:lnTo>
                  <a:pt x="10585" y="15670"/>
                </a:lnTo>
                <a:lnTo>
                  <a:pt x="10512" y="15476"/>
                </a:lnTo>
                <a:lnTo>
                  <a:pt x="10415" y="15305"/>
                </a:lnTo>
                <a:lnTo>
                  <a:pt x="10342" y="15184"/>
                </a:lnTo>
                <a:lnTo>
                  <a:pt x="10293" y="15038"/>
                </a:lnTo>
                <a:lnTo>
                  <a:pt x="10561" y="14965"/>
                </a:lnTo>
                <a:close/>
                <a:moveTo>
                  <a:pt x="5913" y="15184"/>
                </a:moveTo>
                <a:lnTo>
                  <a:pt x="6327" y="15257"/>
                </a:lnTo>
                <a:lnTo>
                  <a:pt x="6181" y="15403"/>
                </a:lnTo>
                <a:lnTo>
                  <a:pt x="6084" y="15500"/>
                </a:lnTo>
                <a:lnTo>
                  <a:pt x="5986" y="15597"/>
                </a:lnTo>
                <a:lnTo>
                  <a:pt x="5913" y="15743"/>
                </a:lnTo>
                <a:lnTo>
                  <a:pt x="5889" y="15792"/>
                </a:lnTo>
                <a:lnTo>
                  <a:pt x="5865" y="15865"/>
                </a:lnTo>
                <a:lnTo>
                  <a:pt x="5524" y="15768"/>
                </a:lnTo>
                <a:lnTo>
                  <a:pt x="5621" y="15622"/>
                </a:lnTo>
                <a:lnTo>
                  <a:pt x="5694" y="15476"/>
                </a:lnTo>
                <a:lnTo>
                  <a:pt x="5889" y="15208"/>
                </a:lnTo>
                <a:lnTo>
                  <a:pt x="5913" y="15184"/>
                </a:lnTo>
                <a:close/>
                <a:moveTo>
                  <a:pt x="10025" y="15062"/>
                </a:moveTo>
                <a:lnTo>
                  <a:pt x="10025" y="15159"/>
                </a:lnTo>
                <a:lnTo>
                  <a:pt x="10025" y="15232"/>
                </a:lnTo>
                <a:lnTo>
                  <a:pt x="10074" y="15427"/>
                </a:lnTo>
                <a:lnTo>
                  <a:pt x="10171" y="15597"/>
                </a:lnTo>
                <a:lnTo>
                  <a:pt x="10220" y="15768"/>
                </a:lnTo>
                <a:lnTo>
                  <a:pt x="10244" y="15816"/>
                </a:lnTo>
                <a:lnTo>
                  <a:pt x="9758" y="15914"/>
                </a:lnTo>
                <a:lnTo>
                  <a:pt x="9758" y="15841"/>
                </a:lnTo>
                <a:lnTo>
                  <a:pt x="9758" y="15743"/>
                </a:lnTo>
                <a:lnTo>
                  <a:pt x="9709" y="15597"/>
                </a:lnTo>
                <a:lnTo>
                  <a:pt x="9660" y="15354"/>
                </a:lnTo>
                <a:lnTo>
                  <a:pt x="9660" y="15135"/>
                </a:lnTo>
                <a:lnTo>
                  <a:pt x="10025" y="15062"/>
                </a:lnTo>
                <a:close/>
                <a:moveTo>
                  <a:pt x="9466" y="15135"/>
                </a:moveTo>
                <a:lnTo>
                  <a:pt x="9441" y="15257"/>
                </a:lnTo>
                <a:lnTo>
                  <a:pt x="9417" y="15354"/>
                </a:lnTo>
                <a:lnTo>
                  <a:pt x="9417" y="15549"/>
                </a:lnTo>
                <a:lnTo>
                  <a:pt x="9417" y="15768"/>
                </a:lnTo>
                <a:lnTo>
                  <a:pt x="9441" y="15889"/>
                </a:lnTo>
                <a:lnTo>
                  <a:pt x="9490" y="15987"/>
                </a:lnTo>
                <a:lnTo>
                  <a:pt x="9441" y="15987"/>
                </a:lnTo>
                <a:lnTo>
                  <a:pt x="9247" y="16011"/>
                </a:lnTo>
                <a:lnTo>
                  <a:pt x="9222" y="15889"/>
                </a:lnTo>
                <a:lnTo>
                  <a:pt x="9198" y="15768"/>
                </a:lnTo>
                <a:lnTo>
                  <a:pt x="9125" y="15451"/>
                </a:lnTo>
                <a:lnTo>
                  <a:pt x="9125" y="15354"/>
                </a:lnTo>
                <a:lnTo>
                  <a:pt x="9076" y="15208"/>
                </a:lnTo>
                <a:lnTo>
                  <a:pt x="9441" y="15159"/>
                </a:lnTo>
                <a:lnTo>
                  <a:pt x="9466" y="15135"/>
                </a:lnTo>
                <a:close/>
                <a:moveTo>
                  <a:pt x="6594" y="15305"/>
                </a:moveTo>
                <a:lnTo>
                  <a:pt x="7032" y="15354"/>
                </a:lnTo>
                <a:lnTo>
                  <a:pt x="6984" y="15476"/>
                </a:lnTo>
                <a:lnTo>
                  <a:pt x="6935" y="15573"/>
                </a:lnTo>
                <a:lnTo>
                  <a:pt x="6886" y="15743"/>
                </a:lnTo>
                <a:lnTo>
                  <a:pt x="6813" y="15889"/>
                </a:lnTo>
                <a:lnTo>
                  <a:pt x="6765" y="15962"/>
                </a:lnTo>
                <a:lnTo>
                  <a:pt x="6740" y="16060"/>
                </a:lnTo>
                <a:lnTo>
                  <a:pt x="6254" y="15962"/>
                </a:lnTo>
                <a:lnTo>
                  <a:pt x="6351" y="15816"/>
                </a:lnTo>
                <a:lnTo>
                  <a:pt x="6448" y="15646"/>
                </a:lnTo>
                <a:lnTo>
                  <a:pt x="6521" y="15500"/>
                </a:lnTo>
                <a:lnTo>
                  <a:pt x="6570" y="15403"/>
                </a:lnTo>
                <a:lnTo>
                  <a:pt x="6594" y="15305"/>
                </a:lnTo>
                <a:close/>
                <a:moveTo>
                  <a:pt x="8249" y="15354"/>
                </a:moveTo>
                <a:lnTo>
                  <a:pt x="8225" y="15476"/>
                </a:lnTo>
                <a:lnTo>
                  <a:pt x="8200" y="15573"/>
                </a:lnTo>
                <a:lnTo>
                  <a:pt x="8200" y="15695"/>
                </a:lnTo>
                <a:lnTo>
                  <a:pt x="8200" y="15816"/>
                </a:lnTo>
                <a:lnTo>
                  <a:pt x="8273" y="16035"/>
                </a:lnTo>
                <a:lnTo>
                  <a:pt x="8127" y="16060"/>
                </a:lnTo>
                <a:lnTo>
                  <a:pt x="8103" y="16011"/>
                </a:lnTo>
                <a:lnTo>
                  <a:pt x="8079" y="15962"/>
                </a:lnTo>
                <a:lnTo>
                  <a:pt x="8054" y="15938"/>
                </a:lnTo>
                <a:lnTo>
                  <a:pt x="8054" y="15914"/>
                </a:lnTo>
                <a:lnTo>
                  <a:pt x="8054" y="15695"/>
                </a:lnTo>
                <a:lnTo>
                  <a:pt x="8079" y="15476"/>
                </a:lnTo>
                <a:lnTo>
                  <a:pt x="8079" y="15354"/>
                </a:lnTo>
                <a:close/>
                <a:moveTo>
                  <a:pt x="8930" y="15232"/>
                </a:moveTo>
                <a:lnTo>
                  <a:pt x="8906" y="15305"/>
                </a:lnTo>
                <a:lnTo>
                  <a:pt x="8882" y="15403"/>
                </a:lnTo>
                <a:lnTo>
                  <a:pt x="8857" y="15573"/>
                </a:lnTo>
                <a:lnTo>
                  <a:pt x="8857" y="15816"/>
                </a:lnTo>
                <a:lnTo>
                  <a:pt x="8882" y="15938"/>
                </a:lnTo>
                <a:lnTo>
                  <a:pt x="8930" y="16060"/>
                </a:lnTo>
                <a:lnTo>
                  <a:pt x="8638" y="16084"/>
                </a:lnTo>
                <a:lnTo>
                  <a:pt x="8638" y="16035"/>
                </a:lnTo>
                <a:lnTo>
                  <a:pt x="8638" y="15987"/>
                </a:lnTo>
                <a:lnTo>
                  <a:pt x="8565" y="15816"/>
                </a:lnTo>
                <a:lnTo>
                  <a:pt x="8517" y="15622"/>
                </a:lnTo>
                <a:lnTo>
                  <a:pt x="8541" y="15476"/>
                </a:lnTo>
                <a:lnTo>
                  <a:pt x="8541" y="15330"/>
                </a:lnTo>
                <a:lnTo>
                  <a:pt x="8614" y="15305"/>
                </a:lnTo>
                <a:lnTo>
                  <a:pt x="8663" y="15257"/>
                </a:lnTo>
                <a:lnTo>
                  <a:pt x="8930" y="15232"/>
                </a:lnTo>
                <a:close/>
                <a:moveTo>
                  <a:pt x="7738" y="15378"/>
                </a:moveTo>
                <a:lnTo>
                  <a:pt x="7689" y="15646"/>
                </a:lnTo>
                <a:lnTo>
                  <a:pt x="7665" y="15914"/>
                </a:lnTo>
                <a:lnTo>
                  <a:pt x="7689" y="16011"/>
                </a:lnTo>
                <a:lnTo>
                  <a:pt x="7714" y="16108"/>
                </a:lnTo>
                <a:lnTo>
                  <a:pt x="7446" y="16133"/>
                </a:lnTo>
                <a:lnTo>
                  <a:pt x="7178" y="16108"/>
                </a:lnTo>
                <a:lnTo>
                  <a:pt x="7203" y="16060"/>
                </a:lnTo>
                <a:lnTo>
                  <a:pt x="7276" y="15865"/>
                </a:lnTo>
                <a:lnTo>
                  <a:pt x="7349" y="15622"/>
                </a:lnTo>
                <a:lnTo>
                  <a:pt x="7397" y="15378"/>
                </a:lnTo>
                <a:close/>
                <a:moveTo>
                  <a:pt x="8419" y="0"/>
                </a:moveTo>
                <a:lnTo>
                  <a:pt x="8006" y="25"/>
                </a:lnTo>
                <a:lnTo>
                  <a:pt x="7592" y="98"/>
                </a:lnTo>
                <a:lnTo>
                  <a:pt x="7349" y="73"/>
                </a:lnTo>
                <a:lnTo>
                  <a:pt x="7130" y="98"/>
                </a:lnTo>
                <a:lnTo>
                  <a:pt x="6886" y="122"/>
                </a:lnTo>
                <a:lnTo>
                  <a:pt x="6667" y="171"/>
                </a:lnTo>
                <a:lnTo>
                  <a:pt x="6205" y="292"/>
                </a:lnTo>
                <a:lnTo>
                  <a:pt x="5816" y="414"/>
                </a:lnTo>
                <a:lnTo>
                  <a:pt x="5451" y="536"/>
                </a:lnTo>
                <a:lnTo>
                  <a:pt x="5110" y="682"/>
                </a:lnTo>
                <a:lnTo>
                  <a:pt x="4794" y="828"/>
                </a:lnTo>
                <a:lnTo>
                  <a:pt x="4478" y="998"/>
                </a:lnTo>
                <a:lnTo>
                  <a:pt x="3845" y="1363"/>
                </a:lnTo>
                <a:lnTo>
                  <a:pt x="3237" y="1776"/>
                </a:lnTo>
                <a:lnTo>
                  <a:pt x="2872" y="2020"/>
                </a:lnTo>
                <a:lnTo>
                  <a:pt x="2531" y="2287"/>
                </a:lnTo>
                <a:lnTo>
                  <a:pt x="2215" y="2579"/>
                </a:lnTo>
                <a:lnTo>
                  <a:pt x="1923" y="2871"/>
                </a:lnTo>
                <a:lnTo>
                  <a:pt x="1631" y="3212"/>
                </a:lnTo>
                <a:lnTo>
                  <a:pt x="1387" y="3528"/>
                </a:lnTo>
                <a:lnTo>
                  <a:pt x="1144" y="3893"/>
                </a:lnTo>
                <a:lnTo>
                  <a:pt x="949" y="4283"/>
                </a:lnTo>
                <a:lnTo>
                  <a:pt x="755" y="4648"/>
                </a:lnTo>
                <a:lnTo>
                  <a:pt x="609" y="5037"/>
                </a:lnTo>
                <a:lnTo>
                  <a:pt x="463" y="5426"/>
                </a:lnTo>
                <a:lnTo>
                  <a:pt x="341" y="5840"/>
                </a:lnTo>
                <a:lnTo>
                  <a:pt x="244" y="6254"/>
                </a:lnTo>
                <a:lnTo>
                  <a:pt x="146" y="6643"/>
                </a:lnTo>
                <a:lnTo>
                  <a:pt x="98" y="7057"/>
                </a:lnTo>
                <a:lnTo>
                  <a:pt x="49" y="7470"/>
                </a:lnTo>
                <a:lnTo>
                  <a:pt x="0" y="7908"/>
                </a:lnTo>
                <a:lnTo>
                  <a:pt x="0" y="8346"/>
                </a:lnTo>
                <a:lnTo>
                  <a:pt x="0" y="8784"/>
                </a:lnTo>
                <a:lnTo>
                  <a:pt x="25" y="9198"/>
                </a:lnTo>
                <a:lnTo>
                  <a:pt x="98" y="9636"/>
                </a:lnTo>
                <a:lnTo>
                  <a:pt x="171" y="10049"/>
                </a:lnTo>
                <a:lnTo>
                  <a:pt x="268" y="10487"/>
                </a:lnTo>
                <a:lnTo>
                  <a:pt x="390" y="10901"/>
                </a:lnTo>
                <a:lnTo>
                  <a:pt x="560" y="11315"/>
                </a:lnTo>
                <a:lnTo>
                  <a:pt x="730" y="11728"/>
                </a:lnTo>
                <a:lnTo>
                  <a:pt x="949" y="12118"/>
                </a:lnTo>
                <a:lnTo>
                  <a:pt x="1193" y="12507"/>
                </a:lnTo>
                <a:lnTo>
                  <a:pt x="1436" y="12896"/>
                </a:lnTo>
                <a:lnTo>
                  <a:pt x="1704" y="13261"/>
                </a:lnTo>
                <a:lnTo>
                  <a:pt x="2263" y="13967"/>
                </a:lnTo>
                <a:lnTo>
                  <a:pt x="2580" y="14308"/>
                </a:lnTo>
                <a:lnTo>
                  <a:pt x="2896" y="14624"/>
                </a:lnTo>
                <a:lnTo>
                  <a:pt x="3261" y="14892"/>
                </a:lnTo>
                <a:lnTo>
                  <a:pt x="3626" y="15159"/>
                </a:lnTo>
                <a:lnTo>
                  <a:pt x="4015" y="15403"/>
                </a:lnTo>
                <a:lnTo>
                  <a:pt x="4210" y="15524"/>
                </a:lnTo>
                <a:lnTo>
                  <a:pt x="4405" y="15670"/>
                </a:lnTo>
                <a:lnTo>
                  <a:pt x="4648" y="15889"/>
                </a:lnTo>
                <a:lnTo>
                  <a:pt x="4770" y="15987"/>
                </a:lnTo>
                <a:lnTo>
                  <a:pt x="4916" y="16060"/>
                </a:lnTo>
                <a:lnTo>
                  <a:pt x="5329" y="16230"/>
                </a:lnTo>
                <a:lnTo>
                  <a:pt x="5767" y="16352"/>
                </a:lnTo>
                <a:lnTo>
                  <a:pt x="6205" y="16473"/>
                </a:lnTo>
                <a:lnTo>
                  <a:pt x="6643" y="16571"/>
                </a:lnTo>
                <a:lnTo>
                  <a:pt x="7081" y="16619"/>
                </a:lnTo>
                <a:lnTo>
                  <a:pt x="7543" y="16619"/>
                </a:lnTo>
                <a:lnTo>
                  <a:pt x="7981" y="16595"/>
                </a:lnTo>
                <a:lnTo>
                  <a:pt x="8419" y="16522"/>
                </a:lnTo>
                <a:lnTo>
                  <a:pt x="8492" y="16498"/>
                </a:lnTo>
                <a:lnTo>
                  <a:pt x="8541" y="16449"/>
                </a:lnTo>
                <a:lnTo>
                  <a:pt x="8760" y="16498"/>
                </a:lnTo>
                <a:lnTo>
                  <a:pt x="8979" y="16498"/>
                </a:lnTo>
                <a:lnTo>
                  <a:pt x="9417" y="16425"/>
                </a:lnTo>
                <a:lnTo>
                  <a:pt x="9855" y="16352"/>
                </a:lnTo>
                <a:lnTo>
                  <a:pt x="10293" y="16254"/>
                </a:lnTo>
                <a:lnTo>
                  <a:pt x="10707" y="16133"/>
                </a:lnTo>
                <a:lnTo>
                  <a:pt x="11120" y="15987"/>
                </a:lnTo>
                <a:lnTo>
                  <a:pt x="11510" y="15841"/>
                </a:lnTo>
                <a:lnTo>
                  <a:pt x="11875" y="15670"/>
                </a:lnTo>
                <a:lnTo>
                  <a:pt x="12240" y="15476"/>
                </a:lnTo>
                <a:lnTo>
                  <a:pt x="12605" y="15257"/>
                </a:lnTo>
                <a:lnTo>
                  <a:pt x="12945" y="15013"/>
                </a:lnTo>
                <a:lnTo>
                  <a:pt x="13262" y="14770"/>
                </a:lnTo>
                <a:lnTo>
                  <a:pt x="13578" y="14502"/>
                </a:lnTo>
                <a:lnTo>
                  <a:pt x="13870" y="14235"/>
                </a:lnTo>
                <a:lnTo>
                  <a:pt x="14186" y="13918"/>
                </a:lnTo>
                <a:lnTo>
                  <a:pt x="14454" y="13626"/>
                </a:lnTo>
                <a:lnTo>
                  <a:pt x="14697" y="13286"/>
                </a:lnTo>
                <a:lnTo>
                  <a:pt x="14940" y="12945"/>
                </a:lnTo>
                <a:lnTo>
                  <a:pt x="15159" y="12580"/>
                </a:lnTo>
                <a:lnTo>
                  <a:pt x="15354" y="12215"/>
                </a:lnTo>
                <a:lnTo>
                  <a:pt x="15549" y="11850"/>
                </a:lnTo>
                <a:lnTo>
                  <a:pt x="15719" y="11461"/>
                </a:lnTo>
                <a:lnTo>
                  <a:pt x="15865" y="11071"/>
                </a:lnTo>
                <a:lnTo>
                  <a:pt x="16011" y="10658"/>
                </a:lnTo>
                <a:lnTo>
                  <a:pt x="16108" y="10244"/>
                </a:lnTo>
                <a:lnTo>
                  <a:pt x="16206" y="9806"/>
                </a:lnTo>
                <a:lnTo>
                  <a:pt x="16254" y="9514"/>
                </a:lnTo>
                <a:lnTo>
                  <a:pt x="16279" y="9198"/>
                </a:lnTo>
                <a:lnTo>
                  <a:pt x="16279" y="9028"/>
                </a:lnTo>
                <a:lnTo>
                  <a:pt x="16279" y="8882"/>
                </a:lnTo>
                <a:lnTo>
                  <a:pt x="16230" y="8736"/>
                </a:lnTo>
                <a:lnTo>
                  <a:pt x="16157" y="8614"/>
                </a:lnTo>
                <a:lnTo>
                  <a:pt x="16157" y="8298"/>
                </a:lnTo>
                <a:lnTo>
                  <a:pt x="16157" y="8079"/>
                </a:lnTo>
                <a:lnTo>
                  <a:pt x="16157" y="7860"/>
                </a:lnTo>
                <a:lnTo>
                  <a:pt x="16157" y="7641"/>
                </a:lnTo>
                <a:lnTo>
                  <a:pt x="16157" y="7422"/>
                </a:lnTo>
                <a:lnTo>
                  <a:pt x="16084" y="6935"/>
                </a:lnTo>
                <a:lnTo>
                  <a:pt x="15962" y="6448"/>
                </a:lnTo>
                <a:lnTo>
                  <a:pt x="15841" y="5962"/>
                </a:lnTo>
                <a:lnTo>
                  <a:pt x="15743" y="5499"/>
                </a:lnTo>
                <a:lnTo>
                  <a:pt x="15622" y="5061"/>
                </a:lnTo>
                <a:lnTo>
                  <a:pt x="15500" y="4648"/>
                </a:lnTo>
                <a:lnTo>
                  <a:pt x="15330" y="4234"/>
                </a:lnTo>
                <a:lnTo>
                  <a:pt x="15135" y="3845"/>
                </a:lnTo>
                <a:lnTo>
                  <a:pt x="14892" y="3480"/>
                </a:lnTo>
                <a:lnTo>
                  <a:pt x="14648" y="3139"/>
                </a:lnTo>
                <a:lnTo>
                  <a:pt x="14356" y="2798"/>
                </a:lnTo>
                <a:lnTo>
                  <a:pt x="14065" y="2458"/>
                </a:lnTo>
                <a:lnTo>
                  <a:pt x="13724" y="2166"/>
                </a:lnTo>
                <a:lnTo>
                  <a:pt x="13359" y="1874"/>
                </a:lnTo>
                <a:lnTo>
                  <a:pt x="12970" y="1606"/>
                </a:lnTo>
                <a:lnTo>
                  <a:pt x="12556" y="1363"/>
                </a:lnTo>
                <a:lnTo>
                  <a:pt x="12142" y="1144"/>
                </a:lnTo>
                <a:lnTo>
                  <a:pt x="11729" y="925"/>
                </a:lnTo>
                <a:lnTo>
                  <a:pt x="10877" y="560"/>
                </a:lnTo>
                <a:lnTo>
                  <a:pt x="10488" y="414"/>
                </a:lnTo>
                <a:lnTo>
                  <a:pt x="10098" y="292"/>
                </a:lnTo>
                <a:lnTo>
                  <a:pt x="9685" y="171"/>
                </a:lnTo>
                <a:lnTo>
                  <a:pt x="9271" y="73"/>
                </a:lnTo>
                <a:lnTo>
                  <a:pt x="8833" y="25"/>
                </a:lnTo>
                <a:lnTo>
                  <a:pt x="8419"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600;p47">
            <a:extLst>
              <a:ext uri="{FF2B5EF4-FFF2-40B4-BE49-F238E27FC236}">
                <a16:creationId xmlns:a16="http://schemas.microsoft.com/office/drawing/2014/main" id="{305D4704-09B2-456C-86CB-5389583CDB53}"/>
              </a:ext>
            </a:extLst>
          </p:cNvPr>
          <p:cNvSpPr/>
          <p:nvPr/>
        </p:nvSpPr>
        <p:spPr>
          <a:xfrm>
            <a:off x="1007947" y="1427929"/>
            <a:ext cx="345681" cy="414830"/>
          </a:xfrm>
          <a:custGeom>
            <a:avLst/>
            <a:gdLst/>
            <a:ahLst/>
            <a:cxnLst/>
            <a:rect l="l" t="t" r="r" b="b"/>
            <a:pathLst>
              <a:path w="15817" h="18981" extrusionOk="0">
                <a:moveTo>
                  <a:pt x="11364" y="1"/>
                </a:moveTo>
                <a:lnTo>
                  <a:pt x="11242" y="25"/>
                </a:lnTo>
                <a:lnTo>
                  <a:pt x="11169" y="74"/>
                </a:lnTo>
                <a:lnTo>
                  <a:pt x="11096" y="171"/>
                </a:lnTo>
                <a:lnTo>
                  <a:pt x="10780" y="731"/>
                </a:lnTo>
                <a:lnTo>
                  <a:pt x="10634" y="999"/>
                </a:lnTo>
                <a:lnTo>
                  <a:pt x="10537" y="1315"/>
                </a:lnTo>
                <a:lnTo>
                  <a:pt x="10512" y="1388"/>
                </a:lnTo>
                <a:lnTo>
                  <a:pt x="10537" y="1461"/>
                </a:lnTo>
                <a:lnTo>
                  <a:pt x="10585" y="1534"/>
                </a:lnTo>
                <a:lnTo>
                  <a:pt x="10634" y="1583"/>
                </a:lnTo>
                <a:lnTo>
                  <a:pt x="10707" y="1607"/>
                </a:lnTo>
                <a:lnTo>
                  <a:pt x="10804" y="1631"/>
                </a:lnTo>
                <a:lnTo>
                  <a:pt x="10877" y="1607"/>
                </a:lnTo>
                <a:lnTo>
                  <a:pt x="10950" y="1558"/>
                </a:lnTo>
                <a:lnTo>
                  <a:pt x="11145" y="1315"/>
                </a:lnTo>
                <a:lnTo>
                  <a:pt x="11291" y="1047"/>
                </a:lnTo>
                <a:lnTo>
                  <a:pt x="11510" y="731"/>
                </a:lnTo>
                <a:lnTo>
                  <a:pt x="11583" y="682"/>
                </a:lnTo>
                <a:lnTo>
                  <a:pt x="11656" y="609"/>
                </a:lnTo>
                <a:lnTo>
                  <a:pt x="11705" y="463"/>
                </a:lnTo>
                <a:lnTo>
                  <a:pt x="11729" y="342"/>
                </a:lnTo>
                <a:lnTo>
                  <a:pt x="11705" y="220"/>
                </a:lnTo>
                <a:lnTo>
                  <a:pt x="11656" y="123"/>
                </a:lnTo>
                <a:lnTo>
                  <a:pt x="11583" y="50"/>
                </a:lnTo>
                <a:lnTo>
                  <a:pt x="11486" y="25"/>
                </a:lnTo>
                <a:lnTo>
                  <a:pt x="11461" y="1"/>
                </a:lnTo>
                <a:close/>
                <a:moveTo>
                  <a:pt x="3821" y="171"/>
                </a:moveTo>
                <a:lnTo>
                  <a:pt x="3748" y="196"/>
                </a:lnTo>
                <a:lnTo>
                  <a:pt x="3699" y="244"/>
                </a:lnTo>
                <a:lnTo>
                  <a:pt x="3651" y="317"/>
                </a:lnTo>
                <a:lnTo>
                  <a:pt x="3651" y="390"/>
                </a:lnTo>
                <a:lnTo>
                  <a:pt x="3651" y="463"/>
                </a:lnTo>
                <a:lnTo>
                  <a:pt x="3699" y="634"/>
                </a:lnTo>
                <a:lnTo>
                  <a:pt x="3772" y="804"/>
                </a:lnTo>
                <a:lnTo>
                  <a:pt x="3943" y="1120"/>
                </a:lnTo>
                <a:lnTo>
                  <a:pt x="4113" y="1461"/>
                </a:lnTo>
                <a:lnTo>
                  <a:pt x="4259" y="1802"/>
                </a:lnTo>
                <a:lnTo>
                  <a:pt x="4332" y="1923"/>
                </a:lnTo>
                <a:lnTo>
                  <a:pt x="4429" y="1996"/>
                </a:lnTo>
                <a:lnTo>
                  <a:pt x="4527" y="2021"/>
                </a:lnTo>
                <a:lnTo>
                  <a:pt x="4624" y="1996"/>
                </a:lnTo>
                <a:lnTo>
                  <a:pt x="4721" y="1972"/>
                </a:lnTo>
                <a:lnTo>
                  <a:pt x="4794" y="1899"/>
                </a:lnTo>
                <a:lnTo>
                  <a:pt x="4843" y="1777"/>
                </a:lnTo>
                <a:lnTo>
                  <a:pt x="4843" y="1656"/>
                </a:lnTo>
                <a:lnTo>
                  <a:pt x="4794" y="1461"/>
                </a:lnTo>
                <a:lnTo>
                  <a:pt x="4697" y="1266"/>
                </a:lnTo>
                <a:lnTo>
                  <a:pt x="4502" y="901"/>
                </a:lnTo>
                <a:lnTo>
                  <a:pt x="4283" y="536"/>
                </a:lnTo>
                <a:lnTo>
                  <a:pt x="4162" y="390"/>
                </a:lnTo>
                <a:lnTo>
                  <a:pt x="4040" y="244"/>
                </a:lnTo>
                <a:lnTo>
                  <a:pt x="3967" y="196"/>
                </a:lnTo>
                <a:lnTo>
                  <a:pt x="3894" y="171"/>
                </a:lnTo>
                <a:close/>
                <a:moveTo>
                  <a:pt x="15452" y="4405"/>
                </a:moveTo>
                <a:lnTo>
                  <a:pt x="15379" y="4429"/>
                </a:lnTo>
                <a:lnTo>
                  <a:pt x="15306" y="4454"/>
                </a:lnTo>
                <a:lnTo>
                  <a:pt x="15135" y="4551"/>
                </a:lnTo>
                <a:lnTo>
                  <a:pt x="14941" y="4600"/>
                </a:lnTo>
                <a:lnTo>
                  <a:pt x="14551" y="4697"/>
                </a:lnTo>
                <a:lnTo>
                  <a:pt x="14357" y="4746"/>
                </a:lnTo>
                <a:lnTo>
                  <a:pt x="14162" y="4819"/>
                </a:lnTo>
                <a:lnTo>
                  <a:pt x="14016" y="4916"/>
                </a:lnTo>
                <a:lnTo>
                  <a:pt x="13870" y="5062"/>
                </a:lnTo>
                <a:lnTo>
                  <a:pt x="13822" y="5135"/>
                </a:lnTo>
                <a:lnTo>
                  <a:pt x="13822" y="5232"/>
                </a:lnTo>
                <a:lnTo>
                  <a:pt x="13846" y="5330"/>
                </a:lnTo>
                <a:lnTo>
                  <a:pt x="13895" y="5354"/>
                </a:lnTo>
                <a:lnTo>
                  <a:pt x="13943" y="5354"/>
                </a:lnTo>
                <a:lnTo>
                  <a:pt x="14138" y="5378"/>
                </a:lnTo>
                <a:lnTo>
                  <a:pt x="14357" y="5378"/>
                </a:lnTo>
                <a:lnTo>
                  <a:pt x="14600" y="5354"/>
                </a:lnTo>
                <a:lnTo>
                  <a:pt x="14819" y="5330"/>
                </a:lnTo>
                <a:lnTo>
                  <a:pt x="15038" y="5257"/>
                </a:lnTo>
                <a:lnTo>
                  <a:pt x="15257" y="5208"/>
                </a:lnTo>
                <a:lnTo>
                  <a:pt x="15452" y="5111"/>
                </a:lnTo>
                <a:lnTo>
                  <a:pt x="15646" y="5038"/>
                </a:lnTo>
                <a:lnTo>
                  <a:pt x="15719" y="4989"/>
                </a:lnTo>
                <a:lnTo>
                  <a:pt x="15768" y="4940"/>
                </a:lnTo>
                <a:lnTo>
                  <a:pt x="15817" y="4819"/>
                </a:lnTo>
                <a:lnTo>
                  <a:pt x="15792" y="4697"/>
                </a:lnTo>
                <a:lnTo>
                  <a:pt x="15768" y="4575"/>
                </a:lnTo>
                <a:lnTo>
                  <a:pt x="15671" y="4478"/>
                </a:lnTo>
                <a:lnTo>
                  <a:pt x="15573" y="4429"/>
                </a:lnTo>
                <a:lnTo>
                  <a:pt x="15452" y="4405"/>
                </a:lnTo>
                <a:close/>
                <a:moveTo>
                  <a:pt x="317" y="4697"/>
                </a:moveTo>
                <a:lnTo>
                  <a:pt x="220" y="4721"/>
                </a:lnTo>
                <a:lnTo>
                  <a:pt x="122" y="4746"/>
                </a:lnTo>
                <a:lnTo>
                  <a:pt x="25" y="4794"/>
                </a:lnTo>
                <a:lnTo>
                  <a:pt x="1" y="4867"/>
                </a:lnTo>
                <a:lnTo>
                  <a:pt x="1" y="4965"/>
                </a:lnTo>
                <a:lnTo>
                  <a:pt x="49" y="5038"/>
                </a:lnTo>
                <a:lnTo>
                  <a:pt x="195" y="5184"/>
                </a:lnTo>
                <a:lnTo>
                  <a:pt x="390" y="5305"/>
                </a:lnTo>
                <a:lnTo>
                  <a:pt x="779" y="5524"/>
                </a:lnTo>
                <a:lnTo>
                  <a:pt x="1169" y="5743"/>
                </a:lnTo>
                <a:lnTo>
                  <a:pt x="1388" y="5841"/>
                </a:lnTo>
                <a:lnTo>
                  <a:pt x="1582" y="5938"/>
                </a:lnTo>
                <a:lnTo>
                  <a:pt x="1655" y="5962"/>
                </a:lnTo>
                <a:lnTo>
                  <a:pt x="1801" y="5962"/>
                </a:lnTo>
                <a:lnTo>
                  <a:pt x="1850" y="5938"/>
                </a:lnTo>
                <a:lnTo>
                  <a:pt x="1923" y="5841"/>
                </a:lnTo>
                <a:lnTo>
                  <a:pt x="1972" y="5743"/>
                </a:lnTo>
                <a:lnTo>
                  <a:pt x="1996" y="5622"/>
                </a:lnTo>
                <a:lnTo>
                  <a:pt x="1972" y="5476"/>
                </a:lnTo>
                <a:lnTo>
                  <a:pt x="1899" y="5378"/>
                </a:lnTo>
                <a:lnTo>
                  <a:pt x="1826" y="5330"/>
                </a:lnTo>
                <a:lnTo>
                  <a:pt x="1777" y="5305"/>
                </a:lnTo>
                <a:lnTo>
                  <a:pt x="1582" y="5208"/>
                </a:lnTo>
                <a:lnTo>
                  <a:pt x="1388" y="5111"/>
                </a:lnTo>
                <a:lnTo>
                  <a:pt x="974" y="4892"/>
                </a:lnTo>
                <a:lnTo>
                  <a:pt x="755" y="4794"/>
                </a:lnTo>
                <a:lnTo>
                  <a:pt x="536" y="4721"/>
                </a:lnTo>
                <a:lnTo>
                  <a:pt x="317" y="4697"/>
                </a:lnTo>
                <a:close/>
                <a:moveTo>
                  <a:pt x="8809" y="6936"/>
                </a:moveTo>
                <a:lnTo>
                  <a:pt x="8736" y="6984"/>
                </a:lnTo>
                <a:lnTo>
                  <a:pt x="8663" y="7057"/>
                </a:lnTo>
                <a:lnTo>
                  <a:pt x="8566" y="7252"/>
                </a:lnTo>
                <a:lnTo>
                  <a:pt x="8468" y="7495"/>
                </a:lnTo>
                <a:lnTo>
                  <a:pt x="8420" y="7739"/>
                </a:lnTo>
                <a:lnTo>
                  <a:pt x="8395" y="7958"/>
                </a:lnTo>
                <a:lnTo>
                  <a:pt x="8395" y="8128"/>
                </a:lnTo>
                <a:lnTo>
                  <a:pt x="8322" y="8177"/>
                </a:lnTo>
                <a:lnTo>
                  <a:pt x="8201" y="8225"/>
                </a:lnTo>
                <a:lnTo>
                  <a:pt x="8079" y="8250"/>
                </a:lnTo>
                <a:lnTo>
                  <a:pt x="7982" y="8225"/>
                </a:lnTo>
                <a:lnTo>
                  <a:pt x="7909" y="8201"/>
                </a:lnTo>
                <a:lnTo>
                  <a:pt x="7982" y="8079"/>
                </a:lnTo>
                <a:lnTo>
                  <a:pt x="8055" y="7933"/>
                </a:lnTo>
                <a:lnTo>
                  <a:pt x="8103" y="7812"/>
                </a:lnTo>
                <a:lnTo>
                  <a:pt x="8103" y="7666"/>
                </a:lnTo>
                <a:lnTo>
                  <a:pt x="8103" y="7520"/>
                </a:lnTo>
                <a:lnTo>
                  <a:pt x="8055" y="7398"/>
                </a:lnTo>
                <a:lnTo>
                  <a:pt x="7957" y="7252"/>
                </a:lnTo>
                <a:lnTo>
                  <a:pt x="7836" y="7130"/>
                </a:lnTo>
                <a:lnTo>
                  <a:pt x="7763" y="7082"/>
                </a:lnTo>
                <a:lnTo>
                  <a:pt x="7617" y="7082"/>
                </a:lnTo>
                <a:lnTo>
                  <a:pt x="7544" y="7130"/>
                </a:lnTo>
                <a:lnTo>
                  <a:pt x="7446" y="7252"/>
                </a:lnTo>
                <a:lnTo>
                  <a:pt x="7373" y="7374"/>
                </a:lnTo>
                <a:lnTo>
                  <a:pt x="7325" y="7495"/>
                </a:lnTo>
                <a:lnTo>
                  <a:pt x="7300" y="7641"/>
                </a:lnTo>
                <a:lnTo>
                  <a:pt x="7300" y="7787"/>
                </a:lnTo>
                <a:lnTo>
                  <a:pt x="7300" y="7909"/>
                </a:lnTo>
                <a:lnTo>
                  <a:pt x="7325" y="8055"/>
                </a:lnTo>
                <a:lnTo>
                  <a:pt x="7373" y="8177"/>
                </a:lnTo>
                <a:lnTo>
                  <a:pt x="7179" y="8298"/>
                </a:lnTo>
                <a:lnTo>
                  <a:pt x="7081" y="8323"/>
                </a:lnTo>
                <a:lnTo>
                  <a:pt x="6984" y="8347"/>
                </a:lnTo>
                <a:lnTo>
                  <a:pt x="6911" y="8371"/>
                </a:lnTo>
                <a:lnTo>
                  <a:pt x="6814" y="8347"/>
                </a:lnTo>
                <a:lnTo>
                  <a:pt x="6692" y="8298"/>
                </a:lnTo>
                <a:lnTo>
                  <a:pt x="6570" y="8201"/>
                </a:lnTo>
                <a:lnTo>
                  <a:pt x="6497" y="8055"/>
                </a:lnTo>
                <a:lnTo>
                  <a:pt x="6449" y="7909"/>
                </a:lnTo>
                <a:lnTo>
                  <a:pt x="6449" y="7739"/>
                </a:lnTo>
                <a:lnTo>
                  <a:pt x="6497" y="7544"/>
                </a:lnTo>
                <a:lnTo>
                  <a:pt x="6497" y="7520"/>
                </a:lnTo>
                <a:lnTo>
                  <a:pt x="6473" y="7520"/>
                </a:lnTo>
                <a:lnTo>
                  <a:pt x="6449" y="7495"/>
                </a:lnTo>
                <a:lnTo>
                  <a:pt x="6424" y="7520"/>
                </a:lnTo>
                <a:lnTo>
                  <a:pt x="6327" y="7617"/>
                </a:lnTo>
                <a:lnTo>
                  <a:pt x="6254" y="7739"/>
                </a:lnTo>
                <a:lnTo>
                  <a:pt x="6230" y="7836"/>
                </a:lnTo>
                <a:lnTo>
                  <a:pt x="6206" y="7958"/>
                </a:lnTo>
                <a:lnTo>
                  <a:pt x="6206" y="8055"/>
                </a:lnTo>
                <a:lnTo>
                  <a:pt x="6206" y="8177"/>
                </a:lnTo>
                <a:lnTo>
                  <a:pt x="6254" y="8274"/>
                </a:lnTo>
                <a:lnTo>
                  <a:pt x="6303" y="8371"/>
                </a:lnTo>
                <a:lnTo>
                  <a:pt x="6376" y="8469"/>
                </a:lnTo>
                <a:lnTo>
                  <a:pt x="6449" y="8542"/>
                </a:lnTo>
                <a:lnTo>
                  <a:pt x="6546" y="8615"/>
                </a:lnTo>
                <a:lnTo>
                  <a:pt x="6643" y="8663"/>
                </a:lnTo>
                <a:lnTo>
                  <a:pt x="6765" y="8712"/>
                </a:lnTo>
                <a:lnTo>
                  <a:pt x="6862" y="8736"/>
                </a:lnTo>
                <a:lnTo>
                  <a:pt x="7008" y="8736"/>
                </a:lnTo>
                <a:lnTo>
                  <a:pt x="7130" y="8712"/>
                </a:lnTo>
                <a:lnTo>
                  <a:pt x="7349" y="8615"/>
                </a:lnTo>
                <a:lnTo>
                  <a:pt x="7592" y="8493"/>
                </a:lnTo>
                <a:lnTo>
                  <a:pt x="7690" y="8566"/>
                </a:lnTo>
                <a:lnTo>
                  <a:pt x="7836" y="8639"/>
                </a:lnTo>
                <a:lnTo>
                  <a:pt x="7982" y="8663"/>
                </a:lnTo>
                <a:lnTo>
                  <a:pt x="8128" y="8688"/>
                </a:lnTo>
                <a:lnTo>
                  <a:pt x="8225" y="8688"/>
                </a:lnTo>
                <a:lnTo>
                  <a:pt x="8347" y="8663"/>
                </a:lnTo>
                <a:lnTo>
                  <a:pt x="8566" y="8566"/>
                </a:lnTo>
                <a:lnTo>
                  <a:pt x="8639" y="8663"/>
                </a:lnTo>
                <a:lnTo>
                  <a:pt x="8736" y="8736"/>
                </a:lnTo>
                <a:lnTo>
                  <a:pt x="8833" y="8809"/>
                </a:lnTo>
                <a:lnTo>
                  <a:pt x="8931" y="8858"/>
                </a:lnTo>
                <a:lnTo>
                  <a:pt x="9174" y="8907"/>
                </a:lnTo>
                <a:lnTo>
                  <a:pt x="9417" y="8931"/>
                </a:lnTo>
                <a:lnTo>
                  <a:pt x="9661" y="8882"/>
                </a:lnTo>
                <a:lnTo>
                  <a:pt x="9880" y="8809"/>
                </a:lnTo>
                <a:lnTo>
                  <a:pt x="9977" y="8736"/>
                </a:lnTo>
                <a:lnTo>
                  <a:pt x="10074" y="8663"/>
                </a:lnTo>
                <a:lnTo>
                  <a:pt x="10172" y="8566"/>
                </a:lnTo>
                <a:lnTo>
                  <a:pt x="10269" y="8469"/>
                </a:lnTo>
                <a:lnTo>
                  <a:pt x="10293" y="8396"/>
                </a:lnTo>
                <a:lnTo>
                  <a:pt x="10293" y="8347"/>
                </a:lnTo>
                <a:lnTo>
                  <a:pt x="10269" y="8298"/>
                </a:lnTo>
                <a:lnTo>
                  <a:pt x="10245" y="8250"/>
                </a:lnTo>
                <a:lnTo>
                  <a:pt x="10172" y="8225"/>
                </a:lnTo>
                <a:lnTo>
                  <a:pt x="10123" y="8201"/>
                </a:lnTo>
                <a:lnTo>
                  <a:pt x="10001" y="8201"/>
                </a:lnTo>
                <a:lnTo>
                  <a:pt x="9782" y="8323"/>
                </a:lnTo>
                <a:lnTo>
                  <a:pt x="9563" y="8420"/>
                </a:lnTo>
                <a:lnTo>
                  <a:pt x="9442" y="8444"/>
                </a:lnTo>
                <a:lnTo>
                  <a:pt x="9344" y="8469"/>
                </a:lnTo>
                <a:lnTo>
                  <a:pt x="9223" y="8469"/>
                </a:lnTo>
                <a:lnTo>
                  <a:pt x="9101" y="8420"/>
                </a:lnTo>
                <a:lnTo>
                  <a:pt x="9004" y="8347"/>
                </a:lnTo>
                <a:lnTo>
                  <a:pt x="8931" y="8274"/>
                </a:lnTo>
                <a:lnTo>
                  <a:pt x="9052" y="8128"/>
                </a:lnTo>
                <a:lnTo>
                  <a:pt x="9150" y="7982"/>
                </a:lnTo>
                <a:lnTo>
                  <a:pt x="9247" y="7836"/>
                </a:lnTo>
                <a:lnTo>
                  <a:pt x="9296" y="7666"/>
                </a:lnTo>
                <a:lnTo>
                  <a:pt x="9320" y="7495"/>
                </a:lnTo>
                <a:lnTo>
                  <a:pt x="9296" y="7349"/>
                </a:lnTo>
                <a:lnTo>
                  <a:pt x="9247" y="7203"/>
                </a:lnTo>
                <a:lnTo>
                  <a:pt x="9150" y="7057"/>
                </a:lnTo>
                <a:lnTo>
                  <a:pt x="9052" y="6984"/>
                </a:lnTo>
                <a:lnTo>
                  <a:pt x="8955" y="6936"/>
                </a:lnTo>
                <a:close/>
                <a:moveTo>
                  <a:pt x="1947" y="9710"/>
                </a:moveTo>
                <a:lnTo>
                  <a:pt x="1801" y="9758"/>
                </a:lnTo>
                <a:lnTo>
                  <a:pt x="1582" y="9856"/>
                </a:lnTo>
                <a:lnTo>
                  <a:pt x="1363" y="10002"/>
                </a:lnTo>
                <a:lnTo>
                  <a:pt x="925" y="10294"/>
                </a:lnTo>
                <a:lnTo>
                  <a:pt x="706" y="10415"/>
                </a:lnTo>
                <a:lnTo>
                  <a:pt x="585" y="10513"/>
                </a:lnTo>
                <a:lnTo>
                  <a:pt x="463" y="10610"/>
                </a:lnTo>
                <a:lnTo>
                  <a:pt x="366" y="10707"/>
                </a:lnTo>
                <a:lnTo>
                  <a:pt x="317" y="10829"/>
                </a:lnTo>
                <a:lnTo>
                  <a:pt x="317" y="10878"/>
                </a:lnTo>
                <a:lnTo>
                  <a:pt x="341" y="10926"/>
                </a:lnTo>
                <a:lnTo>
                  <a:pt x="366" y="10999"/>
                </a:lnTo>
                <a:lnTo>
                  <a:pt x="439" y="11048"/>
                </a:lnTo>
                <a:lnTo>
                  <a:pt x="536" y="11097"/>
                </a:lnTo>
                <a:lnTo>
                  <a:pt x="633" y="11097"/>
                </a:lnTo>
                <a:lnTo>
                  <a:pt x="755" y="11072"/>
                </a:lnTo>
                <a:lnTo>
                  <a:pt x="877" y="11048"/>
                </a:lnTo>
                <a:lnTo>
                  <a:pt x="1120" y="10926"/>
                </a:lnTo>
                <a:lnTo>
                  <a:pt x="1315" y="10829"/>
                </a:lnTo>
                <a:lnTo>
                  <a:pt x="1728" y="10610"/>
                </a:lnTo>
                <a:lnTo>
                  <a:pt x="1947" y="10488"/>
                </a:lnTo>
                <a:lnTo>
                  <a:pt x="2142" y="10342"/>
                </a:lnTo>
                <a:lnTo>
                  <a:pt x="2264" y="10245"/>
                </a:lnTo>
                <a:lnTo>
                  <a:pt x="2312" y="10123"/>
                </a:lnTo>
                <a:lnTo>
                  <a:pt x="2312" y="10002"/>
                </a:lnTo>
                <a:lnTo>
                  <a:pt x="2264" y="9880"/>
                </a:lnTo>
                <a:lnTo>
                  <a:pt x="2191" y="9783"/>
                </a:lnTo>
                <a:lnTo>
                  <a:pt x="2069" y="9734"/>
                </a:lnTo>
                <a:lnTo>
                  <a:pt x="1947" y="9710"/>
                </a:lnTo>
                <a:close/>
                <a:moveTo>
                  <a:pt x="14065" y="10026"/>
                </a:moveTo>
                <a:lnTo>
                  <a:pt x="13895" y="10050"/>
                </a:lnTo>
                <a:lnTo>
                  <a:pt x="13846" y="10075"/>
                </a:lnTo>
                <a:lnTo>
                  <a:pt x="13797" y="10123"/>
                </a:lnTo>
                <a:lnTo>
                  <a:pt x="13773" y="10172"/>
                </a:lnTo>
                <a:lnTo>
                  <a:pt x="13749" y="10221"/>
                </a:lnTo>
                <a:lnTo>
                  <a:pt x="13773" y="10318"/>
                </a:lnTo>
                <a:lnTo>
                  <a:pt x="13797" y="10367"/>
                </a:lnTo>
                <a:lnTo>
                  <a:pt x="13846" y="10415"/>
                </a:lnTo>
                <a:lnTo>
                  <a:pt x="14138" y="10586"/>
                </a:lnTo>
                <a:lnTo>
                  <a:pt x="14454" y="10756"/>
                </a:lnTo>
                <a:lnTo>
                  <a:pt x="14624" y="10878"/>
                </a:lnTo>
                <a:lnTo>
                  <a:pt x="14819" y="10975"/>
                </a:lnTo>
                <a:lnTo>
                  <a:pt x="15014" y="11048"/>
                </a:lnTo>
                <a:lnTo>
                  <a:pt x="15208" y="11097"/>
                </a:lnTo>
                <a:lnTo>
                  <a:pt x="15379" y="11097"/>
                </a:lnTo>
                <a:lnTo>
                  <a:pt x="15427" y="11072"/>
                </a:lnTo>
                <a:lnTo>
                  <a:pt x="15500" y="11024"/>
                </a:lnTo>
                <a:lnTo>
                  <a:pt x="15573" y="10951"/>
                </a:lnTo>
                <a:lnTo>
                  <a:pt x="15598" y="10829"/>
                </a:lnTo>
                <a:lnTo>
                  <a:pt x="15598" y="10707"/>
                </a:lnTo>
                <a:lnTo>
                  <a:pt x="15549" y="10586"/>
                </a:lnTo>
                <a:lnTo>
                  <a:pt x="15500" y="10537"/>
                </a:lnTo>
                <a:lnTo>
                  <a:pt x="15452" y="10513"/>
                </a:lnTo>
                <a:lnTo>
                  <a:pt x="15379" y="10464"/>
                </a:lnTo>
                <a:lnTo>
                  <a:pt x="15306" y="10464"/>
                </a:lnTo>
                <a:lnTo>
                  <a:pt x="15135" y="10415"/>
                </a:lnTo>
                <a:lnTo>
                  <a:pt x="14965" y="10367"/>
                </a:lnTo>
                <a:lnTo>
                  <a:pt x="14600" y="10196"/>
                </a:lnTo>
                <a:lnTo>
                  <a:pt x="14430" y="10099"/>
                </a:lnTo>
                <a:lnTo>
                  <a:pt x="14260" y="10050"/>
                </a:lnTo>
                <a:lnTo>
                  <a:pt x="14065" y="10026"/>
                </a:lnTo>
                <a:close/>
                <a:moveTo>
                  <a:pt x="8468" y="2605"/>
                </a:moveTo>
                <a:lnTo>
                  <a:pt x="8760" y="2629"/>
                </a:lnTo>
                <a:lnTo>
                  <a:pt x="9052" y="2678"/>
                </a:lnTo>
                <a:lnTo>
                  <a:pt x="9344" y="2726"/>
                </a:lnTo>
                <a:lnTo>
                  <a:pt x="9125" y="2799"/>
                </a:lnTo>
                <a:lnTo>
                  <a:pt x="9101" y="2824"/>
                </a:lnTo>
                <a:lnTo>
                  <a:pt x="9101" y="2848"/>
                </a:lnTo>
                <a:lnTo>
                  <a:pt x="9101" y="2872"/>
                </a:lnTo>
                <a:lnTo>
                  <a:pt x="9125" y="2897"/>
                </a:lnTo>
                <a:lnTo>
                  <a:pt x="9223" y="2945"/>
                </a:lnTo>
                <a:lnTo>
                  <a:pt x="9320" y="2970"/>
                </a:lnTo>
                <a:lnTo>
                  <a:pt x="9442" y="2945"/>
                </a:lnTo>
                <a:lnTo>
                  <a:pt x="9563" y="2921"/>
                </a:lnTo>
                <a:lnTo>
                  <a:pt x="9855" y="2872"/>
                </a:lnTo>
                <a:lnTo>
                  <a:pt x="10269" y="3043"/>
                </a:lnTo>
                <a:lnTo>
                  <a:pt x="10074" y="3067"/>
                </a:lnTo>
                <a:lnTo>
                  <a:pt x="9855" y="3116"/>
                </a:lnTo>
                <a:lnTo>
                  <a:pt x="9685" y="3189"/>
                </a:lnTo>
                <a:lnTo>
                  <a:pt x="9515" y="3262"/>
                </a:lnTo>
                <a:lnTo>
                  <a:pt x="9515" y="3286"/>
                </a:lnTo>
                <a:lnTo>
                  <a:pt x="9490" y="3310"/>
                </a:lnTo>
                <a:lnTo>
                  <a:pt x="9515" y="3335"/>
                </a:lnTo>
                <a:lnTo>
                  <a:pt x="9539" y="3359"/>
                </a:lnTo>
                <a:lnTo>
                  <a:pt x="9953" y="3335"/>
                </a:lnTo>
                <a:lnTo>
                  <a:pt x="10342" y="3310"/>
                </a:lnTo>
                <a:lnTo>
                  <a:pt x="10780" y="3310"/>
                </a:lnTo>
                <a:lnTo>
                  <a:pt x="11048" y="3505"/>
                </a:lnTo>
                <a:lnTo>
                  <a:pt x="10756" y="3578"/>
                </a:lnTo>
                <a:lnTo>
                  <a:pt x="10464" y="3675"/>
                </a:lnTo>
                <a:lnTo>
                  <a:pt x="10245" y="3797"/>
                </a:lnTo>
                <a:lnTo>
                  <a:pt x="10099" y="3918"/>
                </a:lnTo>
                <a:lnTo>
                  <a:pt x="10074" y="3943"/>
                </a:lnTo>
                <a:lnTo>
                  <a:pt x="10099" y="3943"/>
                </a:lnTo>
                <a:lnTo>
                  <a:pt x="10391" y="3918"/>
                </a:lnTo>
                <a:lnTo>
                  <a:pt x="10683" y="3870"/>
                </a:lnTo>
                <a:lnTo>
                  <a:pt x="10975" y="3821"/>
                </a:lnTo>
                <a:lnTo>
                  <a:pt x="11291" y="3773"/>
                </a:lnTo>
                <a:lnTo>
                  <a:pt x="11364" y="3773"/>
                </a:lnTo>
                <a:lnTo>
                  <a:pt x="11583" y="3967"/>
                </a:lnTo>
                <a:lnTo>
                  <a:pt x="11778" y="4186"/>
                </a:lnTo>
                <a:lnTo>
                  <a:pt x="11388" y="4210"/>
                </a:lnTo>
                <a:lnTo>
                  <a:pt x="10829" y="4259"/>
                </a:lnTo>
                <a:lnTo>
                  <a:pt x="10561" y="4283"/>
                </a:lnTo>
                <a:lnTo>
                  <a:pt x="10318" y="4381"/>
                </a:lnTo>
                <a:lnTo>
                  <a:pt x="10293" y="4405"/>
                </a:lnTo>
                <a:lnTo>
                  <a:pt x="10293" y="4429"/>
                </a:lnTo>
                <a:lnTo>
                  <a:pt x="10318" y="4454"/>
                </a:lnTo>
                <a:lnTo>
                  <a:pt x="10585" y="4527"/>
                </a:lnTo>
                <a:lnTo>
                  <a:pt x="11705" y="4527"/>
                </a:lnTo>
                <a:lnTo>
                  <a:pt x="11997" y="4502"/>
                </a:lnTo>
                <a:lnTo>
                  <a:pt x="12216" y="4867"/>
                </a:lnTo>
                <a:lnTo>
                  <a:pt x="11851" y="4867"/>
                </a:lnTo>
                <a:lnTo>
                  <a:pt x="11267" y="4892"/>
                </a:lnTo>
                <a:lnTo>
                  <a:pt x="10658" y="4940"/>
                </a:lnTo>
                <a:lnTo>
                  <a:pt x="10634" y="4940"/>
                </a:lnTo>
                <a:lnTo>
                  <a:pt x="10634" y="4965"/>
                </a:lnTo>
                <a:lnTo>
                  <a:pt x="10634" y="4989"/>
                </a:lnTo>
                <a:lnTo>
                  <a:pt x="10658" y="5013"/>
                </a:lnTo>
                <a:lnTo>
                  <a:pt x="10902" y="5086"/>
                </a:lnTo>
                <a:lnTo>
                  <a:pt x="11169" y="5111"/>
                </a:lnTo>
                <a:lnTo>
                  <a:pt x="12021" y="5111"/>
                </a:lnTo>
                <a:lnTo>
                  <a:pt x="12362" y="5135"/>
                </a:lnTo>
                <a:lnTo>
                  <a:pt x="12556" y="5622"/>
                </a:lnTo>
                <a:lnTo>
                  <a:pt x="11461" y="5622"/>
                </a:lnTo>
                <a:lnTo>
                  <a:pt x="11291" y="5646"/>
                </a:lnTo>
                <a:lnTo>
                  <a:pt x="11145" y="5695"/>
                </a:lnTo>
                <a:lnTo>
                  <a:pt x="10999" y="5768"/>
                </a:lnTo>
                <a:lnTo>
                  <a:pt x="10975" y="5792"/>
                </a:lnTo>
                <a:lnTo>
                  <a:pt x="10999" y="5841"/>
                </a:lnTo>
                <a:lnTo>
                  <a:pt x="11267" y="5889"/>
                </a:lnTo>
                <a:lnTo>
                  <a:pt x="11534" y="5889"/>
                </a:lnTo>
                <a:lnTo>
                  <a:pt x="12070" y="5914"/>
                </a:lnTo>
                <a:lnTo>
                  <a:pt x="12654" y="5938"/>
                </a:lnTo>
                <a:lnTo>
                  <a:pt x="12702" y="6060"/>
                </a:lnTo>
                <a:lnTo>
                  <a:pt x="12727" y="6181"/>
                </a:lnTo>
                <a:lnTo>
                  <a:pt x="12386" y="6181"/>
                </a:lnTo>
                <a:lnTo>
                  <a:pt x="11729" y="6254"/>
                </a:lnTo>
                <a:lnTo>
                  <a:pt x="11413" y="6279"/>
                </a:lnTo>
                <a:lnTo>
                  <a:pt x="11121" y="6352"/>
                </a:lnTo>
                <a:lnTo>
                  <a:pt x="11096" y="6352"/>
                </a:lnTo>
                <a:lnTo>
                  <a:pt x="11096" y="6376"/>
                </a:lnTo>
                <a:lnTo>
                  <a:pt x="11096" y="6400"/>
                </a:lnTo>
                <a:lnTo>
                  <a:pt x="11121" y="6425"/>
                </a:lnTo>
                <a:lnTo>
                  <a:pt x="11388" y="6473"/>
                </a:lnTo>
                <a:lnTo>
                  <a:pt x="11656" y="6498"/>
                </a:lnTo>
                <a:lnTo>
                  <a:pt x="12508" y="6498"/>
                </a:lnTo>
                <a:lnTo>
                  <a:pt x="12824" y="6522"/>
                </a:lnTo>
                <a:lnTo>
                  <a:pt x="12873" y="6838"/>
                </a:lnTo>
                <a:lnTo>
                  <a:pt x="12556" y="6838"/>
                </a:lnTo>
                <a:lnTo>
                  <a:pt x="12240" y="6863"/>
                </a:lnTo>
                <a:lnTo>
                  <a:pt x="11753" y="6887"/>
                </a:lnTo>
                <a:lnTo>
                  <a:pt x="11510" y="6911"/>
                </a:lnTo>
                <a:lnTo>
                  <a:pt x="11267" y="6936"/>
                </a:lnTo>
                <a:lnTo>
                  <a:pt x="11242" y="6936"/>
                </a:lnTo>
                <a:lnTo>
                  <a:pt x="11242" y="6960"/>
                </a:lnTo>
                <a:lnTo>
                  <a:pt x="11242" y="7009"/>
                </a:lnTo>
                <a:lnTo>
                  <a:pt x="11267" y="7009"/>
                </a:lnTo>
                <a:lnTo>
                  <a:pt x="11461" y="7082"/>
                </a:lnTo>
                <a:lnTo>
                  <a:pt x="11680" y="7130"/>
                </a:lnTo>
                <a:lnTo>
                  <a:pt x="12727" y="7130"/>
                </a:lnTo>
                <a:lnTo>
                  <a:pt x="12921" y="7106"/>
                </a:lnTo>
                <a:lnTo>
                  <a:pt x="12994" y="7593"/>
                </a:lnTo>
                <a:lnTo>
                  <a:pt x="12994" y="7593"/>
                </a:lnTo>
                <a:lnTo>
                  <a:pt x="12848" y="7568"/>
                </a:lnTo>
                <a:lnTo>
                  <a:pt x="12702" y="7568"/>
                </a:lnTo>
                <a:lnTo>
                  <a:pt x="12435" y="7593"/>
                </a:lnTo>
                <a:lnTo>
                  <a:pt x="11997" y="7593"/>
                </a:lnTo>
                <a:lnTo>
                  <a:pt x="11778" y="7617"/>
                </a:lnTo>
                <a:lnTo>
                  <a:pt x="11559" y="7690"/>
                </a:lnTo>
                <a:lnTo>
                  <a:pt x="11534" y="7690"/>
                </a:lnTo>
                <a:lnTo>
                  <a:pt x="11534" y="7739"/>
                </a:lnTo>
                <a:lnTo>
                  <a:pt x="11534" y="7763"/>
                </a:lnTo>
                <a:lnTo>
                  <a:pt x="11559" y="7787"/>
                </a:lnTo>
                <a:lnTo>
                  <a:pt x="11778" y="7836"/>
                </a:lnTo>
                <a:lnTo>
                  <a:pt x="11997" y="7860"/>
                </a:lnTo>
                <a:lnTo>
                  <a:pt x="12435" y="7860"/>
                </a:lnTo>
                <a:lnTo>
                  <a:pt x="12702" y="7885"/>
                </a:lnTo>
                <a:lnTo>
                  <a:pt x="12848" y="7885"/>
                </a:lnTo>
                <a:lnTo>
                  <a:pt x="12994" y="7860"/>
                </a:lnTo>
                <a:lnTo>
                  <a:pt x="12994" y="7909"/>
                </a:lnTo>
                <a:lnTo>
                  <a:pt x="12994" y="8250"/>
                </a:lnTo>
                <a:lnTo>
                  <a:pt x="12873" y="8201"/>
                </a:lnTo>
                <a:lnTo>
                  <a:pt x="12775" y="8201"/>
                </a:lnTo>
                <a:lnTo>
                  <a:pt x="12532" y="8177"/>
                </a:lnTo>
                <a:lnTo>
                  <a:pt x="12094" y="8177"/>
                </a:lnTo>
                <a:lnTo>
                  <a:pt x="11875" y="8201"/>
                </a:lnTo>
                <a:lnTo>
                  <a:pt x="11656" y="8250"/>
                </a:lnTo>
                <a:lnTo>
                  <a:pt x="11656" y="8274"/>
                </a:lnTo>
                <a:lnTo>
                  <a:pt x="11632" y="8298"/>
                </a:lnTo>
                <a:lnTo>
                  <a:pt x="11656" y="8298"/>
                </a:lnTo>
                <a:lnTo>
                  <a:pt x="11656" y="8323"/>
                </a:lnTo>
                <a:lnTo>
                  <a:pt x="12045" y="8396"/>
                </a:lnTo>
                <a:lnTo>
                  <a:pt x="12410" y="8444"/>
                </a:lnTo>
                <a:lnTo>
                  <a:pt x="12702" y="8469"/>
                </a:lnTo>
                <a:lnTo>
                  <a:pt x="12824" y="8493"/>
                </a:lnTo>
                <a:lnTo>
                  <a:pt x="12970" y="8469"/>
                </a:lnTo>
                <a:lnTo>
                  <a:pt x="12873" y="8858"/>
                </a:lnTo>
                <a:lnTo>
                  <a:pt x="12654" y="8809"/>
                </a:lnTo>
                <a:lnTo>
                  <a:pt x="12483" y="8785"/>
                </a:lnTo>
                <a:lnTo>
                  <a:pt x="12264" y="8736"/>
                </a:lnTo>
                <a:lnTo>
                  <a:pt x="11826" y="8736"/>
                </a:lnTo>
                <a:lnTo>
                  <a:pt x="11607" y="8809"/>
                </a:lnTo>
                <a:lnTo>
                  <a:pt x="11583" y="8834"/>
                </a:lnTo>
                <a:lnTo>
                  <a:pt x="11583" y="8858"/>
                </a:lnTo>
                <a:lnTo>
                  <a:pt x="11583" y="8882"/>
                </a:lnTo>
                <a:lnTo>
                  <a:pt x="11851" y="8882"/>
                </a:lnTo>
                <a:lnTo>
                  <a:pt x="12094" y="8931"/>
                </a:lnTo>
                <a:lnTo>
                  <a:pt x="12556" y="9053"/>
                </a:lnTo>
                <a:lnTo>
                  <a:pt x="12775" y="9126"/>
                </a:lnTo>
                <a:lnTo>
                  <a:pt x="12654" y="9345"/>
                </a:lnTo>
                <a:lnTo>
                  <a:pt x="12508" y="9296"/>
                </a:lnTo>
                <a:lnTo>
                  <a:pt x="12313" y="9272"/>
                </a:lnTo>
                <a:lnTo>
                  <a:pt x="12143" y="9223"/>
                </a:lnTo>
                <a:lnTo>
                  <a:pt x="11972" y="9199"/>
                </a:lnTo>
                <a:lnTo>
                  <a:pt x="11607" y="9199"/>
                </a:lnTo>
                <a:lnTo>
                  <a:pt x="11583" y="9223"/>
                </a:lnTo>
                <a:lnTo>
                  <a:pt x="11583" y="9247"/>
                </a:lnTo>
                <a:lnTo>
                  <a:pt x="11583" y="9272"/>
                </a:lnTo>
                <a:lnTo>
                  <a:pt x="11924" y="9418"/>
                </a:lnTo>
                <a:lnTo>
                  <a:pt x="12240" y="9564"/>
                </a:lnTo>
                <a:lnTo>
                  <a:pt x="12532" y="9637"/>
                </a:lnTo>
                <a:lnTo>
                  <a:pt x="12337" y="9929"/>
                </a:lnTo>
                <a:lnTo>
                  <a:pt x="12337" y="9977"/>
                </a:lnTo>
                <a:lnTo>
                  <a:pt x="12167" y="9904"/>
                </a:lnTo>
                <a:lnTo>
                  <a:pt x="11997" y="9880"/>
                </a:lnTo>
                <a:lnTo>
                  <a:pt x="11802" y="9831"/>
                </a:lnTo>
                <a:lnTo>
                  <a:pt x="11242" y="9831"/>
                </a:lnTo>
                <a:lnTo>
                  <a:pt x="11218" y="9856"/>
                </a:lnTo>
                <a:lnTo>
                  <a:pt x="11218" y="9880"/>
                </a:lnTo>
                <a:lnTo>
                  <a:pt x="11242" y="9880"/>
                </a:lnTo>
                <a:lnTo>
                  <a:pt x="11534" y="10002"/>
                </a:lnTo>
                <a:lnTo>
                  <a:pt x="11851" y="10123"/>
                </a:lnTo>
                <a:lnTo>
                  <a:pt x="12167" y="10245"/>
                </a:lnTo>
                <a:lnTo>
                  <a:pt x="11972" y="10513"/>
                </a:lnTo>
                <a:lnTo>
                  <a:pt x="11826" y="10488"/>
                </a:lnTo>
                <a:lnTo>
                  <a:pt x="11413" y="10391"/>
                </a:lnTo>
                <a:lnTo>
                  <a:pt x="11023" y="10342"/>
                </a:lnTo>
                <a:lnTo>
                  <a:pt x="10975" y="10342"/>
                </a:lnTo>
                <a:lnTo>
                  <a:pt x="10975" y="10367"/>
                </a:lnTo>
                <a:lnTo>
                  <a:pt x="10975" y="10391"/>
                </a:lnTo>
                <a:lnTo>
                  <a:pt x="10999" y="10440"/>
                </a:lnTo>
                <a:lnTo>
                  <a:pt x="11145" y="10537"/>
                </a:lnTo>
                <a:lnTo>
                  <a:pt x="11315" y="10610"/>
                </a:lnTo>
                <a:lnTo>
                  <a:pt x="11632" y="10732"/>
                </a:lnTo>
                <a:lnTo>
                  <a:pt x="11802" y="10780"/>
                </a:lnTo>
                <a:lnTo>
                  <a:pt x="11656" y="10999"/>
                </a:lnTo>
                <a:lnTo>
                  <a:pt x="11510" y="10951"/>
                </a:lnTo>
                <a:lnTo>
                  <a:pt x="11364" y="10926"/>
                </a:lnTo>
                <a:lnTo>
                  <a:pt x="11072" y="10853"/>
                </a:lnTo>
                <a:lnTo>
                  <a:pt x="10950" y="10853"/>
                </a:lnTo>
                <a:lnTo>
                  <a:pt x="10804" y="10902"/>
                </a:lnTo>
                <a:lnTo>
                  <a:pt x="10780" y="10926"/>
                </a:lnTo>
                <a:lnTo>
                  <a:pt x="10756" y="10951"/>
                </a:lnTo>
                <a:lnTo>
                  <a:pt x="10756" y="10999"/>
                </a:lnTo>
                <a:lnTo>
                  <a:pt x="10780" y="11048"/>
                </a:lnTo>
                <a:lnTo>
                  <a:pt x="10902" y="11121"/>
                </a:lnTo>
                <a:lnTo>
                  <a:pt x="11023" y="11170"/>
                </a:lnTo>
                <a:lnTo>
                  <a:pt x="11267" y="11243"/>
                </a:lnTo>
                <a:lnTo>
                  <a:pt x="11461" y="11291"/>
                </a:lnTo>
                <a:lnTo>
                  <a:pt x="11242" y="11583"/>
                </a:lnTo>
                <a:lnTo>
                  <a:pt x="11072" y="11535"/>
                </a:lnTo>
                <a:lnTo>
                  <a:pt x="10877" y="11535"/>
                </a:lnTo>
                <a:lnTo>
                  <a:pt x="10683" y="11583"/>
                </a:lnTo>
                <a:lnTo>
                  <a:pt x="10658" y="11608"/>
                </a:lnTo>
                <a:lnTo>
                  <a:pt x="10683" y="11632"/>
                </a:lnTo>
                <a:lnTo>
                  <a:pt x="10829" y="11681"/>
                </a:lnTo>
                <a:lnTo>
                  <a:pt x="10975" y="11729"/>
                </a:lnTo>
                <a:lnTo>
                  <a:pt x="11096" y="11778"/>
                </a:lnTo>
                <a:lnTo>
                  <a:pt x="10877" y="12143"/>
                </a:lnTo>
                <a:lnTo>
                  <a:pt x="10829" y="12118"/>
                </a:lnTo>
                <a:lnTo>
                  <a:pt x="10658" y="12045"/>
                </a:lnTo>
                <a:lnTo>
                  <a:pt x="10561" y="11997"/>
                </a:lnTo>
                <a:lnTo>
                  <a:pt x="10464" y="11972"/>
                </a:lnTo>
                <a:lnTo>
                  <a:pt x="10439" y="11997"/>
                </a:lnTo>
                <a:lnTo>
                  <a:pt x="10439" y="12045"/>
                </a:lnTo>
                <a:lnTo>
                  <a:pt x="10488" y="12118"/>
                </a:lnTo>
                <a:lnTo>
                  <a:pt x="10585" y="12191"/>
                </a:lnTo>
                <a:lnTo>
                  <a:pt x="10756" y="12313"/>
                </a:lnTo>
                <a:lnTo>
                  <a:pt x="10561" y="12654"/>
                </a:lnTo>
                <a:lnTo>
                  <a:pt x="10415" y="12629"/>
                </a:lnTo>
                <a:lnTo>
                  <a:pt x="10172" y="12629"/>
                </a:lnTo>
                <a:lnTo>
                  <a:pt x="10026" y="12654"/>
                </a:lnTo>
                <a:lnTo>
                  <a:pt x="10026" y="12678"/>
                </a:lnTo>
                <a:lnTo>
                  <a:pt x="10026" y="12702"/>
                </a:lnTo>
                <a:lnTo>
                  <a:pt x="10245" y="12800"/>
                </a:lnTo>
                <a:lnTo>
                  <a:pt x="10439" y="12897"/>
                </a:lnTo>
                <a:lnTo>
                  <a:pt x="10196" y="13384"/>
                </a:lnTo>
                <a:lnTo>
                  <a:pt x="9880" y="13384"/>
                </a:lnTo>
                <a:lnTo>
                  <a:pt x="9904" y="13432"/>
                </a:lnTo>
                <a:lnTo>
                  <a:pt x="10147" y="13505"/>
                </a:lnTo>
                <a:lnTo>
                  <a:pt x="10074" y="13700"/>
                </a:lnTo>
                <a:lnTo>
                  <a:pt x="10026" y="13895"/>
                </a:lnTo>
                <a:lnTo>
                  <a:pt x="9953" y="14284"/>
                </a:lnTo>
                <a:lnTo>
                  <a:pt x="9880" y="14673"/>
                </a:lnTo>
                <a:lnTo>
                  <a:pt x="9807" y="15087"/>
                </a:lnTo>
                <a:lnTo>
                  <a:pt x="9101" y="15111"/>
                </a:lnTo>
                <a:lnTo>
                  <a:pt x="9247" y="14673"/>
                </a:lnTo>
                <a:lnTo>
                  <a:pt x="9344" y="14235"/>
                </a:lnTo>
                <a:lnTo>
                  <a:pt x="9539" y="13359"/>
                </a:lnTo>
                <a:lnTo>
                  <a:pt x="9734" y="12459"/>
                </a:lnTo>
                <a:lnTo>
                  <a:pt x="9855" y="12021"/>
                </a:lnTo>
                <a:lnTo>
                  <a:pt x="9977" y="11583"/>
                </a:lnTo>
                <a:lnTo>
                  <a:pt x="10269" y="10659"/>
                </a:lnTo>
                <a:lnTo>
                  <a:pt x="10537" y="9734"/>
                </a:lnTo>
                <a:lnTo>
                  <a:pt x="10658" y="9320"/>
                </a:lnTo>
                <a:lnTo>
                  <a:pt x="10756" y="8858"/>
                </a:lnTo>
                <a:lnTo>
                  <a:pt x="10780" y="8639"/>
                </a:lnTo>
                <a:lnTo>
                  <a:pt x="10780" y="8396"/>
                </a:lnTo>
                <a:lnTo>
                  <a:pt x="10756" y="8177"/>
                </a:lnTo>
                <a:lnTo>
                  <a:pt x="10707" y="7958"/>
                </a:lnTo>
                <a:lnTo>
                  <a:pt x="10683" y="7933"/>
                </a:lnTo>
                <a:lnTo>
                  <a:pt x="10634" y="7933"/>
                </a:lnTo>
                <a:lnTo>
                  <a:pt x="10610" y="7958"/>
                </a:lnTo>
                <a:lnTo>
                  <a:pt x="10537" y="8177"/>
                </a:lnTo>
                <a:lnTo>
                  <a:pt x="10464" y="8420"/>
                </a:lnTo>
                <a:lnTo>
                  <a:pt x="10366" y="8882"/>
                </a:lnTo>
                <a:lnTo>
                  <a:pt x="10293" y="9369"/>
                </a:lnTo>
                <a:lnTo>
                  <a:pt x="10172" y="9831"/>
                </a:lnTo>
                <a:lnTo>
                  <a:pt x="9904" y="10756"/>
                </a:lnTo>
                <a:lnTo>
                  <a:pt x="9588" y="11656"/>
                </a:lnTo>
                <a:lnTo>
                  <a:pt x="9466" y="12094"/>
                </a:lnTo>
                <a:lnTo>
                  <a:pt x="9369" y="12532"/>
                </a:lnTo>
                <a:lnTo>
                  <a:pt x="9174" y="13384"/>
                </a:lnTo>
                <a:lnTo>
                  <a:pt x="8979" y="14260"/>
                </a:lnTo>
                <a:lnTo>
                  <a:pt x="8858" y="14698"/>
                </a:lnTo>
                <a:lnTo>
                  <a:pt x="8736" y="15111"/>
                </a:lnTo>
                <a:lnTo>
                  <a:pt x="8128" y="15136"/>
                </a:lnTo>
                <a:lnTo>
                  <a:pt x="7519" y="15087"/>
                </a:lnTo>
                <a:lnTo>
                  <a:pt x="7179" y="15063"/>
                </a:lnTo>
                <a:lnTo>
                  <a:pt x="7154" y="15038"/>
                </a:lnTo>
                <a:lnTo>
                  <a:pt x="7081" y="14698"/>
                </a:lnTo>
                <a:lnTo>
                  <a:pt x="7033" y="14357"/>
                </a:lnTo>
                <a:lnTo>
                  <a:pt x="6935" y="13651"/>
                </a:lnTo>
                <a:lnTo>
                  <a:pt x="6765" y="12605"/>
                </a:lnTo>
                <a:lnTo>
                  <a:pt x="6570" y="11583"/>
                </a:lnTo>
                <a:lnTo>
                  <a:pt x="6230" y="9880"/>
                </a:lnTo>
                <a:lnTo>
                  <a:pt x="6060" y="9028"/>
                </a:lnTo>
                <a:lnTo>
                  <a:pt x="5841" y="8177"/>
                </a:lnTo>
                <a:lnTo>
                  <a:pt x="5816" y="8152"/>
                </a:lnTo>
                <a:lnTo>
                  <a:pt x="5768" y="8128"/>
                </a:lnTo>
                <a:lnTo>
                  <a:pt x="5743" y="8128"/>
                </a:lnTo>
                <a:lnTo>
                  <a:pt x="5695" y="8152"/>
                </a:lnTo>
                <a:lnTo>
                  <a:pt x="5646" y="8298"/>
                </a:lnTo>
                <a:lnTo>
                  <a:pt x="5646" y="8420"/>
                </a:lnTo>
                <a:lnTo>
                  <a:pt x="5646" y="8542"/>
                </a:lnTo>
                <a:lnTo>
                  <a:pt x="5646" y="8663"/>
                </a:lnTo>
                <a:lnTo>
                  <a:pt x="5719" y="8931"/>
                </a:lnTo>
                <a:lnTo>
                  <a:pt x="5768" y="9199"/>
                </a:lnTo>
                <a:lnTo>
                  <a:pt x="5865" y="9734"/>
                </a:lnTo>
                <a:lnTo>
                  <a:pt x="5962" y="10245"/>
                </a:lnTo>
                <a:lnTo>
                  <a:pt x="6035" y="10780"/>
                </a:lnTo>
                <a:lnTo>
                  <a:pt x="6133" y="11316"/>
                </a:lnTo>
                <a:lnTo>
                  <a:pt x="6327" y="12337"/>
                </a:lnTo>
                <a:lnTo>
                  <a:pt x="6522" y="13384"/>
                </a:lnTo>
                <a:lnTo>
                  <a:pt x="6570" y="13773"/>
                </a:lnTo>
                <a:lnTo>
                  <a:pt x="6619" y="14211"/>
                </a:lnTo>
                <a:lnTo>
                  <a:pt x="6668" y="14625"/>
                </a:lnTo>
                <a:lnTo>
                  <a:pt x="6716" y="14819"/>
                </a:lnTo>
                <a:lnTo>
                  <a:pt x="6765" y="15014"/>
                </a:lnTo>
                <a:lnTo>
                  <a:pt x="6497" y="15038"/>
                </a:lnTo>
                <a:lnTo>
                  <a:pt x="6473" y="14625"/>
                </a:lnTo>
                <a:lnTo>
                  <a:pt x="6400" y="14235"/>
                </a:lnTo>
                <a:lnTo>
                  <a:pt x="6279" y="13846"/>
                </a:lnTo>
                <a:lnTo>
                  <a:pt x="6133" y="13481"/>
                </a:lnTo>
                <a:lnTo>
                  <a:pt x="5938" y="13116"/>
                </a:lnTo>
                <a:lnTo>
                  <a:pt x="5743" y="12775"/>
                </a:lnTo>
                <a:lnTo>
                  <a:pt x="5281" y="12070"/>
                </a:lnTo>
                <a:lnTo>
                  <a:pt x="4746" y="11267"/>
                </a:lnTo>
                <a:lnTo>
                  <a:pt x="4210" y="10415"/>
                </a:lnTo>
                <a:lnTo>
                  <a:pt x="3967" y="9977"/>
                </a:lnTo>
                <a:lnTo>
                  <a:pt x="3724" y="9539"/>
                </a:lnTo>
                <a:lnTo>
                  <a:pt x="3529" y="9077"/>
                </a:lnTo>
                <a:lnTo>
                  <a:pt x="3359" y="8615"/>
                </a:lnTo>
                <a:lnTo>
                  <a:pt x="3286" y="8396"/>
                </a:lnTo>
                <a:lnTo>
                  <a:pt x="3261" y="8152"/>
                </a:lnTo>
                <a:lnTo>
                  <a:pt x="3237" y="7909"/>
                </a:lnTo>
                <a:lnTo>
                  <a:pt x="3237" y="7666"/>
                </a:lnTo>
                <a:lnTo>
                  <a:pt x="3261" y="7155"/>
                </a:lnTo>
                <a:lnTo>
                  <a:pt x="3310" y="6668"/>
                </a:lnTo>
                <a:lnTo>
                  <a:pt x="3334" y="6376"/>
                </a:lnTo>
                <a:lnTo>
                  <a:pt x="3407" y="6108"/>
                </a:lnTo>
                <a:lnTo>
                  <a:pt x="3480" y="5841"/>
                </a:lnTo>
                <a:lnTo>
                  <a:pt x="3578" y="5597"/>
                </a:lnTo>
                <a:lnTo>
                  <a:pt x="3699" y="5354"/>
                </a:lnTo>
                <a:lnTo>
                  <a:pt x="3845" y="5111"/>
                </a:lnTo>
                <a:lnTo>
                  <a:pt x="4016" y="4892"/>
                </a:lnTo>
                <a:lnTo>
                  <a:pt x="4186" y="4673"/>
                </a:lnTo>
                <a:lnTo>
                  <a:pt x="4648" y="4162"/>
                </a:lnTo>
                <a:lnTo>
                  <a:pt x="5062" y="3748"/>
                </a:lnTo>
                <a:lnTo>
                  <a:pt x="5403" y="3432"/>
                </a:lnTo>
                <a:lnTo>
                  <a:pt x="5743" y="3189"/>
                </a:lnTo>
                <a:lnTo>
                  <a:pt x="6060" y="3018"/>
                </a:lnTo>
                <a:lnTo>
                  <a:pt x="6352" y="2872"/>
                </a:lnTo>
                <a:lnTo>
                  <a:pt x="6668" y="2775"/>
                </a:lnTo>
                <a:lnTo>
                  <a:pt x="6984" y="2702"/>
                </a:lnTo>
                <a:lnTo>
                  <a:pt x="7276" y="2653"/>
                </a:lnTo>
                <a:lnTo>
                  <a:pt x="7568" y="2629"/>
                </a:lnTo>
                <a:lnTo>
                  <a:pt x="7860" y="2605"/>
                </a:lnTo>
                <a:close/>
                <a:moveTo>
                  <a:pt x="6716" y="15525"/>
                </a:moveTo>
                <a:lnTo>
                  <a:pt x="6619" y="15720"/>
                </a:lnTo>
                <a:lnTo>
                  <a:pt x="6352" y="16158"/>
                </a:lnTo>
                <a:lnTo>
                  <a:pt x="6279" y="16109"/>
                </a:lnTo>
                <a:lnTo>
                  <a:pt x="6230" y="16060"/>
                </a:lnTo>
                <a:lnTo>
                  <a:pt x="6206" y="15963"/>
                </a:lnTo>
                <a:lnTo>
                  <a:pt x="6206" y="15866"/>
                </a:lnTo>
                <a:lnTo>
                  <a:pt x="6206" y="15768"/>
                </a:lnTo>
                <a:lnTo>
                  <a:pt x="6230" y="15695"/>
                </a:lnTo>
                <a:lnTo>
                  <a:pt x="6279" y="15598"/>
                </a:lnTo>
                <a:lnTo>
                  <a:pt x="6327" y="15549"/>
                </a:lnTo>
                <a:lnTo>
                  <a:pt x="6595" y="15525"/>
                </a:lnTo>
                <a:close/>
                <a:moveTo>
                  <a:pt x="6887" y="15525"/>
                </a:moveTo>
                <a:lnTo>
                  <a:pt x="7276" y="15549"/>
                </a:lnTo>
                <a:lnTo>
                  <a:pt x="7641" y="15598"/>
                </a:lnTo>
                <a:lnTo>
                  <a:pt x="8225" y="15647"/>
                </a:lnTo>
                <a:lnTo>
                  <a:pt x="8809" y="15671"/>
                </a:lnTo>
                <a:lnTo>
                  <a:pt x="8541" y="15963"/>
                </a:lnTo>
                <a:lnTo>
                  <a:pt x="8298" y="16255"/>
                </a:lnTo>
                <a:lnTo>
                  <a:pt x="7909" y="16231"/>
                </a:lnTo>
                <a:lnTo>
                  <a:pt x="8249" y="15744"/>
                </a:lnTo>
                <a:lnTo>
                  <a:pt x="8249" y="15720"/>
                </a:lnTo>
                <a:lnTo>
                  <a:pt x="8225" y="15695"/>
                </a:lnTo>
                <a:lnTo>
                  <a:pt x="8201" y="15671"/>
                </a:lnTo>
                <a:lnTo>
                  <a:pt x="8176" y="15695"/>
                </a:lnTo>
                <a:lnTo>
                  <a:pt x="7690" y="16231"/>
                </a:lnTo>
                <a:lnTo>
                  <a:pt x="7179" y="16182"/>
                </a:lnTo>
                <a:lnTo>
                  <a:pt x="7325" y="15939"/>
                </a:lnTo>
                <a:lnTo>
                  <a:pt x="7471" y="15671"/>
                </a:lnTo>
                <a:lnTo>
                  <a:pt x="7471" y="15647"/>
                </a:lnTo>
                <a:lnTo>
                  <a:pt x="7446" y="15622"/>
                </a:lnTo>
                <a:lnTo>
                  <a:pt x="7422" y="15647"/>
                </a:lnTo>
                <a:lnTo>
                  <a:pt x="7203" y="15890"/>
                </a:lnTo>
                <a:lnTo>
                  <a:pt x="6935" y="16182"/>
                </a:lnTo>
                <a:lnTo>
                  <a:pt x="6741" y="16206"/>
                </a:lnTo>
                <a:lnTo>
                  <a:pt x="6570" y="16255"/>
                </a:lnTo>
                <a:lnTo>
                  <a:pt x="6668" y="16060"/>
                </a:lnTo>
                <a:lnTo>
                  <a:pt x="6814" y="15817"/>
                </a:lnTo>
                <a:lnTo>
                  <a:pt x="6862" y="15671"/>
                </a:lnTo>
                <a:lnTo>
                  <a:pt x="6887" y="15525"/>
                </a:lnTo>
                <a:close/>
                <a:moveTo>
                  <a:pt x="9661" y="15622"/>
                </a:moveTo>
                <a:lnTo>
                  <a:pt x="9734" y="15671"/>
                </a:lnTo>
                <a:lnTo>
                  <a:pt x="9807" y="15695"/>
                </a:lnTo>
                <a:lnTo>
                  <a:pt x="9953" y="15695"/>
                </a:lnTo>
                <a:lnTo>
                  <a:pt x="9782" y="15793"/>
                </a:lnTo>
                <a:lnTo>
                  <a:pt x="9661" y="15939"/>
                </a:lnTo>
                <a:lnTo>
                  <a:pt x="9539" y="16085"/>
                </a:lnTo>
                <a:lnTo>
                  <a:pt x="9417" y="16279"/>
                </a:lnTo>
                <a:lnTo>
                  <a:pt x="9271" y="16279"/>
                </a:lnTo>
                <a:lnTo>
                  <a:pt x="9612" y="15817"/>
                </a:lnTo>
                <a:lnTo>
                  <a:pt x="9612" y="15793"/>
                </a:lnTo>
                <a:lnTo>
                  <a:pt x="9612" y="15768"/>
                </a:lnTo>
                <a:lnTo>
                  <a:pt x="9563" y="15768"/>
                </a:lnTo>
                <a:lnTo>
                  <a:pt x="9320" y="16012"/>
                </a:lnTo>
                <a:lnTo>
                  <a:pt x="9077" y="16255"/>
                </a:lnTo>
                <a:lnTo>
                  <a:pt x="8517" y="16255"/>
                </a:lnTo>
                <a:lnTo>
                  <a:pt x="8882" y="15720"/>
                </a:lnTo>
                <a:lnTo>
                  <a:pt x="8906" y="15695"/>
                </a:lnTo>
                <a:lnTo>
                  <a:pt x="8882" y="15671"/>
                </a:lnTo>
                <a:lnTo>
                  <a:pt x="9271" y="15671"/>
                </a:lnTo>
                <a:lnTo>
                  <a:pt x="9661" y="15622"/>
                </a:lnTo>
                <a:close/>
                <a:moveTo>
                  <a:pt x="10074" y="15768"/>
                </a:moveTo>
                <a:lnTo>
                  <a:pt x="10074" y="15841"/>
                </a:lnTo>
                <a:lnTo>
                  <a:pt x="10099" y="15939"/>
                </a:lnTo>
                <a:lnTo>
                  <a:pt x="10074" y="16060"/>
                </a:lnTo>
                <a:lnTo>
                  <a:pt x="10050" y="16182"/>
                </a:lnTo>
                <a:lnTo>
                  <a:pt x="9977" y="16304"/>
                </a:lnTo>
                <a:lnTo>
                  <a:pt x="9758" y="16279"/>
                </a:lnTo>
                <a:lnTo>
                  <a:pt x="9880" y="16012"/>
                </a:lnTo>
                <a:lnTo>
                  <a:pt x="9977" y="15890"/>
                </a:lnTo>
                <a:lnTo>
                  <a:pt x="10074" y="15768"/>
                </a:lnTo>
                <a:close/>
                <a:moveTo>
                  <a:pt x="6522" y="16571"/>
                </a:moveTo>
                <a:lnTo>
                  <a:pt x="6595" y="16620"/>
                </a:lnTo>
                <a:lnTo>
                  <a:pt x="6424" y="16888"/>
                </a:lnTo>
                <a:lnTo>
                  <a:pt x="6376" y="17034"/>
                </a:lnTo>
                <a:lnTo>
                  <a:pt x="6327" y="17180"/>
                </a:lnTo>
                <a:lnTo>
                  <a:pt x="6254" y="17082"/>
                </a:lnTo>
                <a:lnTo>
                  <a:pt x="6230" y="16985"/>
                </a:lnTo>
                <a:lnTo>
                  <a:pt x="6206" y="16912"/>
                </a:lnTo>
                <a:lnTo>
                  <a:pt x="6230" y="16815"/>
                </a:lnTo>
                <a:lnTo>
                  <a:pt x="6254" y="16839"/>
                </a:lnTo>
                <a:lnTo>
                  <a:pt x="6303" y="16839"/>
                </a:lnTo>
                <a:lnTo>
                  <a:pt x="6352" y="16815"/>
                </a:lnTo>
                <a:lnTo>
                  <a:pt x="6376" y="16766"/>
                </a:lnTo>
                <a:lnTo>
                  <a:pt x="6424" y="16596"/>
                </a:lnTo>
                <a:lnTo>
                  <a:pt x="6449" y="16596"/>
                </a:lnTo>
                <a:lnTo>
                  <a:pt x="6522" y="16571"/>
                </a:lnTo>
                <a:close/>
                <a:moveTo>
                  <a:pt x="7884" y="16693"/>
                </a:moveTo>
                <a:lnTo>
                  <a:pt x="7957" y="16717"/>
                </a:lnTo>
                <a:lnTo>
                  <a:pt x="7787" y="16985"/>
                </a:lnTo>
                <a:lnTo>
                  <a:pt x="7617" y="17253"/>
                </a:lnTo>
                <a:lnTo>
                  <a:pt x="7592" y="17326"/>
                </a:lnTo>
                <a:lnTo>
                  <a:pt x="7300" y="17326"/>
                </a:lnTo>
                <a:lnTo>
                  <a:pt x="7398" y="17107"/>
                </a:lnTo>
                <a:lnTo>
                  <a:pt x="7519" y="16888"/>
                </a:lnTo>
                <a:lnTo>
                  <a:pt x="7617" y="16717"/>
                </a:lnTo>
                <a:lnTo>
                  <a:pt x="7884" y="16693"/>
                </a:lnTo>
                <a:close/>
                <a:moveTo>
                  <a:pt x="8225" y="16717"/>
                </a:moveTo>
                <a:lnTo>
                  <a:pt x="8736" y="16742"/>
                </a:lnTo>
                <a:lnTo>
                  <a:pt x="8541" y="17034"/>
                </a:lnTo>
                <a:lnTo>
                  <a:pt x="8371" y="17326"/>
                </a:lnTo>
                <a:lnTo>
                  <a:pt x="7909" y="17326"/>
                </a:lnTo>
                <a:lnTo>
                  <a:pt x="7933" y="17277"/>
                </a:lnTo>
                <a:lnTo>
                  <a:pt x="8225" y="16717"/>
                </a:lnTo>
                <a:close/>
                <a:moveTo>
                  <a:pt x="9223" y="16742"/>
                </a:moveTo>
                <a:lnTo>
                  <a:pt x="8979" y="17350"/>
                </a:lnTo>
                <a:lnTo>
                  <a:pt x="8663" y="17350"/>
                </a:lnTo>
                <a:lnTo>
                  <a:pt x="8979" y="16742"/>
                </a:lnTo>
                <a:close/>
                <a:moveTo>
                  <a:pt x="9928" y="16742"/>
                </a:moveTo>
                <a:lnTo>
                  <a:pt x="9661" y="17253"/>
                </a:lnTo>
                <a:lnTo>
                  <a:pt x="9612" y="17350"/>
                </a:lnTo>
                <a:lnTo>
                  <a:pt x="9320" y="17350"/>
                </a:lnTo>
                <a:lnTo>
                  <a:pt x="9563" y="16742"/>
                </a:lnTo>
                <a:close/>
                <a:moveTo>
                  <a:pt x="10147" y="16839"/>
                </a:moveTo>
                <a:lnTo>
                  <a:pt x="10220" y="16961"/>
                </a:lnTo>
                <a:lnTo>
                  <a:pt x="10245" y="17107"/>
                </a:lnTo>
                <a:lnTo>
                  <a:pt x="10220" y="17228"/>
                </a:lnTo>
                <a:lnTo>
                  <a:pt x="10147" y="17350"/>
                </a:lnTo>
                <a:lnTo>
                  <a:pt x="9928" y="17350"/>
                </a:lnTo>
                <a:lnTo>
                  <a:pt x="9953" y="17277"/>
                </a:lnTo>
                <a:lnTo>
                  <a:pt x="10050" y="17082"/>
                </a:lnTo>
                <a:lnTo>
                  <a:pt x="10147" y="16839"/>
                </a:lnTo>
                <a:close/>
                <a:moveTo>
                  <a:pt x="6862" y="16693"/>
                </a:moveTo>
                <a:lnTo>
                  <a:pt x="7081" y="16717"/>
                </a:lnTo>
                <a:lnTo>
                  <a:pt x="7300" y="16717"/>
                </a:lnTo>
                <a:lnTo>
                  <a:pt x="7106" y="17009"/>
                </a:lnTo>
                <a:lnTo>
                  <a:pt x="6935" y="17326"/>
                </a:lnTo>
                <a:lnTo>
                  <a:pt x="6741" y="17350"/>
                </a:lnTo>
                <a:lnTo>
                  <a:pt x="6570" y="17399"/>
                </a:lnTo>
                <a:lnTo>
                  <a:pt x="6619" y="17204"/>
                </a:lnTo>
                <a:lnTo>
                  <a:pt x="6692" y="17034"/>
                </a:lnTo>
                <a:lnTo>
                  <a:pt x="6862" y="16693"/>
                </a:lnTo>
                <a:close/>
                <a:moveTo>
                  <a:pt x="6473" y="17618"/>
                </a:moveTo>
                <a:lnTo>
                  <a:pt x="6643" y="17691"/>
                </a:lnTo>
                <a:lnTo>
                  <a:pt x="6814" y="17715"/>
                </a:lnTo>
                <a:lnTo>
                  <a:pt x="6789" y="17910"/>
                </a:lnTo>
                <a:lnTo>
                  <a:pt x="6765" y="18080"/>
                </a:lnTo>
                <a:lnTo>
                  <a:pt x="6643" y="17983"/>
                </a:lnTo>
                <a:lnTo>
                  <a:pt x="6546" y="17861"/>
                </a:lnTo>
                <a:lnTo>
                  <a:pt x="6352" y="17642"/>
                </a:lnTo>
                <a:lnTo>
                  <a:pt x="6376" y="17618"/>
                </a:lnTo>
                <a:lnTo>
                  <a:pt x="6424" y="17642"/>
                </a:lnTo>
                <a:lnTo>
                  <a:pt x="6473" y="17618"/>
                </a:lnTo>
                <a:close/>
                <a:moveTo>
                  <a:pt x="7398" y="17739"/>
                </a:moveTo>
                <a:lnTo>
                  <a:pt x="7300" y="18031"/>
                </a:lnTo>
                <a:lnTo>
                  <a:pt x="7252" y="18177"/>
                </a:lnTo>
                <a:lnTo>
                  <a:pt x="7252" y="18299"/>
                </a:lnTo>
                <a:lnTo>
                  <a:pt x="7008" y="18202"/>
                </a:lnTo>
                <a:lnTo>
                  <a:pt x="7154" y="17739"/>
                </a:lnTo>
                <a:close/>
                <a:moveTo>
                  <a:pt x="8833" y="17715"/>
                </a:moveTo>
                <a:lnTo>
                  <a:pt x="8785" y="17837"/>
                </a:lnTo>
                <a:lnTo>
                  <a:pt x="8736" y="17983"/>
                </a:lnTo>
                <a:lnTo>
                  <a:pt x="8712" y="18104"/>
                </a:lnTo>
                <a:lnTo>
                  <a:pt x="8736" y="18153"/>
                </a:lnTo>
                <a:lnTo>
                  <a:pt x="8736" y="18202"/>
                </a:lnTo>
                <a:lnTo>
                  <a:pt x="8809" y="18250"/>
                </a:lnTo>
                <a:lnTo>
                  <a:pt x="8882" y="18250"/>
                </a:lnTo>
                <a:lnTo>
                  <a:pt x="8931" y="18226"/>
                </a:lnTo>
                <a:lnTo>
                  <a:pt x="9004" y="18153"/>
                </a:lnTo>
                <a:lnTo>
                  <a:pt x="9125" y="17958"/>
                </a:lnTo>
                <a:lnTo>
                  <a:pt x="9198" y="17739"/>
                </a:lnTo>
                <a:lnTo>
                  <a:pt x="9393" y="17739"/>
                </a:lnTo>
                <a:lnTo>
                  <a:pt x="9369" y="17861"/>
                </a:lnTo>
                <a:lnTo>
                  <a:pt x="9369" y="18007"/>
                </a:lnTo>
                <a:lnTo>
                  <a:pt x="9125" y="18153"/>
                </a:lnTo>
                <a:lnTo>
                  <a:pt x="8833" y="18275"/>
                </a:lnTo>
                <a:lnTo>
                  <a:pt x="8566" y="18372"/>
                </a:lnTo>
                <a:lnTo>
                  <a:pt x="8249" y="18421"/>
                </a:lnTo>
                <a:lnTo>
                  <a:pt x="8274" y="18275"/>
                </a:lnTo>
                <a:lnTo>
                  <a:pt x="8371" y="17983"/>
                </a:lnTo>
                <a:lnTo>
                  <a:pt x="8468" y="17715"/>
                </a:lnTo>
                <a:close/>
                <a:moveTo>
                  <a:pt x="8176" y="17715"/>
                </a:moveTo>
                <a:lnTo>
                  <a:pt x="8030" y="18056"/>
                </a:lnTo>
                <a:lnTo>
                  <a:pt x="7957" y="18250"/>
                </a:lnTo>
                <a:lnTo>
                  <a:pt x="7933" y="18445"/>
                </a:lnTo>
                <a:lnTo>
                  <a:pt x="7738" y="18421"/>
                </a:lnTo>
                <a:lnTo>
                  <a:pt x="7568" y="18396"/>
                </a:lnTo>
                <a:lnTo>
                  <a:pt x="7568" y="18226"/>
                </a:lnTo>
                <a:lnTo>
                  <a:pt x="7641" y="17983"/>
                </a:lnTo>
                <a:lnTo>
                  <a:pt x="7738" y="17715"/>
                </a:lnTo>
                <a:close/>
                <a:moveTo>
                  <a:pt x="8128" y="2094"/>
                </a:moveTo>
                <a:lnTo>
                  <a:pt x="7714" y="2142"/>
                </a:lnTo>
                <a:lnTo>
                  <a:pt x="7325" y="2191"/>
                </a:lnTo>
                <a:lnTo>
                  <a:pt x="6935" y="2264"/>
                </a:lnTo>
                <a:lnTo>
                  <a:pt x="6546" y="2386"/>
                </a:lnTo>
                <a:lnTo>
                  <a:pt x="6181" y="2507"/>
                </a:lnTo>
                <a:lnTo>
                  <a:pt x="5841" y="2653"/>
                </a:lnTo>
                <a:lnTo>
                  <a:pt x="5500" y="2824"/>
                </a:lnTo>
                <a:lnTo>
                  <a:pt x="5184" y="3018"/>
                </a:lnTo>
                <a:lnTo>
                  <a:pt x="4892" y="3237"/>
                </a:lnTo>
                <a:lnTo>
                  <a:pt x="4551" y="3554"/>
                </a:lnTo>
                <a:lnTo>
                  <a:pt x="4210" y="3918"/>
                </a:lnTo>
                <a:lnTo>
                  <a:pt x="3918" y="4332"/>
                </a:lnTo>
                <a:lnTo>
                  <a:pt x="3626" y="4746"/>
                </a:lnTo>
                <a:lnTo>
                  <a:pt x="3383" y="5159"/>
                </a:lnTo>
                <a:lnTo>
                  <a:pt x="3164" y="5549"/>
                </a:lnTo>
                <a:lnTo>
                  <a:pt x="3018" y="5889"/>
                </a:lnTo>
                <a:lnTo>
                  <a:pt x="2921" y="6157"/>
                </a:lnTo>
                <a:lnTo>
                  <a:pt x="2823" y="6595"/>
                </a:lnTo>
                <a:lnTo>
                  <a:pt x="2775" y="7057"/>
                </a:lnTo>
                <a:lnTo>
                  <a:pt x="2750" y="7495"/>
                </a:lnTo>
                <a:lnTo>
                  <a:pt x="2775" y="7958"/>
                </a:lnTo>
                <a:lnTo>
                  <a:pt x="2823" y="8396"/>
                </a:lnTo>
                <a:lnTo>
                  <a:pt x="2921" y="8834"/>
                </a:lnTo>
                <a:lnTo>
                  <a:pt x="3067" y="9272"/>
                </a:lnTo>
                <a:lnTo>
                  <a:pt x="3237" y="9685"/>
                </a:lnTo>
                <a:lnTo>
                  <a:pt x="3602" y="10367"/>
                </a:lnTo>
                <a:lnTo>
                  <a:pt x="3991" y="11024"/>
                </a:lnTo>
                <a:lnTo>
                  <a:pt x="4843" y="12337"/>
                </a:lnTo>
                <a:lnTo>
                  <a:pt x="5281" y="13019"/>
                </a:lnTo>
                <a:lnTo>
                  <a:pt x="5476" y="13384"/>
                </a:lnTo>
                <a:lnTo>
                  <a:pt x="5646" y="13724"/>
                </a:lnTo>
                <a:lnTo>
                  <a:pt x="5792" y="14089"/>
                </a:lnTo>
                <a:lnTo>
                  <a:pt x="5914" y="14454"/>
                </a:lnTo>
                <a:lnTo>
                  <a:pt x="5987" y="14844"/>
                </a:lnTo>
                <a:lnTo>
                  <a:pt x="5987" y="15282"/>
                </a:lnTo>
                <a:lnTo>
                  <a:pt x="5962" y="15379"/>
                </a:lnTo>
                <a:lnTo>
                  <a:pt x="5962" y="15428"/>
                </a:lnTo>
                <a:lnTo>
                  <a:pt x="5889" y="15525"/>
                </a:lnTo>
                <a:lnTo>
                  <a:pt x="5841" y="15647"/>
                </a:lnTo>
                <a:lnTo>
                  <a:pt x="5816" y="15768"/>
                </a:lnTo>
                <a:lnTo>
                  <a:pt x="5792" y="15914"/>
                </a:lnTo>
                <a:lnTo>
                  <a:pt x="5816" y="16036"/>
                </a:lnTo>
                <a:lnTo>
                  <a:pt x="5841" y="16158"/>
                </a:lnTo>
                <a:lnTo>
                  <a:pt x="5889" y="16279"/>
                </a:lnTo>
                <a:lnTo>
                  <a:pt x="5962" y="16377"/>
                </a:lnTo>
                <a:lnTo>
                  <a:pt x="5865" y="16474"/>
                </a:lnTo>
                <a:lnTo>
                  <a:pt x="5792" y="16620"/>
                </a:lnTo>
                <a:lnTo>
                  <a:pt x="5768" y="16766"/>
                </a:lnTo>
                <a:lnTo>
                  <a:pt x="5768" y="16912"/>
                </a:lnTo>
                <a:lnTo>
                  <a:pt x="5768" y="17058"/>
                </a:lnTo>
                <a:lnTo>
                  <a:pt x="5816" y="17204"/>
                </a:lnTo>
                <a:lnTo>
                  <a:pt x="5889" y="17350"/>
                </a:lnTo>
                <a:lnTo>
                  <a:pt x="5987" y="17472"/>
                </a:lnTo>
                <a:lnTo>
                  <a:pt x="5962" y="17496"/>
                </a:lnTo>
                <a:lnTo>
                  <a:pt x="5914" y="17618"/>
                </a:lnTo>
                <a:lnTo>
                  <a:pt x="5914" y="17715"/>
                </a:lnTo>
                <a:lnTo>
                  <a:pt x="5938" y="17837"/>
                </a:lnTo>
                <a:lnTo>
                  <a:pt x="5987" y="17934"/>
                </a:lnTo>
                <a:lnTo>
                  <a:pt x="6133" y="18129"/>
                </a:lnTo>
                <a:lnTo>
                  <a:pt x="6303" y="18299"/>
                </a:lnTo>
                <a:lnTo>
                  <a:pt x="6424" y="18421"/>
                </a:lnTo>
                <a:lnTo>
                  <a:pt x="6570" y="18518"/>
                </a:lnTo>
                <a:lnTo>
                  <a:pt x="6862" y="18688"/>
                </a:lnTo>
                <a:lnTo>
                  <a:pt x="7179" y="18810"/>
                </a:lnTo>
                <a:lnTo>
                  <a:pt x="7495" y="18859"/>
                </a:lnTo>
                <a:lnTo>
                  <a:pt x="7738" y="18883"/>
                </a:lnTo>
                <a:lnTo>
                  <a:pt x="7982" y="18883"/>
                </a:lnTo>
                <a:lnTo>
                  <a:pt x="8030" y="18956"/>
                </a:lnTo>
                <a:lnTo>
                  <a:pt x="8079" y="18980"/>
                </a:lnTo>
                <a:lnTo>
                  <a:pt x="8128" y="18980"/>
                </a:lnTo>
                <a:lnTo>
                  <a:pt x="8176" y="18956"/>
                </a:lnTo>
                <a:lnTo>
                  <a:pt x="8201" y="18907"/>
                </a:lnTo>
                <a:lnTo>
                  <a:pt x="8201" y="18883"/>
                </a:lnTo>
                <a:lnTo>
                  <a:pt x="8493" y="18834"/>
                </a:lnTo>
                <a:lnTo>
                  <a:pt x="8785" y="18761"/>
                </a:lnTo>
                <a:lnTo>
                  <a:pt x="9052" y="18664"/>
                </a:lnTo>
                <a:lnTo>
                  <a:pt x="9320" y="18542"/>
                </a:lnTo>
                <a:lnTo>
                  <a:pt x="9563" y="18396"/>
                </a:lnTo>
                <a:lnTo>
                  <a:pt x="9807" y="18226"/>
                </a:lnTo>
                <a:lnTo>
                  <a:pt x="10050" y="18056"/>
                </a:lnTo>
                <a:lnTo>
                  <a:pt x="10269" y="17837"/>
                </a:lnTo>
                <a:lnTo>
                  <a:pt x="10318" y="17764"/>
                </a:lnTo>
                <a:lnTo>
                  <a:pt x="10342" y="17691"/>
                </a:lnTo>
                <a:lnTo>
                  <a:pt x="10464" y="17593"/>
                </a:lnTo>
                <a:lnTo>
                  <a:pt x="10537" y="17447"/>
                </a:lnTo>
                <a:lnTo>
                  <a:pt x="10585" y="17301"/>
                </a:lnTo>
                <a:lnTo>
                  <a:pt x="10634" y="17107"/>
                </a:lnTo>
                <a:lnTo>
                  <a:pt x="10634" y="16936"/>
                </a:lnTo>
                <a:lnTo>
                  <a:pt x="10585" y="16742"/>
                </a:lnTo>
                <a:lnTo>
                  <a:pt x="10512" y="16596"/>
                </a:lnTo>
                <a:lnTo>
                  <a:pt x="10391" y="16474"/>
                </a:lnTo>
                <a:lnTo>
                  <a:pt x="10488" y="16255"/>
                </a:lnTo>
                <a:lnTo>
                  <a:pt x="10537" y="16036"/>
                </a:lnTo>
                <a:lnTo>
                  <a:pt x="10537" y="15817"/>
                </a:lnTo>
                <a:lnTo>
                  <a:pt x="10488" y="15574"/>
                </a:lnTo>
                <a:lnTo>
                  <a:pt x="10415" y="15476"/>
                </a:lnTo>
                <a:lnTo>
                  <a:pt x="10342" y="15379"/>
                </a:lnTo>
                <a:lnTo>
                  <a:pt x="10342" y="15306"/>
                </a:lnTo>
                <a:lnTo>
                  <a:pt x="10415" y="14965"/>
                </a:lnTo>
                <a:lnTo>
                  <a:pt x="10464" y="14625"/>
                </a:lnTo>
                <a:lnTo>
                  <a:pt x="10512" y="14284"/>
                </a:lnTo>
                <a:lnTo>
                  <a:pt x="10585" y="13943"/>
                </a:lnTo>
                <a:lnTo>
                  <a:pt x="10658" y="13700"/>
                </a:lnTo>
                <a:lnTo>
                  <a:pt x="10756" y="13457"/>
                </a:lnTo>
                <a:lnTo>
                  <a:pt x="10999" y="12994"/>
                </a:lnTo>
                <a:lnTo>
                  <a:pt x="11023" y="12970"/>
                </a:lnTo>
                <a:lnTo>
                  <a:pt x="11023" y="12946"/>
                </a:lnTo>
                <a:lnTo>
                  <a:pt x="11340" y="12459"/>
                </a:lnTo>
                <a:lnTo>
                  <a:pt x="11632" y="11972"/>
                </a:lnTo>
                <a:lnTo>
                  <a:pt x="12191" y="11194"/>
                </a:lnTo>
                <a:lnTo>
                  <a:pt x="12483" y="10780"/>
                </a:lnTo>
                <a:lnTo>
                  <a:pt x="12751" y="10367"/>
                </a:lnTo>
                <a:lnTo>
                  <a:pt x="12994" y="9953"/>
                </a:lnTo>
                <a:lnTo>
                  <a:pt x="13213" y="9515"/>
                </a:lnTo>
                <a:lnTo>
                  <a:pt x="13384" y="9053"/>
                </a:lnTo>
                <a:lnTo>
                  <a:pt x="13457" y="8809"/>
                </a:lnTo>
                <a:lnTo>
                  <a:pt x="13505" y="8590"/>
                </a:lnTo>
                <a:lnTo>
                  <a:pt x="13554" y="8152"/>
                </a:lnTo>
                <a:lnTo>
                  <a:pt x="13554" y="7714"/>
                </a:lnTo>
                <a:lnTo>
                  <a:pt x="13505" y="7276"/>
                </a:lnTo>
                <a:lnTo>
                  <a:pt x="13432" y="6838"/>
                </a:lnTo>
                <a:lnTo>
                  <a:pt x="13335" y="6400"/>
                </a:lnTo>
                <a:lnTo>
                  <a:pt x="13213" y="5962"/>
                </a:lnTo>
                <a:lnTo>
                  <a:pt x="12946" y="5135"/>
                </a:lnTo>
                <a:lnTo>
                  <a:pt x="12800" y="4770"/>
                </a:lnTo>
                <a:lnTo>
                  <a:pt x="12605" y="4429"/>
                </a:lnTo>
                <a:lnTo>
                  <a:pt x="12386" y="4113"/>
                </a:lnTo>
                <a:lnTo>
                  <a:pt x="12143" y="3797"/>
                </a:lnTo>
                <a:lnTo>
                  <a:pt x="12143" y="3773"/>
                </a:lnTo>
                <a:lnTo>
                  <a:pt x="12094" y="3675"/>
                </a:lnTo>
                <a:lnTo>
                  <a:pt x="12021" y="3602"/>
                </a:lnTo>
                <a:lnTo>
                  <a:pt x="11948" y="3554"/>
                </a:lnTo>
                <a:lnTo>
                  <a:pt x="11851" y="3505"/>
                </a:lnTo>
                <a:lnTo>
                  <a:pt x="11607" y="3286"/>
                </a:lnTo>
                <a:lnTo>
                  <a:pt x="11340" y="3091"/>
                </a:lnTo>
                <a:lnTo>
                  <a:pt x="11072" y="2897"/>
                </a:lnTo>
                <a:lnTo>
                  <a:pt x="10804" y="2726"/>
                </a:lnTo>
                <a:lnTo>
                  <a:pt x="10464" y="2556"/>
                </a:lnTo>
                <a:lnTo>
                  <a:pt x="10099" y="2386"/>
                </a:lnTo>
                <a:lnTo>
                  <a:pt x="9709" y="2264"/>
                </a:lnTo>
                <a:lnTo>
                  <a:pt x="9320" y="2191"/>
                </a:lnTo>
                <a:lnTo>
                  <a:pt x="8931" y="2142"/>
                </a:lnTo>
                <a:lnTo>
                  <a:pt x="8517" y="2094"/>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515881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FF21356E-25AA-4FF8-BE4A-CB07AC5D3C91}"/>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en" smtClean="0"/>
              <a:t>12</a:t>
            </a:fld>
            <a:endParaRPr lang="en"/>
          </a:p>
        </p:txBody>
      </p:sp>
      <p:graphicFrame>
        <p:nvGraphicFramePr>
          <p:cNvPr id="3" name="Table 2">
            <a:extLst>
              <a:ext uri="{FF2B5EF4-FFF2-40B4-BE49-F238E27FC236}">
                <a16:creationId xmlns:a16="http://schemas.microsoft.com/office/drawing/2014/main" id="{BA3C8A36-E245-4F07-8EB0-6329D6BD676B}"/>
              </a:ext>
            </a:extLst>
          </p:cNvPr>
          <p:cNvGraphicFramePr>
            <a:graphicFrameLocks noGrp="1"/>
          </p:cNvGraphicFramePr>
          <p:nvPr>
            <p:extLst>
              <p:ext uri="{D42A27DB-BD31-4B8C-83A1-F6EECF244321}">
                <p14:modId xmlns:p14="http://schemas.microsoft.com/office/powerpoint/2010/main" val="1941415167"/>
              </p:ext>
            </p:extLst>
          </p:nvPr>
        </p:nvGraphicFramePr>
        <p:xfrm>
          <a:off x="183749" y="566637"/>
          <a:ext cx="8922383" cy="3467100"/>
        </p:xfrm>
        <a:graphic>
          <a:graphicData uri="http://schemas.openxmlformats.org/drawingml/2006/table">
            <a:tbl>
              <a:tblPr firstRow="1" bandRow="1">
                <a:tableStyleId>{2F9B4754-A883-40EA-AA17-CC1FA8374AAD}</a:tableStyleId>
              </a:tblPr>
              <a:tblGrid>
                <a:gridCol w="1084612">
                  <a:extLst>
                    <a:ext uri="{9D8B030D-6E8A-4147-A177-3AD203B41FA5}">
                      <a16:colId xmlns:a16="http://schemas.microsoft.com/office/drawing/2014/main" val="592850875"/>
                    </a:ext>
                  </a:extLst>
                </a:gridCol>
                <a:gridCol w="969321">
                  <a:extLst>
                    <a:ext uri="{9D8B030D-6E8A-4147-A177-3AD203B41FA5}">
                      <a16:colId xmlns:a16="http://schemas.microsoft.com/office/drawing/2014/main" val="3087198024"/>
                    </a:ext>
                  </a:extLst>
                </a:gridCol>
                <a:gridCol w="969321">
                  <a:extLst>
                    <a:ext uri="{9D8B030D-6E8A-4147-A177-3AD203B41FA5}">
                      <a16:colId xmlns:a16="http://schemas.microsoft.com/office/drawing/2014/main" val="3699747668"/>
                    </a:ext>
                  </a:extLst>
                </a:gridCol>
                <a:gridCol w="969321">
                  <a:extLst>
                    <a:ext uri="{9D8B030D-6E8A-4147-A177-3AD203B41FA5}">
                      <a16:colId xmlns:a16="http://schemas.microsoft.com/office/drawing/2014/main" val="2170169660"/>
                    </a:ext>
                  </a:extLst>
                </a:gridCol>
                <a:gridCol w="969322">
                  <a:extLst>
                    <a:ext uri="{9D8B030D-6E8A-4147-A177-3AD203B41FA5}">
                      <a16:colId xmlns:a16="http://schemas.microsoft.com/office/drawing/2014/main" val="2385580077"/>
                    </a:ext>
                  </a:extLst>
                </a:gridCol>
                <a:gridCol w="969322">
                  <a:extLst>
                    <a:ext uri="{9D8B030D-6E8A-4147-A177-3AD203B41FA5}">
                      <a16:colId xmlns:a16="http://schemas.microsoft.com/office/drawing/2014/main" val="3436519740"/>
                    </a:ext>
                  </a:extLst>
                </a:gridCol>
                <a:gridCol w="969321">
                  <a:extLst>
                    <a:ext uri="{9D8B030D-6E8A-4147-A177-3AD203B41FA5}">
                      <a16:colId xmlns:a16="http://schemas.microsoft.com/office/drawing/2014/main" val="1663912351"/>
                    </a:ext>
                  </a:extLst>
                </a:gridCol>
                <a:gridCol w="985842">
                  <a:extLst>
                    <a:ext uri="{9D8B030D-6E8A-4147-A177-3AD203B41FA5}">
                      <a16:colId xmlns:a16="http://schemas.microsoft.com/office/drawing/2014/main" val="2329871838"/>
                    </a:ext>
                  </a:extLst>
                </a:gridCol>
                <a:gridCol w="1036001">
                  <a:extLst>
                    <a:ext uri="{9D8B030D-6E8A-4147-A177-3AD203B41FA5}">
                      <a16:colId xmlns:a16="http://schemas.microsoft.com/office/drawing/2014/main" val="3933646005"/>
                    </a:ext>
                  </a:extLst>
                </a:gridCol>
              </a:tblGrid>
              <a:tr h="300855">
                <a:tc>
                  <a:txBody>
                    <a:bodyPr/>
                    <a:lstStyle/>
                    <a:p>
                      <a:pPr algn="ctr"/>
                      <a:r>
                        <a:rPr lang="en-GB" sz="1400" dirty="0">
                          <a:latin typeface="Twinkl Cursive Looped" panose="02000000000000000000" pitchFamily="2" charset="77"/>
                        </a:rPr>
                        <a:t>Autumn 1</a:t>
                      </a:r>
                    </a:p>
                  </a:txBody>
                  <a:tcPr>
                    <a:solidFill>
                      <a:srgbClr val="FFC000"/>
                    </a:solidFill>
                  </a:tcPr>
                </a:tc>
                <a:tc>
                  <a:txBody>
                    <a:bodyPr/>
                    <a:lstStyle/>
                    <a:p>
                      <a:pPr algn="ctr">
                        <a:spcAft>
                          <a:spcPts val="0"/>
                        </a:spcAft>
                      </a:pPr>
                      <a:r>
                        <a:rPr lang="en-GB" sz="1200" dirty="0">
                          <a:effectLst/>
                          <a:latin typeface="Twinkl Cursive Looped Semibold" panose="02000000000000000000" pitchFamily="2" charset="0"/>
                          <a:ea typeface="Times New Roman" panose="02020603050405020304" pitchFamily="18" charset="0"/>
                        </a:rPr>
                        <a:t>Week 1</a:t>
                      </a:r>
                    </a:p>
                  </a:txBody>
                  <a:tcPr marL="68580" marR="68580" marT="0" marB="0" anchor="ctr"/>
                </a:tc>
                <a:tc>
                  <a:txBody>
                    <a:bodyPr/>
                    <a:lstStyle/>
                    <a:p>
                      <a:r>
                        <a:rPr lang="en-GB" sz="1200">
                          <a:effectLst/>
                          <a:latin typeface="Twinkl Cursive Looped Semibold" panose="02000000000000000000" pitchFamily="2" charset="0"/>
                          <a:ea typeface="Times New Roman" panose="02020603050405020304" pitchFamily="18" charset="0"/>
                        </a:rPr>
                        <a:t>Week 2</a:t>
                      </a:r>
                      <a:endParaRPr lang="en-GB"/>
                    </a:p>
                  </a:txBody>
                  <a:tcPr marL="68580" marR="68580" marT="0" marB="0" anchor="ctr"/>
                </a:tc>
                <a:tc>
                  <a:txBody>
                    <a:bodyPr/>
                    <a:lstStyle/>
                    <a:p>
                      <a:r>
                        <a:rPr lang="en-GB" sz="1200">
                          <a:effectLst/>
                          <a:latin typeface="Twinkl Cursive Looped Semibold" panose="02000000000000000000" pitchFamily="2" charset="0"/>
                          <a:ea typeface="Times New Roman" panose="02020603050405020304" pitchFamily="18" charset="0"/>
                        </a:rPr>
                        <a:t>Week 3</a:t>
                      </a:r>
                      <a:endParaRPr lang="en-GB"/>
                    </a:p>
                  </a:txBody>
                  <a:tcPr marL="68580" marR="68580" marT="0" marB="0" anchor="ctr"/>
                </a:tc>
                <a:tc>
                  <a:txBody>
                    <a:bodyPr/>
                    <a:lstStyle/>
                    <a:p>
                      <a:r>
                        <a:rPr lang="en-GB" sz="1200">
                          <a:effectLst/>
                          <a:latin typeface="Twinkl Cursive Looped Semibold" panose="02000000000000000000" pitchFamily="2" charset="0"/>
                          <a:ea typeface="Times New Roman" panose="02020603050405020304" pitchFamily="18" charset="0"/>
                        </a:rPr>
                        <a:t>Week 4</a:t>
                      </a:r>
                      <a:endParaRPr lang="en-GB"/>
                    </a:p>
                  </a:txBody>
                  <a:tcPr marL="68580" marR="68580" marT="0" marB="0" anchor="ctr"/>
                </a:tc>
                <a:tc>
                  <a:txBody>
                    <a:bodyPr/>
                    <a:lstStyle/>
                    <a:p>
                      <a:r>
                        <a:rPr lang="en-GB" sz="1200">
                          <a:effectLst/>
                          <a:latin typeface="Twinkl Cursive Looped Semibold" panose="02000000000000000000" pitchFamily="2" charset="0"/>
                          <a:ea typeface="Times New Roman" panose="02020603050405020304" pitchFamily="18" charset="0"/>
                        </a:rPr>
                        <a:t>Week 5</a:t>
                      </a:r>
                      <a:endParaRPr lang="en-GB"/>
                    </a:p>
                  </a:txBody>
                  <a:tcPr marL="68580" marR="68580" marT="0" marB="0" anchor="ctr"/>
                </a:tc>
                <a:tc>
                  <a:txBody>
                    <a:bodyPr/>
                    <a:lstStyle/>
                    <a:p>
                      <a:r>
                        <a:rPr lang="en-GB" sz="1200">
                          <a:effectLst/>
                          <a:latin typeface="Twinkl Cursive Looped Semibold" panose="02000000000000000000" pitchFamily="2" charset="0"/>
                          <a:ea typeface="Times New Roman" panose="02020603050405020304" pitchFamily="18" charset="0"/>
                        </a:rPr>
                        <a:t>Week 6</a:t>
                      </a:r>
                      <a:endParaRPr lang="en-GB"/>
                    </a:p>
                  </a:txBody>
                  <a:tcPr marL="68580" marR="68580" marT="0" marB="0" anchor="ctr"/>
                </a:tc>
                <a:tc>
                  <a:txBody>
                    <a:bodyPr/>
                    <a:lstStyle/>
                    <a:p>
                      <a:r>
                        <a:rPr lang="en-GB" sz="1200">
                          <a:effectLst/>
                          <a:latin typeface="Twinkl Cursive Looped Semibold" panose="02000000000000000000" pitchFamily="2" charset="0"/>
                          <a:ea typeface="Times New Roman" panose="02020603050405020304" pitchFamily="18" charset="0"/>
                        </a:rPr>
                        <a:t>Week 7</a:t>
                      </a:r>
                      <a:endParaRPr lang="en-GB"/>
                    </a:p>
                  </a:txBody>
                  <a:tcPr marL="68580" marR="68580" marT="0" marB="0" anchor="ctr"/>
                </a:tc>
                <a:tc>
                  <a:txBody>
                    <a:bodyPr/>
                    <a:lstStyle/>
                    <a:p>
                      <a:r>
                        <a:rPr lang="en-GB" sz="1200">
                          <a:effectLst/>
                          <a:latin typeface="Twinkl Cursive Looped Semibold" panose="02000000000000000000" pitchFamily="2" charset="0"/>
                          <a:ea typeface="Times New Roman" panose="02020603050405020304" pitchFamily="18" charset="0"/>
                        </a:rPr>
                        <a:t>Week 8</a:t>
                      </a:r>
                      <a:endParaRPr lang="en-GB"/>
                    </a:p>
                  </a:txBody>
                  <a:tcPr marL="68580" marR="68580" marT="0" marB="0" anchor="ctr"/>
                </a:tc>
                <a:extLst>
                  <a:ext uri="{0D108BD9-81ED-4DB2-BD59-A6C34878D82A}">
                    <a16:rowId xmlns:a16="http://schemas.microsoft.com/office/drawing/2014/main" val="179689094"/>
                  </a:ext>
                </a:extLst>
              </a:tr>
              <a:tr h="300855">
                <a:tc>
                  <a:txBody>
                    <a:bodyPr/>
                    <a:lstStyle/>
                    <a:p>
                      <a:pPr algn="ctr"/>
                      <a:r>
                        <a:rPr lang="en-US" sz="1400" b="0" dirty="0">
                          <a:latin typeface="Twinkl Cursive Looped" panose="02000000000000000000" pitchFamily="2" charset="77"/>
                          <a:cs typeface="Amatic SC" panose="00000500000000000000" pitchFamily="2" charset="-79"/>
                        </a:rPr>
                        <a:t> KUW</a:t>
                      </a:r>
                      <a:endParaRPr lang="en-GB" sz="1200" b="0" dirty="0">
                        <a:latin typeface="Twinkl Cursive Looped" panose="02000000000000000000" pitchFamily="2" charset="77"/>
                        <a:cs typeface="Amatic SC" panose="00000500000000000000" pitchFamily="2" charset="-79"/>
                      </a:endParaRPr>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01/09/25</a:t>
                      </a:r>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08/09/25</a:t>
                      </a:r>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15/09/25</a:t>
                      </a:r>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22/09/25</a:t>
                      </a:r>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29/09/25</a:t>
                      </a:r>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06/10/25</a:t>
                      </a:r>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13/10/25</a:t>
                      </a:r>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20/10/25</a:t>
                      </a:r>
                    </a:p>
                  </a:txBody>
                  <a:tcPr/>
                </a:tc>
                <a:extLst>
                  <a:ext uri="{0D108BD9-81ED-4DB2-BD59-A6C34878D82A}">
                    <a16:rowId xmlns:a16="http://schemas.microsoft.com/office/drawing/2014/main" val="3925890655"/>
                  </a:ext>
                </a:extLst>
              </a:tr>
              <a:tr h="830794">
                <a:tc rowSpan="3">
                  <a:txBody>
                    <a:bodyPr/>
                    <a:lstStyle/>
                    <a:p>
                      <a:pPr algn="ctr"/>
                      <a:r>
                        <a:rPr lang="en-US" sz="1000" dirty="0">
                          <a:latin typeface="Twinkl Cursive Looped Semibold" panose="02000000000000000000" pitchFamily="2" charset="0"/>
                        </a:rPr>
                        <a:t>NATURE BUDDIES</a:t>
                      </a:r>
                    </a:p>
                    <a:p>
                      <a:pPr algn="ctr"/>
                      <a:endParaRPr lang="en-US" sz="1000" dirty="0">
                        <a:latin typeface="Twinkl Cursive Looped Semibold" panose="02000000000000000000" pitchFamily="2" charset="0"/>
                      </a:endParaRPr>
                    </a:p>
                    <a:p>
                      <a:pPr algn="ctr"/>
                      <a:r>
                        <a:rPr lang="en-US" sz="1000" dirty="0">
                          <a:latin typeface="Twinkl Cursive Looped Semibold" panose="02000000000000000000" pitchFamily="2" charset="0"/>
                        </a:rPr>
                        <a:t>Wednesday  1.00pm – 1.45pm</a:t>
                      </a:r>
                    </a:p>
                    <a:p>
                      <a:pPr algn="ctr"/>
                      <a:r>
                        <a:rPr lang="en-US" sz="1000" dirty="0">
                          <a:latin typeface="Twinkl Cursive Looped Semibold" panose="02000000000000000000" pitchFamily="2" charset="0"/>
                        </a:rPr>
                        <a:t>All staff and children </a:t>
                      </a:r>
                    </a:p>
                  </a:txBody>
                  <a:tcPr/>
                </a:tc>
                <a:tc>
                  <a:txBody>
                    <a:bodyPr/>
                    <a:lstStyle/>
                    <a:p>
                      <a:pPr marL="0" lvl="0" indent="0" algn="ctr">
                        <a:buFont typeface="Arial" panose="020B0604020202020204" pitchFamily="34" charset="0"/>
                        <a:buNone/>
                      </a:pPr>
                      <a:r>
                        <a:rPr lang="en-GB" sz="1050" b="0" i="0" u="none" strike="noStrike" cap="none" dirty="0">
                          <a:solidFill>
                            <a:srgbClr val="000000"/>
                          </a:solidFill>
                          <a:effectLst/>
                          <a:latin typeface="Twinkl Cursive Looped Light" panose="02000000000000000000" pitchFamily="2" charset="0"/>
                          <a:ea typeface="Arial"/>
                          <a:cs typeface="Arial"/>
                          <a:sym typeface="Arial"/>
                        </a:rPr>
                        <a:t>NO NATURE BUDDIES </a:t>
                      </a:r>
                    </a:p>
                  </a:txBody>
                  <a:tcPr/>
                </a:tc>
                <a:tc>
                  <a:txBody>
                    <a:bodyPr/>
                    <a:lstStyle/>
                    <a:p>
                      <a:pPr marL="0" lvl="0" indent="0">
                        <a:buFont typeface="Arial" panose="020B0604020202020204" pitchFamily="34" charset="0"/>
                        <a:buNone/>
                      </a:pPr>
                      <a:r>
                        <a:rPr lang="en-GB" sz="1050" b="0" i="0" u="none" strike="noStrike" cap="none" dirty="0">
                          <a:solidFill>
                            <a:srgbClr val="000000"/>
                          </a:solidFill>
                          <a:effectLst/>
                          <a:latin typeface="Twinkl Cursive Looped Light" panose="02000000000000000000" pitchFamily="2" charset="0"/>
                          <a:ea typeface="Arial"/>
                          <a:cs typeface="Arial"/>
                          <a:sym typeface="Arial"/>
                        </a:rPr>
                        <a:t>Familiarising self with the forest area and rules </a:t>
                      </a:r>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None/>
                        <a:tabLst/>
                        <a:defRPr/>
                      </a:pPr>
                      <a:r>
                        <a:rPr lang="en-GB" sz="1050" b="0" i="0" u="none" strike="noStrike" cap="none" dirty="0">
                          <a:solidFill>
                            <a:srgbClr val="000000"/>
                          </a:solidFill>
                          <a:effectLst/>
                          <a:latin typeface="Twinkl Cursive Looped Light" panose="02000000000000000000" pitchFamily="2" charset="0"/>
                          <a:ea typeface="Arial"/>
                          <a:cs typeface="Arial"/>
                          <a:sym typeface="Arial"/>
                        </a:rPr>
                        <a:t>Colour matching hunt – looking for natural materials and matching to colour chart</a:t>
                      </a:r>
                    </a:p>
                  </a:txBody>
                  <a:tcPr/>
                </a:tc>
                <a:tc>
                  <a:txBody>
                    <a:bodyPr/>
                    <a:lstStyle/>
                    <a:p>
                      <a:pPr marL="0" lvl="0" indent="0">
                        <a:buFont typeface="Arial" panose="020B0604020202020204" pitchFamily="34" charset="0"/>
                        <a:buNone/>
                      </a:pPr>
                      <a:r>
                        <a:rPr lang="en-GB" sz="1050" b="0" i="0" u="none" strike="noStrike" cap="none" dirty="0">
                          <a:solidFill>
                            <a:srgbClr val="000000"/>
                          </a:solidFill>
                          <a:effectLst/>
                          <a:latin typeface="Twinkl Cursive Looped Light" panose="02000000000000000000" pitchFamily="2" charset="0"/>
                          <a:ea typeface="Arial"/>
                          <a:cs typeface="Arial"/>
                          <a:sym typeface="Arial"/>
                        </a:rPr>
                        <a:t>Nature art – leaf and bark rubbing</a:t>
                      </a:r>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None/>
                        <a:tabLst/>
                        <a:defRPr/>
                      </a:pPr>
                      <a:r>
                        <a:rPr lang="en-GB" sz="1050" b="0" i="0" u="none" strike="noStrike" cap="none" dirty="0">
                          <a:solidFill>
                            <a:srgbClr val="000000"/>
                          </a:solidFill>
                          <a:effectLst/>
                          <a:latin typeface="Twinkl Cursive Looped Light" panose="02000000000000000000" pitchFamily="2" charset="0"/>
                          <a:ea typeface="Arial"/>
                          <a:cs typeface="Arial"/>
                          <a:sym typeface="Arial"/>
                        </a:rPr>
                        <a:t>Seasonal change – We’re going on a leaf hunt...</a:t>
                      </a:r>
                    </a:p>
                    <a:p>
                      <a:pPr marL="0" lvl="0" indent="0">
                        <a:buFont typeface="Arial" panose="020B0604020202020204" pitchFamily="34" charset="0"/>
                        <a:buNone/>
                      </a:pPr>
                      <a:endParaRPr lang="en-GB" sz="1050" b="0" i="0" u="none" strike="noStrike" cap="none" dirty="0">
                        <a:solidFill>
                          <a:srgbClr val="000000"/>
                        </a:solidFill>
                        <a:effectLst/>
                        <a:latin typeface="Twinkl Cursive Looped Light" panose="02000000000000000000" pitchFamily="2" charset="0"/>
                        <a:ea typeface="Arial"/>
                        <a:cs typeface="Arial"/>
                        <a:sym typeface="Arial"/>
                      </a:endParaRPr>
                    </a:p>
                  </a:txBody>
                  <a:tcPr/>
                </a:tc>
                <a:tc>
                  <a:txBody>
                    <a:bodyPr/>
                    <a:lstStyle/>
                    <a:p>
                      <a:pPr marL="0" lvl="0" indent="0">
                        <a:buFont typeface="Arial" panose="020B0604020202020204" pitchFamily="34" charset="0"/>
                        <a:buNone/>
                      </a:pPr>
                      <a:r>
                        <a:rPr lang="en-GB" sz="1050" b="0" i="0" u="none" strike="noStrike" cap="none" dirty="0">
                          <a:solidFill>
                            <a:srgbClr val="000000"/>
                          </a:solidFill>
                          <a:effectLst/>
                          <a:latin typeface="Twinkl Cursive Looped Light" panose="02000000000000000000" pitchFamily="2" charset="0"/>
                          <a:ea typeface="Arial"/>
                          <a:cs typeface="Arial"/>
                          <a:sym typeface="Arial"/>
                        </a:rPr>
                        <a:t>Make leaf crowns </a:t>
                      </a:r>
                    </a:p>
                  </a:txBody>
                  <a:tcPr/>
                </a:tc>
                <a:tc>
                  <a:txBody>
                    <a:bodyPr/>
                    <a:lstStyle/>
                    <a:p>
                      <a:pPr marL="0" lvl="0" indent="0">
                        <a:buFont typeface="Arial" panose="020B0604020202020204" pitchFamily="34" charset="0"/>
                        <a:buNone/>
                      </a:pPr>
                      <a:r>
                        <a:rPr lang="en-GB" sz="1050" b="0" i="0" u="none" strike="noStrike" cap="none" dirty="0">
                          <a:solidFill>
                            <a:srgbClr val="000000"/>
                          </a:solidFill>
                          <a:effectLst/>
                          <a:latin typeface="Twinkl Cursive Looped Light" panose="02000000000000000000" pitchFamily="2" charset="0"/>
                          <a:ea typeface="Arial"/>
                          <a:cs typeface="Arial"/>
                          <a:sym typeface="Arial"/>
                        </a:rPr>
                        <a:t>Build a sukkah using materials collected within</a:t>
                      </a:r>
                    </a:p>
                  </a:txBody>
                  <a:tcPr/>
                </a:tc>
                <a:tc>
                  <a:txBody>
                    <a:bodyPr/>
                    <a:lstStyle/>
                    <a:p>
                      <a:pPr marL="0" lvl="0" indent="0">
                        <a:buFont typeface="Arial" panose="020B0604020202020204" pitchFamily="34" charset="0"/>
                        <a:buNone/>
                      </a:pPr>
                      <a:r>
                        <a:rPr lang="en-GB" sz="1050" b="0" i="0" u="none" strike="noStrike" cap="none" dirty="0">
                          <a:solidFill>
                            <a:srgbClr val="000000"/>
                          </a:solidFill>
                          <a:effectLst/>
                          <a:latin typeface="Twinkl Cursive Looped Light" panose="02000000000000000000" pitchFamily="2" charset="0"/>
                          <a:ea typeface="Arial"/>
                          <a:cs typeface="Arial"/>
                          <a:sym typeface="Arial"/>
                        </a:rPr>
                        <a:t>The Leaf Man </a:t>
                      </a:r>
                    </a:p>
                  </a:txBody>
                  <a:tcPr/>
                </a:tc>
                <a:extLst>
                  <a:ext uri="{0D108BD9-81ED-4DB2-BD59-A6C34878D82A}">
                    <a16:rowId xmlns:a16="http://schemas.microsoft.com/office/drawing/2014/main" val="126213105"/>
                  </a:ext>
                </a:extLst>
              </a:tr>
              <a:tr h="240223">
                <a:tc vMerge="1">
                  <a:txBody>
                    <a:bodyPr/>
                    <a:lstStyle/>
                    <a:p>
                      <a:endParaRPr lang="en-GB"/>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03/11/25</a:t>
                      </a:r>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10/11/25</a:t>
                      </a:r>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17/11/25</a:t>
                      </a:r>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24/11/25</a:t>
                      </a:r>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01/12/25</a:t>
                      </a:r>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08/12/25</a:t>
                      </a:r>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15/12/25</a:t>
                      </a:r>
                    </a:p>
                  </a:txBody>
                  <a:tcPr/>
                </a:tc>
                <a:tc>
                  <a:txBody>
                    <a:bodyPr/>
                    <a:lstStyle/>
                    <a:p>
                      <a:pPr algn="ctr"/>
                      <a:endParaRPr lang="en-US" sz="1100" b="1" dirty="0">
                        <a:solidFill>
                          <a:srgbClr val="00B0F0"/>
                        </a:solidFill>
                        <a:latin typeface="Twinkl Cursive Looped" panose="02000000000000000000" pitchFamily="2" charset="77"/>
                        <a:cs typeface="Amatic SC" panose="00000500000000000000" pitchFamily="2" charset="-79"/>
                      </a:endParaRPr>
                    </a:p>
                  </a:txBody>
                  <a:tcPr>
                    <a:solidFill>
                      <a:schemeClr val="accent2"/>
                    </a:solidFill>
                  </a:tcPr>
                </a:tc>
                <a:extLst>
                  <a:ext uri="{0D108BD9-81ED-4DB2-BD59-A6C34878D82A}">
                    <a16:rowId xmlns:a16="http://schemas.microsoft.com/office/drawing/2014/main" val="3508339247"/>
                  </a:ext>
                </a:extLst>
              </a:tr>
              <a:tr h="394982">
                <a:tc vMerge="1">
                  <a:txBody>
                    <a:bodyPr/>
                    <a:lstStyle/>
                    <a:p>
                      <a:pPr algn="ctr"/>
                      <a:endParaRPr lang="en-US" sz="1000" dirty="0">
                        <a:latin typeface="Twinkl Cursive Looped Semibold" panose="02000000000000000000" pitchFamily="2" charset="0"/>
                      </a:endParaRP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1000" b="0" u="none" dirty="0">
                          <a:effectLst/>
                          <a:latin typeface="Twinkl Cursive Looped Light" panose="02000000000000000000" pitchFamily="2" charset="0"/>
                          <a:ea typeface="Calibri" panose="020F0502020204030204" pitchFamily="34" charset="0"/>
                          <a:cs typeface="Times New Roman" panose="02020603050405020304" pitchFamily="18" charset="0"/>
                        </a:rPr>
                        <a:t>Bonfire night </a:t>
                      </a:r>
                    </a:p>
                  </a:txBody>
                  <a:tcPr/>
                </a:tc>
                <a:tc>
                  <a:txBody>
                    <a:bodyPr/>
                    <a:lstStyle/>
                    <a:p>
                      <a:r>
                        <a:rPr lang="en-GB" sz="1000" dirty="0">
                          <a:latin typeface="Twinkl Cursive Looped Light" panose="02000000000000000000" pitchFamily="2" charset="0"/>
                        </a:rPr>
                        <a:t>Ephemeral Art – Remembrance Day</a:t>
                      </a:r>
                    </a:p>
                    <a:p>
                      <a:endParaRPr lang="en-GB" sz="1000" dirty="0">
                        <a:latin typeface="Twinkl Cursive Looped Light" panose="02000000000000000000" pitchFamily="2" charset="0"/>
                      </a:endParaRPr>
                    </a:p>
                    <a:p>
                      <a:endParaRPr lang="en-GB" sz="1000" dirty="0">
                        <a:latin typeface="Twinkl Cursive Looped Light" panose="02000000000000000000" pitchFamily="2" charset="0"/>
                      </a:endParaRPr>
                    </a:p>
                    <a:p>
                      <a:endParaRPr lang="en-GB" sz="1000" dirty="0">
                        <a:latin typeface="Twinkl Cursive Looped Light" panose="02000000000000000000" pitchFamily="2" charset="0"/>
                      </a:endParaRPr>
                    </a:p>
                  </a:txBody>
                  <a:tcPr marL="68580" marR="68580" marT="0" marB="0"/>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GB" sz="1000" b="0" i="0" u="none" strike="noStrike" cap="none" dirty="0">
                          <a:solidFill>
                            <a:srgbClr val="000000"/>
                          </a:solidFill>
                          <a:effectLst/>
                          <a:latin typeface="Twinkl Cursive Looped Light" panose="02000000000000000000" pitchFamily="2" charset="0"/>
                          <a:ea typeface="Arial"/>
                          <a:cs typeface="Arial"/>
                          <a:sym typeface="Arial"/>
                        </a:rPr>
                        <a:t>Sound safari – making sounds with natural materials </a:t>
                      </a:r>
                    </a:p>
                    <a:p>
                      <a:endParaRPr lang="en-GB" sz="1000" dirty="0">
                        <a:latin typeface="Twinkl Cursive Looped Light" panose="02000000000000000000" pitchFamily="2" charset="0"/>
                      </a:endParaRPr>
                    </a:p>
                  </a:txBody>
                  <a:tcPr marL="68580" marR="68580" marT="0" marB="0"/>
                </a:tc>
                <a:tc>
                  <a:txBody>
                    <a:bodyPr/>
                    <a:lstStyle/>
                    <a:p>
                      <a:r>
                        <a:rPr lang="en-GB" sz="1000" dirty="0">
                          <a:latin typeface="Twinkl Cursive Looped Light" panose="02000000000000000000" pitchFamily="2" charset="0"/>
                        </a:rPr>
                        <a:t>Build a tepee for a bear</a:t>
                      </a:r>
                    </a:p>
                  </a:txBody>
                  <a:tcPr marL="68580" marR="68580" marT="0" marB="0"/>
                </a:tc>
                <a:tc>
                  <a:txBody>
                    <a:bodyPr/>
                    <a:lstStyle/>
                    <a:p>
                      <a:r>
                        <a:rPr lang="en-GB" sz="1000" dirty="0">
                          <a:latin typeface="Twinkl Cursive Looped Light" panose="02000000000000000000" pitchFamily="2" charset="0"/>
                        </a:rPr>
                        <a:t>Scavenger hunt </a:t>
                      </a:r>
                    </a:p>
                  </a:txBody>
                  <a:tcPr marL="68580" marR="68580" marT="0" marB="0"/>
                </a:tc>
                <a:tc>
                  <a:txBody>
                    <a:bodyPr/>
                    <a:lstStyle/>
                    <a:p>
                      <a:r>
                        <a:rPr lang="en-GB" sz="1000" dirty="0">
                          <a:latin typeface="Twinkl Cursive Looped Light" panose="02000000000000000000" pitchFamily="2" charset="0"/>
                        </a:rPr>
                        <a:t>TBC</a:t>
                      </a:r>
                    </a:p>
                  </a:txBody>
                  <a:tcPr marL="68580" marR="68580" marT="0" marB="0"/>
                </a:tc>
                <a:tc>
                  <a:txBody>
                    <a:bodyPr/>
                    <a:lstStyle/>
                    <a:p>
                      <a:r>
                        <a:rPr lang="en-GB" sz="1000" dirty="0">
                          <a:latin typeface="Twinkl Cursive Looped Light" panose="02000000000000000000" pitchFamily="2" charset="0"/>
                        </a:rPr>
                        <a:t>TBC</a:t>
                      </a:r>
                    </a:p>
                  </a:txBody>
                  <a:tcPr marL="68580" marR="68580" marT="0" marB="0"/>
                </a:tc>
                <a:tc>
                  <a:txBody>
                    <a:bodyPr/>
                    <a:lstStyle/>
                    <a:p>
                      <a:endParaRPr lang="en-GB" sz="1000" dirty="0">
                        <a:latin typeface="Twinkl Cursive Looped Light" panose="02000000000000000000" pitchFamily="2" charset="0"/>
                      </a:endParaRPr>
                    </a:p>
                  </a:txBody>
                  <a:tcPr/>
                </a:tc>
                <a:extLst>
                  <a:ext uri="{0D108BD9-81ED-4DB2-BD59-A6C34878D82A}">
                    <a16:rowId xmlns:a16="http://schemas.microsoft.com/office/drawing/2014/main" val="805264607"/>
                  </a:ext>
                </a:extLst>
              </a:tr>
            </a:tbl>
          </a:graphicData>
        </a:graphic>
      </p:graphicFrame>
      <p:sp>
        <p:nvSpPr>
          <p:cNvPr id="7" name="TextBox 6">
            <a:extLst>
              <a:ext uri="{FF2B5EF4-FFF2-40B4-BE49-F238E27FC236}">
                <a16:creationId xmlns:a16="http://schemas.microsoft.com/office/drawing/2014/main" id="{83147773-544E-4790-8EDF-474ED1E53FC7}"/>
              </a:ext>
            </a:extLst>
          </p:cNvPr>
          <p:cNvSpPr txBox="1"/>
          <p:nvPr/>
        </p:nvSpPr>
        <p:spPr>
          <a:xfrm>
            <a:off x="2470355" y="109437"/>
            <a:ext cx="4026310" cy="347763"/>
          </a:xfrm>
          <a:prstGeom prst="rect">
            <a:avLst/>
          </a:prstGeom>
          <a:noFill/>
        </p:spPr>
        <p:txBody>
          <a:bodyPr wrap="square" rtlCol="0">
            <a:spAutoFit/>
          </a:bodyPr>
          <a:lstStyle/>
          <a:p>
            <a:endParaRPr lang="en-GB" dirty="0"/>
          </a:p>
        </p:txBody>
      </p:sp>
      <p:sp>
        <p:nvSpPr>
          <p:cNvPr id="9" name="Rectangle 2">
            <a:extLst>
              <a:ext uri="{FF2B5EF4-FFF2-40B4-BE49-F238E27FC236}">
                <a16:creationId xmlns:a16="http://schemas.microsoft.com/office/drawing/2014/main" id="{413904D9-6CE7-4F0C-8B52-85F02F0B92A1}"/>
              </a:ext>
            </a:extLst>
          </p:cNvPr>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2049" name="Picture 7">
            <a:extLst>
              <a:ext uri="{FF2B5EF4-FFF2-40B4-BE49-F238E27FC236}">
                <a16:creationId xmlns:a16="http://schemas.microsoft.com/office/drawing/2014/main" id="{69E5F082-122F-48DC-BAA7-2A21D2ADF7F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4206" y="99883"/>
            <a:ext cx="304800" cy="398463"/>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8A42B9C4-6687-4077-9CAE-27719E98BDA8}"/>
              </a:ext>
            </a:extLst>
          </p:cNvPr>
          <p:cNvSpPr txBox="1"/>
          <p:nvPr/>
        </p:nvSpPr>
        <p:spPr>
          <a:xfrm>
            <a:off x="1180788" y="190569"/>
            <a:ext cx="6953863" cy="307777"/>
          </a:xfrm>
          <a:prstGeom prst="rect">
            <a:avLst/>
          </a:prstGeom>
          <a:noFill/>
        </p:spPr>
        <p:txBody>
          <a:bodyPr wrap="square" rtlCol="0">
            <a:spAutoFit/>
          </a:bodyPr>
          <a:lstStyle/>
          <a:p>
            <a:r>
              <a:rPr lang="en-GB" dirty="0"/>
              <a:t>WELFORD ON AVON NURSERY MEDIUM TERM PLANNING AUTUMN 2025</a:t>
            </a:r>
          </a:p>
        </p:txBody>
      </p:sp>
    </p:spTree>
    <p:extLst>
      <p:ext uri="{BB962C8B-B14F-4D97-AF65-F5344CB8AC3E}">
        <p14:creationId xmlns:p14="http://schemas.microsoft.com/office/powerpoint/2010/main" val="22402018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FF21356E-25AA-4FF8-BE4A-CB07AC5D3C91}"/>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en" smtClean="0"/>
              <a:t>13</a:t>
            </a:fld>
            <a:endParaRPr lang="en"/>
          </a:p>
        </p:txBody>
      </p:sp>
      <p:graphicFrame>
        <p:nvGraphicFramePr>
          <p:cNvPr id="3" name="Table 2">
            <a:extLst>
              <a:ext uri="{FF2B5EF4-FFF2-40B4-BE49-F238E27FC236}">
                <a16:creationId xmlns:a16="http://schemas.microsoft.com/office/drawing/2014/main" id="{BA3C8A36-E245-4F07-8EB0-6329D6BD676B}"/>
              </a:ext>
            </a:extLst>
          </p:cNvPr>
          <p:cNvGraphicFramePr>
            <a:graphicFrameLocks noGrp="1"/>
          </p:cNvGraphicFramePr>
          <p:nvPr>
            <p:extLst>
              <p:ext uri="{D42A27DB-BD31-4B8C-83A1-F6EECF244321}">
                <p14:modId xmlns:p14="http://schemas.microsoft.com/office/powerpoint/2010/main" val="332899577"/>
              </p:ext>
            </p:extLst>
          </p:nvPr>
        </p:nvGraphicFramePr>
        <p:xfrm>
          <a:off x="183749" y="566637"/>
          <a:ext cx="8839181" cy="4021929"/>
        </p:xfrm>
        <a:graphic>
          <a:graphicData uri="http://schemas.openxmlformats.org/drawingml/2006/table">
            <a:tbl>
              <a:tblPr firstRow="1" bandRow="1">
                <a:tableStyleId>{2F9B4754-A883-40EA-AA17-CC1FA8374AAD}</a:tableStyleId>
              </a:tblPr>
              <a:tblGrid>
                <a:gridCol w="1485889">
                  <a:extLst>
                    <a:ext uri="{9D8B030D-6E8A-4147-A177-3AD203B41FA5}">
                      <a16:colId xmlns:a16="http://schemas.microsoft.com/office/drawing/2014/main" val="592850875"/>
                    </a:ext>
                  </a:extLst>
                </a:gridCol>
                <a:gridCol w="919161">
                  <a:extLst>
                    <a:ext uri="{9D8B030D-6E8A-4147-A177-3AD203B41FA5}">
                      <a16:colId xmlns:a16="http://schemas.microsoft.com/office/drawing/2014/main" val="3087198024"/>
                    </a:ext>
                  </a:extLst>
                </a:gridCol>
                <a:gridCol w="919162">
                  <a:extLst>
                    <a:ext uri="{9D8B030D-6E8A-4147-A177-3AD203B41FA5}">
                      <a16:colId xmlns:a16="http://schemas.microsoft.com/office/drawing/2014/main" val="456731258"/>
                    </a:ext>
                  </a:extLst>
                </a:gridCol>
                <a:gridCol w="919161">
                  <a:extLst>
                    <a:ext uri="{9D8B030D-6E8A-4147-A177-3AD203B41FA5}">
                      <a16:colId xmlns:a16="http://schemas.microsoft.com/office/drawing/2014/main" val="135519263"/>
                    </a:ext>
                  </a:extLst>
                </a:gridCol>
                <a:gridCol w="919162">
                  <a:extLst>
                    <a:ext uri="{9D8B030D-6E8A-4147-A177-3AD203B41FA5}">
                      <a16:colId xmlns:a16="http://schemas.microsoft.com/office/drawing/2014/main" val="3356833165"/>
                    </a:ext>
                  </a:extLst>
                </a:gridCol>
                <a:gridCol w="919162">
                  <a:extLst>
                    <a:ext uri="{9D8B030D-6E8A-4147-A177-3AD203B41FA5}">
                      <a16:colId xmlns:a16="http://schemas.microsoft.com/office/drawing/2014/main" val="4000874788"/>
                    </a:ext>
                  </a:extLst>
                </a:gridCol>
                <a:gridCol w="919161">
                  <a:extLst>
                    <a:ext uri="{9D8B030D-6E8A-4147-A177-3AD203B41FA5}">
                      <a16:colId xmlns:a16="http://schemas.microsoft.com/office/drawing/2014/main" val="1595102914"/>
                    </a:ext>
                  </a:extLst>
                </a:gridCol>
                <a:gridCol w="919162">
                  <a:extLst>
                    <a:ext uri="{9D8B030D-6E8A-4147-A177-3AD203B41FA5}">
                      <a16:colId xmlns:a16="http://schemas.microsoft.com/office/drawing/2014/main" val="3274084245"/>
                    </a:ext>
                  </a:extLst>
                </a:gridCol>
                <a:gridCol w="919161">
                  <a:extLst>
                    <a:ext uri="{9D8B030D-6E8A-4147-A177-3AD203B41FA5}">
                      <a16:colId xmlns:a16="http://schemas.microsoft.com/office/drawing/2014/main" val="1608147129"/>
                    </a:ext>
                  </a:extLst>
                </a:gridCol>
              </a:tblGrid>
              <a:tr h="291029">
                <a:tc>
                  <a:txBody>
                    <a:bodyPr/>
                    <a:lstStyle/>
                    <a:p>
                      <a:pPr algn="ctr"/>
                      <a:r>
                        <a:rPr lang="en-GB" sz="1400" dirty="0">
                          <a:latin typeface="Twinkl Cursive Looped" panose="02000000000000000000" pitchFamily="2" charset="77"/>
                        </a:rPr>
                        <a:t>Autumn 1</a:t>
                      </a:r>
                    </a:p>
                  </a:txBody>
                  <a:tcPr>
                    <a:solidFill>
                      <a:srgbClr val="FFC000"/>
                    </a:solidFill>
                  </a:tcPr>
                </a:tc>
                <a:tc>
                  <a:txBody>
                    <a:bodyPr/>
                    <a:lstStyle/>
                    <a:p>
                      <a:pPr algn="ctr">
                        <a:spcAft>
                          <a:spcPts val="0"/>
                        </a:spcAft>
                      </a:pPr>
                      <a:r>
                        <a:rPr lang="en-GB" sz="1200" dirty="0">
                          <a:effectLst/>
                          <a:latin typeface="Twinkl Cursive Looped Semibold" panose="02000000000000000000" pitchFamily="2" charset="0"/>
                          <a:ea typeface="Times New Roman" panose="02020603050405020304" pitchFamily="18" charset="0"/>
                        </a:rPr>
                        <a:t>Week 1</a:t>
                      </a:r>
                    </a:p>
                  </a:txBody>
                  <a:tcPr marL="68580" marR="68580" marT="0" marB="0" anchor="ctr"/>
                </a:tc>
                <a:tc>
                  <a:txBody>
                    <a:bodyPr/>
                    <a:lstStyle/>
                    <a:p>
                      <a:pPr algn="ctr">
                        <a:spcAft>
                          <a:spcPts val="0"/>
                        </a:spcAft>
                      </a:pPr>
                      <a:r>
                        <a:rPr lang="en-GB" sz="1200" dirty="0">
                          <a:effectLst/>
                          <a:latin typeface="Twinkl Cursive Looped Semibold" panose="02000000000000000000" pitchFamily="2" charset="0"/>
                          <a:ea typeface="Times New Roman" panose="02020603050405020304" pitchFamily="18" charset="0"/>
                        </a:rPr>
                        <a:t>Week 2</a:t>
                      </a:r>
                    </a:p>
                  </a:txBody>
                  <a:tcPr marL="68580" marR="68580" marT="0" marB="0" anchor="ctr"/>
                </a:tc>
                <a:tc>
                  <a:txBody>
                    <a:bodyPr/>
                    <a:lstStyle/>
                    <a:p>
                      <a:pPr algn="ctr">
                        <a:spcAft>
                          <a:spcPts val="0"/>
                        </a:spcAft>
                      </a:pPr>
                      <a:r>
                        <a:rPr lang="en-GB" sz="1200" dirty="0">
                          <a:effectLst/>
                          <a:latin typeface="Twinkl Cursive Looped Semibold" panose="02000000000000000000" pitchFamily="2" charset="0"/>
                          <a:ea typeface="Times New Roman" panose="02020603050405020304" pitchFamily="18" charset="0"/>
                        </a:rPr>
                        <a:t>Week 3</a:t>
                      </a:r>
                    </a:p>
                  </a:txBody>
                  <a:tcPr marL="68580" marR="68580" marT="0" marB="0" anchor="ctr"/>
                </a:tc>
                <a:tc>
                  <a:txBody>
                    <a:bodyPr/>
                    <a:lstStyle/>
                    <a:p>
                      <a:pPr algn="ctr">
                        <a:spcAft>
                          <a:spcPts val="0"/>
                        </a:spcAft>
                      </a:pPr>
                      <a:r>
                        <a:rPr lang="en-GB" sz="1200" dirty="0">
                          <a:effectLst/>
                          <a:latin typeface="Twinkl Cursive Looped Semibold" panose="02000000000000000000" pitchFamily="2" charset="0"/>
                          <a:ea typeface="Times New Roman" panose="02020603050405020304" pitchFamily="18" charset="0"/>
                        </a:rPr>
                        <a:t>Week 4</a:t>
                      </a:r>
                    </a:p>
                  </a:txBody>
                  <a:tcPr marL="68580" marR="68580" marT="0" marB="0" anchor="ctr"/>
                </a:tc>
                <a:tc>
                  <a:txBody>
                    <a:bodyPr/>
                    <a:lstStyle/>
                    <a:p>
                      <a:pPr algn="ctr">
                        <a:spcAft>
                          <a:spcPts val="0"/>
                        </a:spcAft>
                      </a:pPr>
                      <a:r>
                        <a:rPr lang="en-GB" sz="1200" dirty="0">
                          <a:effectLst/>
                          <a:latin typeface="Twinkl Cursive Looped Semibold" panose="02000000000000000000" pitchFamily="2" charset="0"/>
                          <a:ea typeface="Times New Roman" panose="02020603050405020304" pitchFamily="18" charset="0"/>
                        </a:rPr>
                        <a:t>Week 5</a:t>
                      </a:r>
                    </a:p>
                  </a:txBody>
                  <a:tcPr marL="68580" marR="68580" marT="0" marB="0" anchor="ctr"/>
                </a:tc>
                <a:tc>
                  <a:txBody>
                    <a:bodyPr/>
                    <a:lstStyle/>
                    <a:p>
                      <a:pPr algn="ctr">
                        <a:spcAft>
                          <a:spcPts val="0"/>
                        </a:spcAft>
                      </a:pPr>
                      <a:r>
                        <a:rPr lang="en-GB" sz="1200" dirty="0">
                          <a:effectLst/>
                          <a:latin typeface="Twinkl Cursive Looped Semibold" panose="02000000000000000000" pitchFamily="2" charset="0"/>
                          <a:ea typeface="Times New Roman" panose="02020603050405020304" pitchFamily="18" charset="0"/>
                        </a:rPr>
                        <a:t>Week 6</a:t>
                      </a:r>
                    </a:p>
                  </a:txBody>
                  <a:tcPr marL="68580" marR="68580" marT="0" marB="0" anchor="ctr"/>
                </a:tc>
                <a:tc>
                  <a:txBody>
                    <a:bodyPr/>
                    <a:lstStyle/>
                    <a:p>
                      <a:pPr algn="ctr">
                        <a:spcAft>
                          <a:spcPts val="0"/>
                        </a:spcAft>
                      </a:pPr>
                      <a:r>
                        <a:rPr lang="en-GB" sz="1200" dirty="0">
                          <a:effectLst/>
                          <a:latin typeface="Twinkl Cursive Looped Semibold" panose="02000000000000000000" pitchFamily="2" charset="0"/>
                          <a:ea typeface="Times New Roman" panose="02020603050405020304" pitchFamily="18" charset="0"/>
                        </a:rPr>
                        <a:t>Week 7</a:t>
                      </a:r>
                    </a:p>
                  </a:txBody>
                  <a:tcPr marL="68580" marR="68580" marT="0" marB="0" anchor="ctr"/>
                </a:tc>
                <a:tc>
                  <a:txBody>
                    <a:bodyPr/>
                    <a:lstStyle/>
                    <a:p>
                      <a:pPr algn="ctr">
                        <a:spcAft>
                          <a:spcPts val="0"/>
                        </a:spcAft>
                      </a:pPr>
                      <a:r>
                        <a:rPr lang="en-GB" sz="1200" dirty="0">
                          <a:effectLst/>
                          <a:latin typeface="Twinkl Cursive Looped Semibold" panose="02000000000000000000" pitchFamily="2" charset="0"/>
                          <a:ea typeface="Times New Roman" panose="02020603050405020304" pitchFamily="18" charset="0"/>
                        </a:rPr>
                        <a:t>Week 8</a:t>
                      </a:r>
                    </a:p>
                  </a:txBody>
                  <a:tcPr marL="68580" marR="68580" marT="0" marB="0" anchor="ctr"/>
                </a:tc>
                <a:extLst>
                  <a:ext uri="{0D108BD9-81ED-4DB2-BD59-A6C34878D82A}">
                    <a16:rowId xmlns:a16="http://schemas.microsoft.com/office/drawing/2014/main" val="179689094"/>
                  </a:ext>
                </a:extLst>
              </a:tr>
              <a:tr h="291029">
                <a:tc>
                  <a:txBody>
                    <a:bodyPr/>
                    <a:lstStyle/>
                    <a:p>
                      <a:pPr algn="ctr"/>
                      <a:r>
                        <a:rPr lang="en-GB" sz="1400" b="0" dirty="0">
                          <a:latin typeface="Twinkl Cursive Looped" panose="02000000000000000000" pitchFamily="2" charset="77"/>
                          <a:cs typeface="Amatic SC" panose="00000500000000000000" pitchFamily="2" charset="-79"/>
                        </a:rPr>
                        <a:t>EA&amp;D</a:t>
                      </a:r>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01/09/25</a:t>
                      </a:r>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08/09/25</a:t>
                      </a:r>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15/09/25</a:t>
                      </a:r>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22/09/25</a:t>
                      </a:r>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29/09/25</a:t>
                      </a:r>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06/10/25</a:t>
                      </a:r>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13/10/25</a:t>
                      </a:r>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20/10/25</a:t>
                      </a:r>
                    </a:p>
                  </a:txBody>
                  <a:tcPr/>
                </a:tc>
                <a:extLst>
                  <a:ext uri="{0D108BD9-81ED-4DB2-BD59-A6C34878D82A}">
                    <a16:rowId xmlns:a16="http://schemas.microsoft.com/office/drawing/2014/main" val="3925890655"/>
                  </a:ext>
                </a:extLst>
              </a:tr>
              <a:tr h="713677">
                <a:tc>
                  <a:txBody>
                    <a:bodyPr/>
                    <a:lstStyle/>
                    <a:p>
                      <a:pPr algn="ctr"/>
                      <a:endParaRPr lang="en-US" sz="900" b="1" dirty="0">
                        <a:latin typeface="Twinkl Cursive Looped" panose="02000000000000000000" pitchFamily="2" charset="77"/>
                        <a:cs typeface="Amatic SC" panose="00000500000000000000" pitchFamily="2" charset="-79"/>
                      </a:endParaRPr>
                    </a:p>
                  </a:txBody>
                  <a:tcPr/>
                </a:tc>
                <a:tc>
                  <a:txBody>
                    <a:bodyPr/>
                    <a:lstStyle/>
                    <a:p>
                      <a:pPr marL="88900" marR="0" lvl="0" indent="-8890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800" b="0" u="none" dirty="0">
                          <a:effectLst/>
                          <a:latin typeface="Twinkl Cursive Looped Light" panose="02000000000000000000" pitchFamily="2" charset="0"/>
                          <a:ea typeface="Calibri" panose="020F0502020204030204" pitchFamily="34" charset="0"/>
                          <a:cs typeface="Times New Roman" panose="02020603050405020304" pitchFamily="18" charset="0"/>
                        </a:rPr>
                        <a:t>Salad spinner germs </a:t>
                      </a:r>
                    </a:p>
                    <a:p>
                      <a:pPr marL="88900" marR="0" lvl="0" indent="-8890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800" b="0" u="none" dirty="0">
                          <a:effectLst/>
                          <a:latin typeface="Twinkl Cursive Looped Light" panose="02000000000000000000" pitchFamily="2" charset="0"/>
                          <a:ea typeface="Calibri" panose="020F0502020204030204" pitchFamily="34" charset="0"/>
                          <a:cs typeface="Times New Roman" panose="02020603050405020304" pitchFamily="18" charset="0"/>
                        </a:rPr>
                        <a:t>First paintings</a:t>
                      </a:r>
                    </a:p>
                    <a:p>
                      <a:pPr marL="88900" marR="0" lvl="0" indent="-8890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800" b="0" u="none" dirty="0">
                          <a:effectLst/>
                          <a:latin typeface="Twinkl Cursive Looped Light" panose="02000000000000000000" pitchFamily="2" charset="0"/>
                          <a:ea typeface="Calibri" panose="020F0502020204030204" pitchFamily="34" charset="0"/>
                          <a:cs typeface="Times New Roman" panose="02020603050405020304" pitchFamily="18" charset="0"/>
                        </a:rPr>
                        <a:t>Hand prints  </a:t>
                      </a:r>
                    </a:p>
                  </a:txBody>
                  <a:tcPr/>
                </a:tc>
                <a:tc>
                  <a:txBody>
                    <a:bodyPr/>
                    <a:lstStyle/>
                    <a:p>
                      <a:pPr marL="88900" marR="0" lvl="0" indent="-8890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800" b="0" u="none" dirty="0">
                          <a:effectLst/>
                          <a:latin typeface="Twinkl Cursive Looped Light" panose="02000000000000000000" pitchFamily="2" charset="0"/>
                          <a:ea typeface="Calibri" panose="020F0502020204030204" pitchFamily="34" charset="0"/>
                          <a:cs typeface="Times New Roman" panose="02020603050405020304" pitchFamily="18" charset="0"/>
                        </a:rPr>
                        <a:t>Collage ‘Me!’</a:t>
                      </a:r>
                    </a:p>
                    <a:p>
                      <a:pPr marL="88900" marR="0" lvl="0" indent="-8890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800" b="0" u="none" dirty="0">
                          <a:effectLst/>
                          <a:latin typeface="Twinkl Cursive Looped Light" panose="02000000000000000000" pitchFamily="2" charset="0"/>
                          <a:ea typeface="Calibri" panose="020F0502020204030204" pitchFamily="34" charset="0"/>
                          <a:cs typeface="Times New Roman" panose="02020603050405020304" pitchFamily="18" charset="0"/>
                        </a:rPr>
                        <a:t>Mouse paints colour mixing</a:t>
                      </a:r>
                    </a:p>
                    <a:p>
                      <a:pPr marL="88900" marR="0" lvl="0" indent="-8890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endParaRPr lang="en-GB" sz="800" b="0" u="none" dirty="0">
                        <a:effectLst/>
                        <a:latin typeface="Twinkl Cursive Looped Light" panose="02000000000000000000" pitchFamily="2" charset="0"/>
                        <a:ea typeface="Calibri" panose="020F0502020204030204" pitchFamily="34" charset="0"/>
                        <a:cs typeface="Times New Roman" panose="02020603050405020304" pitchFamily="18" charset="0"/>
                      </a:endParaRPr>
                    </a:p>
                  </a:txBody>
                  <a:tcPr/>
                </a:tc>
                <a:tc>
                  <a:txBody>
                    <a:bodyPr/>
                    <a:lstStyle/>
                    <a:p>
                      <a:pPr marL="88900" marR="0" lvl="0" indent="-8890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800" b="0" u="none" dirty="0">
                          <a:effectLst/>
                          <a:latin typeface="Twinkl Cursive Looped Light" panose="02000000000000000000" pitchFamily="2" charset="0"/>
                          <a:ea typeface="Calibri" panose="020F0502020204030204" pitchFamily="34" charset="0"/>
                          <a:cs typeface="Times New Roman" panose="02020603050405020304" pitchFamily="18" charset="0"/>
                        </a:rPr>
                        <a:t>Pebble families </a:t>
                      </a:r>
                    </a:p>
                    <a:p>
                      <a:pPr marL="88900" marR="0" lvl="0" indent="-8890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800" b="0" u="none" dirty="0">
                          <a:effectLst/>
                          <a:latin typeface="Twinkl Cursive Looped Light" panose="02000000000000000000" pitchFamily="2" charset="0"/>
                          <a:ea typeface="Calibri" panose="020F0502020204030204" pitchFamily="34" charset="0"/>
                          <a:cs typeface="Times New Roman" panose="02020603050405020304" pitchFamily="18" charset="0"/>
                        </a:rPr>
                        <a:t>Crayon drawings </a:t>
                      </a:r>
                    </a:p>
                  </a:txBody>
                  <a:tcPr/>
                </a:tc>
                <a:tc>
                  <a:txBody>
                    <a:bodyPr/>
                    <a:lstStyle/>
                    <a:p>
                      <a:pPr marL="87313" marR="0" lvl="0" indent="-87313"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800" b="0" u="none" dirty="0">
                          <a:effectLst/>
                          <a:latin typeface="Twinkl Cursive Looped Light" panose="02000000000000000000" pitchFamily="2" charset="0"/>
                          <a:ea typeface="Calibri" panose="020F0502020204030204" pitchFamily="34" charset="0"/>
                          <a:cs typeface="Times New Roman" panose="02020603050405020304" pitchFamily="18" charset="0"/>
                        </a:rPr>
                        <a:t>LRH art </a:t>
                      </a:r>
                    </a:p>
                  </a:txBody>
                  <a:tcPr/>
                </a:tc>
                <a:tc>
                  <a:txBody>
                    <a:bodyPr/>
                    <a:lstStyle/>
                    <a:p>
                      <a:pPr marL="87313" marR="0" lvl="0" indent="-87313"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800" b="0" u="none" dirty="0">
                          <a:effectLst/>
                          <a:latin typeface="Twinkl Cursive Looped Light" panose="02000000000000000000" pitchFamily="2" charset="0"/>
                          <a:ea typeface="Calibri" panose="020F0502020204030204" pitchFamily="34" charset="0"/>
                          <a:cs typeface="Times New Roman" panose="02020603050405020304" pitchFamily="18" charset="0"/>
                        </a:rPr>
                        <a:t>Clay apple pinch pot </a:t>
                      </a:r>
                    </a:p>
                  </a:txBody>
                  <a:tcPr/>
                </a:tc>
                <a:tc>
                  <a:txBody>
                    <a:bodyPr/>
                    <a:lstStyle/>
                    <a:p>
                      <a:pPr marL="87313" marR="0" lvl="0" indent="-87313"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800" b="0" u="none" dirty="0">
                          <a:effectLst/>
                          <a:latin typeface="Twinkl Cursive Looped Light" panose="02000000000000000000" pitchFamily="2" charset="0"/>
                          <a:ea typeface="Calibri" panose="020F0502020204030204" pitchFamily="34" charset="0"/>
                          <a:cs typeface="Times New Roman" panose="02020603050405020304" pitchFamily="18" charset="0"/>
                        </a:rPr>
                        <a:t>Sukkah picture frame </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endParaRPr lang="en-GB" sz="800" b="0" u="none" dirty="0">
                        <a:effectLst/>
                        <a:latin typeface="Twinkl Cursive Looped Light" panose="02000000000000000000" pitchFamily="2" charset="0"/>
                        <a:ea typeface="Calibri" panose="020F0502020204030204" pitchFamily="34" charset="0"/>
                        <a:cs typeface="Times New Roman" panose="02020603050405020304" pitchFamily="18" charset="0"/>
                      </a:endParaRPr>
                    </a:p>
                  </a:txBody>
                  <a:tcPr/>
                </a:tc>
                <a:tc>
                  <a:txBody>
                    <a:bodyPr/>
                    <a:lstStyle/>
                    <a:p>
                      <a:pPr marL="87313" marR="0" lvl="0" indent="-87313"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800" b="0" u="none" dirty="0">
                          <a:effectLst/>
                          <a:latin typeface="Twinkl Cursive Looped Light" panose="02000000000000000000" pitchFamily="2" charset="0"/>
                          <a:ea typeface="Calibri" panose="020F0502020204030204" pitchFamily="34" charset="0"/>
                          <a:cs typeface="Times New Roman" panose="02020603050405020304" pitchFamily="18" charset="0"/>
                        </a:rPr>
                        <a:t>Leaf man</a:t>
                      </a:r>
                    </a:p>
                    <a:p>
                      <a:pPr marL="87313" marR="0" lvl="0" indent="-87313"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800" b="0" u="none" dirty="0">
                          <a:effectLst/>
                          <a:latin typeface="Twinkl Cursive Looped Light" panose="02000000000000000000" pitchFamily="2" charset="0"/>
                          <a:ea typeface="Calibri" panose="020F0502020204030204" pitchFamily="34" charset="0"/>
                          <a:cs typeface="Times New Roman" panose="02020603050405020304" pitchFamily="18" charset="0"/>
                        </a:rPr>
                        <a:t>Christmas card</a:t>
                      </a:r>
                    </a:p>
                  </a:txBody>
                  <a:tcPr/>
                </a:tc>
                <a:tc>
                  <a:txBody>
                    <a:bodyPr/>
                    <a:lstStyle/>
                    <a:p>
                      <a:pPr marL="87313" marR="0" lvl="0" indent="-87313"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800" b="0" u="none" dirty="0">
                          <a:effectLst/>
                          <a:latin typeface="Twinkl Cursive Looped Light" panose="02000000000000000000" pitchFamily="2" charset="0"/>
                          <a:ea typeface="Calibri" panose="020F0502020204030204" pitchFamily="34" charset="0"/>
                          <a:cs typeface="Times New Roman" panose="02020603050405020304" pitchFamily="18" charset="0"/>
                        </a:rPr>
                        <a:t>Leaf man </a:t>
                      </a:r>
                    </a:p>
                    <a:p>
                      <a:pPr marL="87313" marR="0" lvl="0" indent="-87313"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800" b="0" u="none" dirty="0">
                          <a:effectLst/>
                          <a:latin typeface="Twinkl Cursive Looped Light" panose="02000000000000000000" pitchFamily="2" charset="0"/>
                          <a:ea typeface="Calibri" panose="020F0502020204030204" pitchFamily="34" charset="0"/>
                          <a:cs typeface="Times New Roman" panose="02020603050405020304" pitchFamily="18" charset="0"/>
                        </a:rPr>
                        <a:t>Yayoi Kusama – pumpkin art</a:t>
                      </a:r>
                    </a:p>
                  </a:txBody>
                  <a:tcPr/>
                </a:tc>
                <a:extLst>
                  <a:ext uri="{0D108BD9-81ED-4DB2-BD59-A6C34878D82A}">
                    <a16:rowId xmlns:a16="http://schemas.microsoft.com/office/drawing/2014/main" val="126213105"/>
                  </a:ext>
                </a:extLst>
              </a:tr>
              <a:tr h="704624">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lang="en-US" sz="900" b="1" dirty="0">
                        <a:latin typeface="Twinkl Cursive Looped" panose="02000000000000000000" pitchFamily="2" charset="77"/>
                        <a:cs typeface="Amatic SC" panose="00000500000000000000" pitchFamily="2" charset="-79"/>
                      </a:endParaRPr>
                    </a:p>
                  </a:txBody>
                  <a:tcPr/>
                </a:tc>
                <a:tc>
                  <a:txBody>
                    <a:bodyPr/>
                    <a:lstStyle/>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endParaRPr lang="en-GB" sz="800" b="0" u="sng" dirty="0">
                        <a:effectLst/>
                        <a:latin typeface="Twinkl Cursive Looped Light" panose="02000000000000000000" pitchFamily="2" charset="0"/>
                        <a:ea typeface="Calibri" panose="020F0502020204030204" pitchFamily="34" charset="0"/>
                        <a:cs typeface="Times New Roman" panose="02020603050405020304" pitchFamily="18" charset="0"/>
                      </a:endParaRP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endParaRPr lang="en-GB" sz="800" b="0" u="sng" dirty="0">
                        <a:effectLst/>
                        <a:latin typeface="Twinkl Cursive Looped Light" panose="02000000000000000000" pitchFamily="2" charset="0"/>
                        <a:ea typeface="Calibri" panose="020F0502020204030204" pitchFamily="34" charset="0"/>
                        <a:cs typeface="Times New Roman" panose="02020603050405020304" pitchFamily="18" charset="0"/>
                      </a:endParaRP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endParaRPr lang="en-GB" sz="800" b="0" u="sng" dirty="0">
                        <a:effectLst/>
                        <a:latin typeface="Twinkl Cursive Looped Light" panose="02000000000000000000" pitchFamily="2" charset="0"/>
                        <a:ea typeface="Calibri" panose="020F0502020204030204" pitchFamily="34" charset="0"/>
                        <a:cs typeface="Times New Roman" panose="02020603050405020304" pitchFamily="18" charset="0"/>
                      </a:endParaRP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endParaRPr lang="en-GB" sz="800" b="0" u="sng" dirty="0">
                        <a:effectLst/>
                        <a:latin typeface="Twinkl Cursive Looped Light" panose="02000000000000000000" pitchFamily="2" charset="0"/>
                        <a:ea typeface="Calibri" panose="020F0502020204030204" pitchFamily="34" charset="0"/>
                        <a:cs typeface="Times New Roman" panose="02020603050405020304" pitchFamily="18" charset="0"/>
                      </a:endParaRPr>
                    </a:p>
                  </a:txBody>
                  <a:tcPr/>
                </a:tc>
                <a:tc>
                  <a:txBody>
                    <a:bodyPr/>
                    <a:lstStyle/>
                    <a:p>
                      <a:pPr marL="0" marR="0" lvl="0" indent="0" algn="l" defTabSz="914400" rtl="0" eaLnBrk="1" fontAlgn="auto" latinLnBrk="0" hangingPunct="1">
                        <a:lnSpc>
                          <a:spcPct val="115000"/>
                        </a:lnSpc>
                        <a:spcBef>
                          <a:spcPts val="0"/>
                        </a:spcBef>
                        <a:spcAft>
                          <a:spcPts val="0"/>
                        </a:spcAft>
                        <a:buClrTx/>
                        <a:buSzTx/>
                        <a:buFont typeface="Arial" panose="020B0604020202020204" pitchFamily="34" charset="0"/>
                        <a:buNone/>
                        <a:tabLst/>
                        <a:defRPr/>
                      </a:pPr>
                      <a:endParaRPr lang="en-GB" sz="800" b="0" u="none" dirty="0">
                        <a:effectLst/>
                        <a:latin typeface="Twinkl Cursive Looped Light" panose="02000000000000000000" pitchFamily="2" charset="0"/>
                        <a:ea typeface="Calibri" panose="020F0502020204030204" pitchFamily="34" charset="0"/>
                        <a:cs typeface="Times New Roman" panose="02020603050405020304" pitchFamily="18" charset="0"/>
                      </a:endParaRPr>
                    </a:p>
                  </a:txBody>
                  <a:tcPr/>
                </a:tc>
                <a:tc>
                  <a:txBody>
                    <a:bodyPr/>
                    <a:lstStyle/>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endParaRPr lang="en-GB" sz="800" b="0" u="sng" dirty="0">
                        <a:effectLst/>
                        <a:latin typeface="Twinkl Cursive Looped Light" panose="02000000000000000000" pitchFamily="2" charset="0"/>
                        <a:ea typeface="Calibri" panose="020F0502020204030204" pitchFamily="34" charset="0"/>
                        <a:cs typeface="Times New Roman" panose="02020603050405020304" pitchFamily="18" charset="0"/>
                      </a:endParaRPr>
                    </a:p>
                  </a:txBody>
                  <a:tcPr/>
                </a:tc>
                <a:tc>
                  <a:txBody>
                    <a:bodyPr/>
                    <a:lstStyle/>
                    <a:p>
                      <a:pPr marL="0" marR="0" lvl="0" indent="0" algn="l" defTabSz="914400" rtl="0" eaLnBrk="1" fontAlgn="auto" latinLnBrk="0" hangingPunct="1">
                        <a:lnSpc>
                          <a:spcPct val="115000"/>
                        </a:lnSpc>
                        <a:spcBef>
                          <a:spcPts val="0"/>
                        </a:spcBef>
                        <a:spcAft>
                          <a:spcPts val="0"/>
                        </a:spcAft>
                        <a:buClrTx/>
                        <a:buSzTx/>
                        <a:buFont typeface="Arial" panose="020B0604020202020204" pitchFamily="34" charset="0"/>
                        <a:buNone/>
                        <a:tabLst/>
                        <a:defRPr/>
                      </a:pPr>
                      <a:r>
                        <a:rPr lang="en-GB" sz="800" b="0" u="none">
                          <a:effectLst/>
                          <a:latin typeface="Twinkl Cursive Looped Light" panose="02000000000000000000" pitchFamily="2" charset="0"/>
                          <a:ea typeface="Calibri" panose="020F0502020204030204" pitchFamily="34" charset="0"/>
                          <a:cs typeface="Times New Roman" panose="02020603050405020304" pitchFamily="18" charset="0"/>
                        </a:rPr>
                        <a:t>Cooking and nutrition –</a:t>
                      </a:r>
                    </a:p>
                    <a:p>
                      <a:pPr marL="88900" marR="0" lvl="0" indent="-8890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800" b="0" u="none">
                          <a:effectLst/>
                          <a:latin typeface="Twinkl Cursive Looped Light" panose="02000000000000000000" pitchFamily="2" charset="0"/>
                          <a:ea typeface="Calibri" panose="020F0502020204030204" pitchFamily="34" charset="0"/>
                          <a:cs typeface="Times New Roman" panose="02020603050405020304" pitchFamily="18" charset="0"/>
                        </a:rPr>
                        <a:t>Make bread rolls </a:t>
                      </a:r>
                      <a:endParaRPr lang="en-GB" sz="800" b="0" u="none" dirty="0">
                        <a:effectLst/>
                        <a:latin typeface="Twinkl Cursive Looped Light" panose="02000000000000000000" pitchFamily="2" charset="0"/>
                        <a:ea typeface="Calibri" panose="020F0502020204030204" pitchFamily="34" charset="0"/>
                        <a:cs typeface="Times New Roman" panose="02020603050405020304" pitchFamily="18" charset="0"/>
                      </a:endParaRPr>
                    </a:p>
                  </a:txBody>
                  <a:tcPr/>
                </a:tc>
                <a:tc>
                  <a:txBody>
                    <a:bodyPr/>
                    <a:lstStyle/>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endParaRPr lang="en-GB" sz="800" b="0" u="sng" dirty="0">
                        <a:effectLst/>
                        <a:latin typeface="Twinkl Cursive Looped Light" panose="02000000000000000000" pitchFamily="2" charset="0"/>
                        <a:ea typeface="Calibri" panose="020F0502020204030204" pitchFamily="34" charset="0"/>
                        <a:cs typeface="Times New Roman" panose="02020603050405020304" pitchFamily="18" charset="0"/>
                      </a:endParaRPr>
                    </a:p>
                  </a:txBody>
                  <a:tcPr/>
                </a:tc>
                <a:tc>
                  <a:txBody>
                    <a:bodyPr/>
                    <a:lstStyle/>
                    <a:p>
                      <a:pPr marL="0" marR="0" lvl="0" indent="0" algn="l" defTabSz="914400" rtl="0" eaLnBrk="1" fontAlgn="auto" latinLnBrk="0" hangingPunct="1">
                        <a:lnSpc>
                          <a:spcPct val="115000"/>
                        </a:lnSpc>
                        <a:spcBef>
                          <a:spcPts val="0"/>
                        </a:spcBef>
                        <a:spcAft>
                          <a:spcPts val="0"/>
                        </a:spcAft>
                        <a:buClrTx/>
                        <a:buSzTx/>
                        <a:buFont typeface="Arial" panose="020B0604020202020204" pitchFamily="34" charset="0"/>
                        <a:buNone/>
                        <a:tabLst/>
                        <a:defRPr/>
                      </a:pPr>
                      <a:r>
                        <a:rPr lang="en-GB" sz="800" b="0" u="none" dirty="0">
                          <a:effectLst/>
                          <a:latin typeface="Twinkl Cursive Looped Light" panose="02000000000000000000" pitchFamily="2" charset="0"/>
                          <a:ea typeface="Calibri" panose="020F0502020204030204" pitchFamily="34" charset="0"/>
                          <a:cs typeface="Times New Roman" panose="02020603050405020304" pitchFamily="18" charset="0"/>
                        </a:rPr>
                        <a:t>Structures -</a:t>
                      </a:r>
                    </a:p>
                  </a:txBody>
                  <a:tcPr/>
                </a:tc>
                <a:tc>
                  <a:txBody>
                    <a:bodyPr/>
                    <a:lstStyle/>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endParaRPr lang="en-GB" sz="800" b="0" u="sng" dirty="0">
                        <a:effectLst/>
                        <a:latin typeface="Twinkl Cursive Looped Light" panose="02000000000000000000" pitchFamily="2" charset="0"/>
                        <a:ea typeface="Calibri" panose="020F0502020204030204" pitchFamily="34" charset="0"/>
                        <a:cs typeface="Times New Roman" panose="02020603050405020304" pitchFamily="18" charset="0"/>
                      </a:endParaRPr>
                    </a:p>
                  </a:txBody>
                  <a:tcPr/>
                </a:tc>
                <a:tc>
                  <a:txBody>
                    <a:bodyPr/>
                    <a:lstStyle/>
                    <a:p>
                      <a:pPr marL="0" marR="0" lvl="0" indent="0" algn="l" defTabSz="914400" rtl="0" eaLnBrk="1" fontAlgn="auto" latinLnBrk="0" hangingPunct="1">
                        <a:lnSpc>
                          <a:spcPct val="115000"/>
                        </a:lnSpc>
                        <a:spcBef>
                          <a:spcPts val="0"/>
                        </a:spcBef>
                        <a:spcAft>
                          <a:spcPts val="0"/>
                        </a:spcAft>
                        <a:buClrTx/>
                        <a:buSzTx/>
                        <a:buFont typeface="Arial" panose="020B0604020202020204" pitchFamily="34" charset="0"/>
                        <a:buNone/>
                        <a:tabLst/>
                        <a:defRPr/>
                      </a:pPr>
                      <a:r>
                        <a:rPr lang="en-GB" sz="800" b="0" u="none" dirty="0">
                          <a:effectLst/>
                          <a:latin typeface="Twinkl Cursive Looped Light" panose="02000000000000000000" pitchFamily="2" charset="0"/>
                          <a:ea typeface="Calibri" panose="020F0502020204030204" pitchFamily="34" charset="0"/>
                          <a:cs typeface="Times New Roman" panose="02020603050405020304" pitchFamily="18" charset="0"/>
                        </a:rPr>
                        <a:t>Cooking and nutrition –</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800" b="0" u="none" dirty="0">
                          <a:effectLst/>
                          <a:latin typeface="Twinkl Cursive Looped Light" panose="02000000000000000000" pitchFamily="2" charset="0"/>
                          <a:ea typeface="Calibri" panose="020F0502020204030204" pitchFamily="34" charset="0"/>
                          <a:cs typeface="Times New Roman" panose="02020603050405020304" pitchFamily="18" charset="0"/>
                        </a:rPr>
                        <a:t>Apple cake </a:t>
                      </a:r>
                    </a:p>
                  </a:txBody>
                  <a:tcPr/>
                </a:tc>
                <a:extLst>
                  <a:ext uri="{0D108BD9-81ED-4DB2-BD59-A6C34878D82A}">
                    <a16:rowId xmlns:a16="http://schemas.microsoft.com/office/drawing/2014/main" val="2952736986"/>
                  </a:ext>
                </a:extLst>
              </a:tr>
              <a:tr h="239808">
                <a:tc>
                  <a:txBody>
                    <a:bodyPr/>
                    <a:lstStyle/>
                    <a:p>
                      <a:pPr algn="ctr"/>
                      <a:endParaRPr lang="en-US" sz="800" dirty="0">
                        <a:latin typeface="Twinkl Cursive Looped" panose="02000000000000000000" pitchFamily="2" charset="77"/>
                      </a:endParaRPr>
                    </a:p>
                  </a:txBody>
                  <a:tcPr/>
                </a:tc>
                <a:tc>
                  <a:txBody>
                    <a:bodyPr/>
                    <a:lstStyle/>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endParaRPr lang="en-GB" sz="800" b="0" u="none" dirty="0">
                        <a:effectLst/>
                        <a:latin typeface="Twinkl Cursive Looped Light" panose="02000000000000000000" pitchFamily="2" charset="0"/>
                        <a:ea typeface="Calibri" panose="020F0502020204030204" pitchFamily="34" charset="0"/>
                        <a:cs typeface="Times New Roman" panose="02020603050405020304" pitchFamily="18" charset="0"/>
                      </a:endParaRPr>
                    </a:p>
                  </a:txBody>
                  <a:tcPr/>
                </a:tc>
                <a:tc>
                  <a:txBody>
                    <a:bodyPr/>
                    <a:lstStyle/>
                    <a:p>
                      <a:pPr marL="0" marR="0" lvl="0" indent="0" algn="l" defTabSz="914400" rtl="0" eaLnBrk="1" fontAlgn="auto" latinLnBrk="0" hangingPunct="1">
                        <a:lnSpc>
                          <a:spcPct val="115000"/>
                        </a:lnSpc>
                        <a:spcBef>
                          <a:spcPts val="0"/>
                        </a:spcBef>
                        <a:spcAft>
                          <a:spcPts val="0"/>
                        </a:spcAft>
                        <a:buClrTx/>
                        <a:buSzTx/>
                        <a:buFont typeface="Arial" panose="020B0604020202020204" pitchFamily="34" charset="0"/>
                        <a:buNone/>
                        <a:tabLst/>
                        <a:defRPr/>
                      </a:pPr>
                      <a:r>
                        <a:rPr lang="en-GB" sz="800" b="0" u="none">
                          <a:effectLst/>
                          <a:latin typeface="Twinkl Cursive Looped Light" panose="02000000000000000000" pitchFamily="2" charset="0"/>
                          <a:ea typeface="Calibri" panose="020F0502020204030204" pitchFamily="34" charset="0"/>
                          <a:cs typeface="Times New Roman" panose="02020603050405020304" pitchFamily="18" charset="0"/>
                        </a:rPr>
                        <a:t>Exploring pitch </a:t>
                      </a:r>
                    </a:p>
                    <a:p>
                      <a:pPr marL="0" marR="0" lvl="0" indent="0" algn="l" defTabSz="914400" rtl="0" eaLnBrk="1" fontAlgn="auto" latinLnBrk="0" hangingPunct="1">
                        <a:lnSpc>
                          <a:spcPct val="115000"/>
                        </a:lnSpc>
                        <a:spcBef>
                          <a:spcPts val="0"/>
                        </a:spcBef>
                        <a:spcAft>
                          <a:spcPts val="0"/>
                        </a:spcAft>
                        <a:buClrTx/>
                        <a:buSzTx/>
                        <a:buFont typeface="Arial" panose="020B0604020202020204" pitchFamily="34" charset="0"/>
                        <a:buNone/>
                        <a:tabLst/>
                        <a:defRPr/>
                      </a:pPr>
                      <a:endParaRPr lang="en-GB" sz="800" b="0" u="none">
                        <a:effectLst/>
                        <a:latin typeface="Twinkl Cursive Looped Light" panose="02000000000000000000" pitchFamily="2"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15000"/>
                        </a:lnSpc>
                        <a:spcBef>
                          <a:spcPts val="0"/>
                        </a:spcBef>
                        <a:spcAft>
                          <a:spcPts val="0"/>
                        </a:spcAft>
                        <a:buClrTx/>
                        <a:buSzTx/>
                        <a:buFont typeface="Arial" panose="020B0604020202020204" pitchFamily="34" charset="0"/>
                        <a:buNone/>
                        <a:tabLst/>
                        <a:defRPr/>
                      </a:pPr>
                      <a:endParaRPr lang="en-GB" sz="800" b="0" u="none">
                        <a:effectLst/>
                        <a:latin typeface="Twinkl Cursive Looped Light" panose="02000000000000000000" pitchFamily="2"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15000"/>
                        </a:lnSpc>
                        <a:spcBef>
                          <a:spcPts val="0"/>
                        </a:spcBef>
                        <a:spcAft>
                          <a:spcPts val="0"/>
                        </a:spcAft>
                        <a:buClrTx/>
                        <a:buSzTx/>
                        <a:buFont typeface="Arial" panose="020B0604020202020204" pitchFamily="34" charset="0"/>
                        <a:buNone/>
                        <a:tabLst/>
                        <a:defRPr/>
                      </a:pPr>
                      <a:endParaRPr lang="en-GB" sz="800" b="0" u="none">
                        <a:effectLst/>
                        <a:latin typeface="Twinkl Cursive Looped Light" panose="02000000000000000000" pitchFamily="2"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15000"/>
                        </a:lnSpc>
                        <a:spcBef>
                          <a:spcPts val="0"/>
                        </a:spcBef>
                        <a:spcAft>
                          <a:spcPts val="0"/>
                        </a:spcAft>
                        <a:buClrTx/>
                        <a:buSzTx/>
                        <a:buFont typeface="Arial" panose="020B0604020202020204" pitchFamily="34" charset="0"/>
                        <a:buNone/>
                        <a:tabLst/>
                        <a:defRPr/>
                      </a:pPr>
                      <a:endParaRPr lang="en-GB" sz="800" b="0" u="none">
                        <a:effectLst/>
                        <a:latin typeface="Twinkl Cursive Looped Light" panose="02000000000000000000" pitchFamily="2"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15000"/>
                        </a:lnSpc>
                        <a:spcBef>
                          <a:spcPts val="0"/>
                        </a:spcBef>
                        <a:spcAft>
                          <a:spcPts val="0"/>
                        </a:spcAft>
                        <a:buClrTx/>
                        <a:buSzTx/>
                        <a:buFont typeface="Arial" panose="020B0604020202020204" pitchFamily="34" charset="0"/>
                        <a:buNone/>
                        <a:tabLst/>
                        <a:defRPr/>
                      </a:pPr>
                      <a:endParaRPr lang="en-GB" sz="800" b="0" u="none">
                        <a:effectLst/>
                        <a:latin typeface="Twinkl Cursive Looped Light" panose="02000000000000000000" pitchFamily="2"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15000"/>
                        </a:lnSpc>
                        <a:spcBef>
                          <a:spcPts val="0"/>
                        </a:spcBef>
                        <a:spcAft>
                          <a:spcPts val="0"/>
                        </a:spcAft>
                        <a:buClrTx/>
                        <a:buSzTx/>
                        <a:buFont typeface="Arial" panose="020B0604020202020204" pitchFamily="34" charset="0"/>
                        <a:buNone/>
                        <a:tabLst/>
                        <a:defRPr/>
                      </a:pPr>
                      <a:endParaRPr lang="en-GB" sz="800" b="0" u="none" dirty="0">
                        <a:effectLst/>
                        <a:latin typeface="Twinkl Cursive Looped Light" panose="02000000000000000000" pitchFamily="2" charset="0"/>
                        <a:ea typeface="Calibri" panose="020F0502020204030204" pitchFamily="34" charset="0"/>
                        <a:cs typeface="Times New Roman" panose="02020603050405020304" pitchFamily="18" charset="0"/>
                      </a:endParaRPr>
                    </a:p>
                  </a:txBody>
                  <a:tcPr/>
                </a:tc>
                <a:tc>
                  <a:txBody>
                    <a:bodyPr/>
                    <a:lstStyle/>
                    <a:p>
                      <a:pPr marL="0" marR="0" lvl="0" indent="0" algn="l" defTabSz="914400" rtl="0" eaLnBrk="1" fontAlgn="auto" latinLnBrk="0" hangingPunct="1">
                        <a:lnSpc>
                          <a:spcPct val="115000"/>
                        </a:lnSpc>
                        <a:spcBef>
                          <a:spcPts val="0"/>
                        </a:spcBef>
                        <a:spcAft>
                          <a:spcPts val="0"/>
                        </a:spcAft>
                        <a:buClrTx/>
                        <a:buSzTx/>
                        <a:buFont typeface="Arial" panose="020B0604020202020204" pitchFamily="34" charset="0"/>
                        <a:buNone/>
                        <a:tabLst/>
                        <a:defRPr/>
                      </a:pPr>
                      <a:r>
                        <a:rPr lang="en-GB" sz="800" b="0" u="none">
                          <a:effectLst/>
                          <a:latin typeface="Twinkl Cursive Looped Light" panose="02000000000000000000" pitchFamily="2" charset="0"/>
                          <a:ea typeface="Calibri" panose="020F0502020204030204" pitchFamily="34" charset="0"/>
                          <a:cs typeface="Times New Roman" panose="02020603050405020304" pitchFamily="18" charset="0"/>
                        </a:rPr>
                        <a:t>Explore using instruments </a:t>
                      </a:r>
                    </a:p>
                    <a:p>
                      <a:pPr marL="0" marR="0" lvl="0" indent="0" algn="l" defTabSz="914400" rtl="0" eaLnBrk="1" fontAlgn="auto" latinLnBrk="0" hangingPunct="1">
                        <a:lnSpc>
                          <a:spcPct val="115000"/>
                        </a:lnSpc>
                        <a:spcBef>
                          <a:spcPts val="0"/>
                        </a:spcBef>
                        <a:spcAft>
                          <a:spcPts val="0"/>
                        </a:spcAft>
                        <a:buClrTx/>
                        <a:buSzTx/>
                        <a:buFont typeface="Arial" panose="020B0604020202020204" pitchFamily="34" charset="0"/>
                        <a:buNone/>
                        <a:tabLst/>
                        <a:defRPr/>
                      </a:pPr>
                      <a:endParaRPr lang="en-GB" sz="800" b="0" u="none" dirty="0">
                        <a:effectLst/>
                        <a:latin typeface="Twinkl Cursive Looped Light" panose="02000000000000000000" pitchFamily="2" charset="0"/>
                        <a:ea typeface="Calibri" panose="020F0502020204030204" pitchFamily="34" charset="0"/>
                        <a:cs typeface="Times New Roman" panose="02020603050405020304" pitchFamily="18" charset="0"/>
                      </a:endParaRPr>
                    </a:p>
                  </a:txBody>
                  <a:tcPr/>
                </a:tc>
                <a:tc>
                  <a:txBody>
                    <a:bodyPr/>
                    <a:lstStyle/>
                    <a:p>
                      <a:pPr marL="0" marR="0" lvl="0" indent="0" algn="l" defTabSz="914400" rtl="0" eaLnBrk="1" fontAlgn="auto" latinLnBrk="0" hangingPunct="1">
                        <a:lnSpc>
                          <a:spcPct val="115000"/>
                        </a:lnSpc>
                        <a:spcBef>
                          <a:spcPts val="0"/>
                        </a:spcBef>
                        <a:spcAft>
                          <a:spcPts val="0"/>
                        </a:spcAft>
                        <a:buClrTx/>
                        <a:buSzTx/>
                        <a:buFont typeface="Arial" panose="020B0604020202020204" pitchFamily="34" charset="0"/>
                        <a:buNone/>
                        <a:tabLst/>
                        <a:defRPr/>
                      </a:pPr>
                      <a:r>
                        <a:rPr lang="en-GB" sz="800" b="0" u="none">
                          <a:effectLst/>
                          <a:latin typeface="Twinkl Cursive Looped Light" panose="02000000000000000000" pitchFamily="2" charset="0"/>
                          <a:ea typeface="Calibri" panose="020F0502020204030204" pitchFamily="34" charset="0"/>
                          <a:cs typeface="Times New Roman" panose="02020603050405020304" pitchFamily="18" charset="0"/>
                        </a:rPr>
                        <a:t>Explore music through movement, considering pulse, tempo and pitch</a:t>
                      </a:r>
                    </a:p>
                    <a:p>
                      <a:pPr marL="0" marR="0" lvl="0" indent="0" algn="l" defTabSz="914400" rtl="0" eaLnBrk="1" fontAlgn="auto" latinLnBrk="0" hangingPunct="1">
                        <a:lnSpc>
                          <a:spcPct val="115000"/>
                        </a:lnSpc>
                        <a:spcBef>
                          <a:spcPts val="0"/>
                        </a:spcBef>
                        <a:spcAft>
                          <a:spcPts val="0"/>
                        </a:spcAft>
                        <a:buClrTx/>
                        <a:buSzTx/>
                        <a:buFont typeface="Arial" panose="020B0604020202020204" pitchFamily="34" charset="0"/>
                        <a:buNone/>
                        <a:tabLst/>
                        <a:defRPr/>
                      </a:pPr>
                      <a:endParaRPr lang="en-GB" sz="800" b="0" u="none" dirty="0">
                        <a:effectLst/>
                        <a:latin typeface="Twinkl Cursive Looped Light" panose="02000000000000000000" pitchFamily="2" charset="0"/>
                        <a:ea typeface="Calibri" panose="020F0502020204030204" pitchFamily="34" charset="0"/>
                        <a:cs typeface="Times New Roman" panose="02020603050405020304" pitchFamily="18" charset="0"/>
                      </a:endParaRPr>
                    </a:p>
                  </a:txBody>
                  <a:tcPr/>
                </a:tc>
                <a:tc>
                  <a:txBody>
                    <a:bodyPr/>
                    <a:lstStyle/>
                    <a:p>
                      <a:pPr marL="0" marR="0" lvl="0" indent="0" algn="l" defTabSz="914400" rtl="0" eaLnBrk="1" fontAlgn="auto" latinLnBrk="0" hangingPunct="1">
                        <a:lnSpc>
                          <a:spcPct val="115000"/>
                        </a:lnSpc>
                        <a:spcBef>
                          <a:spcPts val="0"/>
                        </a:spcBef>
                        <a:spcAft>
                          <a:spcPts val="0"/>
                        </a:spcAft>
                        <a:buClrTx/>
                        <a:buSzTx/>
                        <a:buFont typeface="Arial" panose="020B0604020202020204" pitchFamily="34" charset="0"/>
                        <a:buNone/>
                        <a:tabLst/>
                        <a:defRPr/>
                      </a:pPr>
                      <a:r>
                        <a:rPr lang="en-GB" sz="800" b="0" u="none">
                          <a:effectLst/>
                          <a:latin typeface="Twinkl Cursive Looped Light" panose="02000000000000000000" pitchFamily="2" charset="0"/>
                          <a:ea typeface="Calibri" panose="020F0502020204030204" pitchFamily="34" charset="0"/>
                          <a:cs typeface="Times New Roman" panose="02020603050405020304" pitchFamily="18" charset="0"/>
                        </a:rPr>
                        <a:t>Explore changes in dynamics using instruments and voice </a:t>
                      </a:r>
                    </a:p>
                    <a:p>
                      <a:pPr marL="0" marR="0" lvl="0" indent="0" algn="l" defTabSz="914400" rtl="0" eaLnBrk="1" fontAlgn="auto" latinLnBrk="0" hangingPunct="1">
                        <a:lnSpc>
                          <a:spcPct val="115000"/>
                        </a:lnSpc>
                        <a:spcBef>
                          <a:spcPts val="0"/>
                        </a:spcBef>
                        <a:spcAft>
                          <a:spcPts val="0"/>
                        </a:spcAft>
                        <a:buClrTx/>
                        <a:buSzTx/>
                        <a:buFont typeface="Arial" panose="020B0604020202020204" pitchFamily="34" charset="0"/>
                        <a:buNone/>
                        <a:tabLst/>
                        <a:defRPr/>
                      </a:pPr>
                      <a:endParaRPr lang="en-GB" sz="800" b="0" u="none" dirty="0">
                        <a:effectLst/>
                        <a:latin typeface="Twinkl Cursive Looped Light" panose="02000000000000000000" pitchFamily="2" charset="0"/>
                        <a:ea typeface="Calibri" panose="020F0502020204030204" pitchFamily="34" charset="0"/>
                        <a:cs typeface="Times New Roman" panose="02020603050405020304" pitchFamily="18" charset="0"/>
                      </a:endParaRPr>
                    </a:p>
                  </a:txBody>
                  <a:tcPr/>
                </a:tc>
                <a:tc>
                  <a:txBody>
                    <a:bodyPr/>
                    <a:lstStyle/>
                    <a:p>
                      <a:pPr marL="0" marR="0" lvl="0" indent="0" algn="l" defTabSz="914400" rtl="0" eaLnBrk="1" fontAlgn="auto" latinLnBrk="0" hangingPunct="1">
                        <a:lnSpc>
                          <a:spcPct val="115000"/>
                        </a:lnSpc>
                        <a:spcBef>
                          <a:spcPts val="0"/>
                        </a:spcBef>
                        <a:spcAft>
                          <a:spcPts val="0"/>
                        </a:spcAft>
                        <a:buClrTx/>
                        <a:buSzTx/>
                        <a:buFont typeface="Arial" panose="020B0604020202020204" pitchFamily="34" charset="0"/>
                        <a:buNone/>
                        <a:tabLst/>
                        <a:defRPr/>
                      </a:pPr>
                      <a:r>
                        <a:rPr lang="en-GB" sz="800" b="0" u="none">
                          <a:effectLst/>
                          <a:latin typeface="Twinkl Cursive Looped Light" panose="02000000000000000000" pitchFamily="2" charset="0"/>
                          <a:ea typeface="Calibri" panose="020F0502020204030204" pitchFamily="34" charset="0"/>
                          <a:cs typeface="Times New Roman" panose="02020603050405020304" pitchFamily="18" charset="0"/>
                        </a:rPr>
                        <a:t>Identify instruments and their sounds to create sound effects </a:t>
                      </a:r>
                    </a:p>
                    <a:p>
                      <a:pPr marL="0" marR="0" lvl="0" indent="0" algn="l" defTabSz="914400" rtl="0" eaLnBrk="1" fontAlgn="auto" latinLnBrk="0" hangingPunct="1">
                        <a:lnSpc>
                          <a:spcPct val="115000"/>
                        </a:lnSpc>
                        <a:spcBef>
                          <a:spcPts val="0"/>
                        </a:spcBef>
                        <a:spcAft>
                          <a:spcPts val="0"/>
                        </a:spcAft>
                        <a:buClrTx/>
                        <a:buSzTx/>
                        <a:buFont typeface="Arial" panose="020B0604020202020204" pitchFamily="34" charset="0"/>
                        <a:buNone/>
                        <a:tabLst/>
                        <a:defRPr/>
                      </a:pPr>
                      <a:endParaRPr lang="en-GB" sz="800" b="0" u="none" dirty="0">
                        <a:effectLst/>
                        <a:latin typeface="Twinkl Cursive Looped Light" panose="02000000000000000000" pitchFamily="2" charset="0"/>
                        <a:ea typeface="Calibri" panose="020F0502020204030204" pitchFamily="34" charset="0"/>
                        <a:cs typeface="Times New Roman" panose="02020603050405020304" pitchFamily="18" charset="0"/>
                      </a:endParaRPr>
                    </a:p>
                  </a:txBody>
                  <a:tcPr/>
                </a:tc>
                <a:tc>
                  <a:txBody>
                    <a:bodyPr/>
                    <a:lstStyle/>
                    <a:p>
                      <a:pPr marL="0" marR="0" lvl="0" indent="0" algn="l" defTabSz="914400" rtl="0" eaLnBrk="1" fontAlgn="auto" latinLnBrk="0" hangingPunct="1">
                        <a:lnSpc>
                          <a:spcPct val="115000"/>
                        </a:lnSpc>
                        <a:spcBef>
                          <a:spcPts val="0"/>
                        </a:spcBef>
                        <a:spcAft>
                          <a:spcPts val="0"/>
                        </a:spcAft>
                        <a:buClrTx/>
                        <a:buSzTx/>
                        <a:buFont typeface="Arial" panose="020B0604020202020204" pitchFamily="34" charset="0"/>
                        <a:buNone/>
                        <a:tabLst/>
                        <a:defRPr/>
                      </a:pPr>
                      <a:r>
                        <a:rPr lang="en-GB" sz="800" b="0" u="none" dirty="0">
                          <a:effectLst/>
                          <a:latin typeface="Twinkl Cursive Looped Light" panose="02000000000000000000" pitchFamily="2" charset="0"/>
                          <a:ea typeface="Calibri" panose="020F0502020204030204" pitchFamily="34" charset="0"/>
                          <a:cs typeface="Times New Roman" panose="02020603050405020304" pitchFamily="18" charset="0"/>
                        </a:rPr>
                        <a:t>Create new verses to songs and combine with movement </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endParaRPr lang="en-GB" sz="800" b="0" u="none" dirty="0">
                        <a:effectLst/>
                        <a:latin typeface="Twinkl Cursive Looped Light" panose="02000000000000000000" pitchFamily="2" charset="0"/>
                        <a:ea typeface="Calibri" panose="020F0502020204030204" pitchFamily="34" charset="0"/>
                        <a:cs typeface="Times New Roman" panose="02020603050405020304" pitchFamily="18" charset="0"/>
                      </a:endParaRPr>
                    </a:p>
                  </a:txBody>
                  <a:tcPr/>
                </a:tc>
                <a:tc>
                  <a:txBody>
                    <a:bodyPr/>
                    <a:lstStyle/>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endParaRPr lang="en-GB" sz="800" b="0" u="sng" dirty="0">
                        <a:effectLst/>
                        <a:latin typeface="Twinkl Cursive Looped Light" panose="02000000000000000000" pitchFamily="2" charset="0"/>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1021446931"/>
                  </a:ext>
                </a:extLst>
              </a:tr>
              <a:tr h="704623">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lang="en-US" sz="900" b="1" dirty="0">
                        <a:latin typeface="Twinkl Cursive Looped" panose="02000000000000000000" pitchFamily="2" charset="77"/>
                        <a:cs typeface="Amatic SC" panose="020B0604020202020204" charset="-79"/>
                      </a:endParaRPr>
                    </a:p>
                  </a:txBody>
                  <a:tcPr/>
                </a:tc>
                <a:tc>
                  <a:txBody>
                    <a:bodyPr/>
                    <a:lstStyle/>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800" b="0" u="none" dirty="0">
                          <a:effectLst/>
                          <a:latin typeface="Twinkl Cursive Looped Light" panose="02000000000000000000" pitchFamily="2" charset="0"/>
                          <a:ea typeface="Calibri" panose="020F0502020204030204" pitchFamily="34" charset="0"/>
                          <a:cs typeface="Times New Roman" panose="02020603050405020304" pitchFamily="18" charset="0"/>
                        </a:rPr>
                        <a:t>Small world farm </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800" b="0" u="none" dirty="0">
                          <a:effectLst/>
                          <a:latin typeface="Twinkl Cursive Looped Light" panose="02000000000000000000" pitchFamily="2" charset="0"/>
                          <a:ea typeface="Calibri" panose="020F0502020204030204" pitchFamily="34" charset="0"/>
                          <a:cs typeface="Times New Roman" panose="02020603050405020304" pitchFamily="18" charset="0"/>
                        </a:rPr>
                        <a:t>Home corner</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800" b="0" u="none" dirty="0">
                          <a:effectLst/>
                          <a:latin typeface="Twinkl Cursive Looped Light" panose="02000000000000000000" pitchFamily="2" charset="0"/>
                          <a:ea typeface="Calibri" panose="020F0502020204030204" pitchFamily="34" charset="0"/>
                          <a:cs typeface="Times New Roman" panose="02020603050405020304" pitchFamily="18" charset="0"/>
                        </a:rPr>
                        <a:t>Dolls house </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800" b="0" u="none" dirty="0">
                          <a:effectLst/>
                          <a:latin typeface="Twinkl Cursive Looped Light" panose="02000000000000000000" pitchFamily="2" charset="0"/>
                          <a:ea typeface="Calibri" panose="020F0502020204030204" pitchFamily="34" charset="0"/>
                          <a:cs typeface="Times New Roman" panose="02020603050405020304" pitchFamily="18" charset="0"/>
                        </a:rPr>
                        <a:t>Ice cream parlour  </a:t>
                      </a:r>
                    </a:p>
                  </a:txBody>
                  <a:tcPr/>
                </a:tc>
                <a:tc>
                  <a:txBody>
                    <a:bodyPr/>
                    <a:lstStyle/>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800" b="0" u="none" dirty="0">
                          <a:effectLst/>
                          <a:latin typeface="Twinkl Cursive Looped Light" panose="02000000000000000000" pitchFamily="2" charset="0"/>
                          <a:ea typeface="Calibri" panose="020F0502020204030204" pitchFamily="34" charset="0"/>
                          <a:cs typeface="Times New Roman" panose="02020603050405020304" pitchFamily="18" charset="0"/>
                        </a:rPr>
                        <a:t>Small world farm </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800" b="0" u="none" dirty="0">
                          <a:effectLst/>
                          <a:latin typeface="Twinkl Cursive Looped Light" panose="02000000000000000000" pitchFamily="2" charset="0"/>
                          <a:ea typeface="Calibri" panose="020F0502020204030204" pitchFamily="34" charset="0"/>
                          <a:cs typeface="Times New Roman" panose="02020603050405020304" pitchFamily="18" charset="0"/>
                        </a:rPr>
                        <a:t>Home corner </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800" b="0" u="none" dirty="0">
                          <a:effectLst/>
                          <a:latin typeface="Twinkl Cursive Looped Light" panose="02000000000000000000" pitchFamily="2" charset="0"/>
                          <a:ea typeface="Calibri" panose="020F0502020204030204" pitchFamily="34" charset="0"/>
                          <a:cs typeface="Times New Roman" panose="02020603050405020304" pitchFamily="18" charset="0"/>
                        </a:rPr>
                        <a:t>Dolls house</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800" b="0" u="none" dirty="0">
                          <a:effectLst/>
                          <a:latin typeface="Twinkl Cursive Looped Light" panose="02000000000000000000" pitchFamily="2" charset="0"/>
                          <a:ea typeface="Calibri" panose="020F0502020204030204" pitchFamily="34" charset="0"/>
                          <a:cs typeface="Times New Roman" panose="02020603050405020304" pitchFamily="18" charset="0"/>
                        </a:rPr>
                        <a:t>Ice cream parlour </a:t>
                      </a:r>
                    </a:p>
                  </a:txBody>
                  <a:tcPr/>
                </a:tc>
                <a:tc>
                  <a:txBody>
                    <a:bodyPr/>
                    <a:lstStyle/>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800" b="0" u="none" dirty="0">
                          <a:effectLst/>
                          <a:latin typeface="Twinkl Cursive Looped Light" panose="02000000000000000000" pitchFamily="2" charset="0"/>
                          <a:ea typeface="Calibri" panose="020F0502020204030204" pitchFamily="34" charset="0"/>
                          <a:cs typeface="Times New Roman" panose="02020603050405020304" pitchFamily="18" charset="0"/>
                        </a:rPr>
                        <a:t>Small world farm </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800" b="0" u="none" dirty="0">
                          <a:effectLst/>
                          <a:latin typeface="Twinkl Cursive Looped Light" panose="02000000000000000000" pitchFamily="2" charset="0"/>
                          <a:ea typeface="Calibri" panose="020F0502020204030204" pitchFamily="34" charset="0"/>
                          <a:cs typeface="Times New Roman" panose="02020603050405020304" pitchFamily="18" charset="0"/>
                        </a:rPr>
                        <a:t>Home corner </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800" b="0" u="none" dirty="0">
                          <a:effectLst/>
                          <a:latin typeface="Twinkl Cursive Looped Light" panose="02000000000000000000" pitchFamily="2" charset="0"/>
                          <a:ea typeface="Calibri" panose="020F0502020204030204" pitchFamily="34" charset="0"/>
                          <a:cs typeface="Times New Roman" panose="02020603050405020304" pitchFamily="18" charset="0"/>
                        </a:rPr>
                        <a:t>Dolls house </a:t>
                      </a:r>
                    </a:p>
                  </a:txBody>
                  <a:tcPr/>
                </a:tc>
                <a:tc>
                  <a:txBody>
                    <a:bodyPr/>
                    <a:lstStyle/>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800" b="0" u="none" dirty="0">
                          <a:effectLst/>
                          <a:latin typeface="Twinkl Cursive Looped Light" panose="02000000000000000000" pitchFamily="2" charset="0"/>
                          <a:ea typeface="Calibri" panose="020F0502020204030204" pitchFamily="34" charset="0"/>
                          <a:cs typeface="Times New Roman" panose="02020603050405020304" pitchFamily="18" charset="0"/>
                        </a:rPr>
                        <a:t>Small world Little Red Hen Bakery </a:t>
                      </a:r>
                    </a:p>
                  </a:txBody>
                  <a:tcPr/>
                </a:tc>
                <a:tc>
                  <a:txBody>
                    <a:bodyPr/>
                    <a:lstStyle/>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800" b="0" u="none" dirty="0">
                          <a:effectLst/>
                          <a:latin typeface="Twinkl Cursive Looped Light" panose="02000000000000000000" pitchFamily="2" charset="0"/>
                          <a:ea typeface="Calibri" panose="020F0502020204030204" pitchFamily="34" charset="0"/>
                          <a:cs typeface="Times New Roman" panose="02020603050405020304" pitchFamily="18" charset="0"/>
                        </a:rPr>
                        <a:t>Small world Little Red Hen</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800" b="0" u="none" dirty="0">
                          <a:effectLst/>
                          <a:latin typeface="Twinkl Cursive Looped Light" panose="02000000000000000000" pitchFamily="2" charset="0"/>
                          <a:ea typeface="Calibri" panose="020F0502020204030204" pitchFamily="34" charset="0"/>
                          <a:cs typeface="Times New Roman" panose="02020603050405020304" pitchFamily="18" charset="0"/>
                        </a:rPr>
                        <a:t>Bakery </a:t>
                      </a:r>
                    </a:p>
                  </a:txBody>
                  <a:tcPr/>
                </a:tc>
                <a:tc>
                  <a:txBody>
                    <a:bodyPr/>
                    <a:lstStyle/>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800" b="0" u="none" dirty="0">
                          <a:effectLst/>
                          <a:latin typeface="Twinkl Cursive Looped Light" panose="02000000000000000000" pitchFamily="2" charset="0"/>
                          <a:ea typeface="Calibri" panose="020F0502020204030204" pitchFamily="34" charset="0"/>
                          <a:cs typeface="Times New Roman" panose="02020603050405020304" pitchFamily="18" charset="0"/>
                        </a:rPr>
                        <a:t>Building a Sukkah</a:t>
                      </a:r>
                    </a:p>
                  </a:txBody>
                  <a:tcPr/>
                </a:tc>
                <a:tc>
                  <a:txBody>
                    <a:bodyPr/>
                    <a:lstStyle/>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800" b="0" u="none" dirty="0">
                          <a:effectLst/>
                          <a:latin typeface="Twinkl Cursive Looped Light" panose="02000000000000000000" pitchFamily="2" charset="0"/>
                          <a:ea typeface="Calibri" panose="020F0502020204030204" pitchFamily="34" charset="0"/>
                          <a:cs typeface="Times New Roman" panose="02020603050405020304" pitchFamily="18" charset="0"/>
                        </a:rPr>
                        <a:t>Build and decorate  a Sukkah</a:t>
                      </a:r>
                    </a:p>
                  </a:txBody>
                  <a:tcPr/>
                </a:tc>
                <a:tc>
                  <a:txBody>
                    <a:bodyPr/>
                    <a:lstStyle/>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endParaRPr lang="en-GB" sz="800" b="0" u="none" dirty="0">
                        <a:effectLst/>
                        <a:latin typeface="Twinkl Cursive Looped Light" panose="02000000000000000000" pitchFamily="2" charset="0"/>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4025128438"/>
                  </a:ext>
                </a:extLst>
              </a:tr>
            </a:tbl>
          </a:graphicData>
        </a:graphic>
      </p:graphicFrame>
      <p:sp>
        <p:nvSpPr>
          <p:cNvPr id="7" name="TextBox 6">
            <a:extLst>
              <a:ext uri="{FF2B5EF4-FFF2-40B4-BE49-F238E27FC236}">
                <a16:creationId xmlns:a16="http://schemas.microsoft.com/office/drawing/2014/main" id="{83147773-544E-4790-8EDF-474ED1E53FC7}"/>
              </a:ext>
            </a:extLst>
          </p:cNvPr>
          <p:cNvSpPr txBox="1"/>
          <p:nvPr/>
        </p:nvSpPr>
        <p:spPr>
          <a:xfrm>
            <a:off x="2470355" y="109437"/>
            <a:ext cx="4026310" cy="347763"/>
          </a:xfrm>
          <a:prstGeom prst="rect">
            <a:avLst/>
          </a:prstGeom>
          <a:noFill/>
        </p:spPr>
        <p:txBody>
          <a:bodyPr wrap="square" rtlCol="0">
            <a:spAutoFit/>
          </a:bodyPr>
          <a:lstStyle/>
          <a:p>
            <a:endParaRPr lang="en-GB" dirty="0"/>
          </a:p>
        </p:txBody>
      </p:sp>
      <p:sp>
        <p:nvSpPr>
          <p:cNvPr id="9" name="Rectangle 2">
            <a:extLst>
              <a:ext uri="{FF2B5EF4-FFF2-40B4-BE49-F238E27FC236}">
                <a16:creationId xmlns:a16="http://schemas.microsoft.com/office/drawing/2014/main" id="{413904D9-6CE7-4F0C-8B52-85F02F0B92A1}"/>
              </a:ext>
            </a:extLst>
          </p:cNvPr>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2049" name="Picture 7">
            <a:extLst>
              <a:ext uri="{FF2B5EF4-FFF2-40B4-BE49-F238E27FC236}">
                <a16:creationId xmlns:a16="http://schemas.microsoft.com/office/drawing/2014/main" id="{69E5F082-122F-48DC-BAA7-2A21D2ADF7F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4206" y="99883"/>
            <a:ext cx="304800" cy="398463"/>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8A42B9C4-6687-4077-9CAE-27719E98BDA8}"/>
              </a:ext>
            </a:extLst>
          </p:cNvPr>
          <p:cNvSpPr txBox="1"/>
          <p:nvPr/>
        </p:nvSpPr>
        <p:spPr>
          <a:xfrm>
            <a:off x="1180788" y="190569"/>
            <a:ext cx="6953863" cy="307777"/>
          </a:xfrm>
          <a:prstGeom prst="rect">
            <a:avLst/>
          </a:prstGeom>
          <a:noFill/>
        </p:spPr>
        <p:txBody>
          <a:bodyPr wrap="square" rtlCol="0">
            <a:spAutoFit/>
          </a:bodyPr>
          <a:lstStyle/>
          <a:p>
            <a:r>
              <a:rPr lang="en-GB" dirty="0"/>
              <a:t>WELFORD ON AVON NURSERY MEDIUM TERM PLANNING AUTUMN 2025</a:t>
            </a:r>
          </a:p>
        </p:txBody>
      </p:sp>
      <p:pic>
        <p:nvPicPr>
          <p:cNvPr id="15" name="Picture 4" descr="Paint - Free art and design icons">
            <a:extLst>
              <a:ext uri="{FF2B5EF4-FFF2-40B4-BE49-F238E27FC236}">
                <a16:creationId xmlns:a16="http://schemas.microsoft.com/office/drawing/2014/main" id="{EE82AEC1-C29A-4472-9FAA-4A8F7CCCC23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4382" y="1288424"/>
            <a:ext cx="471715" cy="471715"/>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15">
            <a:extLst>
              <a:ext uri="{FF2B5EF4-FFF2-40B4-BE49-F238E27FC236}">
                <a16:creationId xmlns:a16="http://schemas.microsoft.com/office/drawing/2014/main" id="{69E64344-1F1E-4E29-A0C2-2FA4C0AAEC41}"/>
              </a:ext>
            </a:extLst>
          </p:cNvPr>
          <p:cNvPicPr>
            <a:picLocks noChangeAspect="1"/>
          </p:cNvPicPr>
          <p:nvPr/>
        </p:nvPicPr>
        <p:blipFill>
          <a:blip r:embed="rId4"/>
          <a:stretch>
            <a:fillRect/>
          </a:stretch>
        </p:blipFill>
        <p:spPr>
          <a:xfrm>
            <a:off x="701109" y="1943100"/>
            <a:ext cx="628650" cy="628650"/>
          </a:xfrm>
          <a:prstGeom prst="rect">
            <a:avLst/>
          </a:prstGeom>
        </p:spPr>
      </p:pic>
      <p:sp>
        <p:nvSpPr>
          <p:cNvPr id="18" name="Google Shape;564;p47">
            <a:extLst>
              <a:ext uri="{FF2B5EF4-FFF2-40B4-BE49-F238E27FC236}">
                <a16:creationId xmlns:a16="http://schemas.microsoft.com/office/drawing/2014/main" id="{28F36CF4-D9A6-446B-985B-82A0255EB059}"/>
              </a:ext>
            </a:extLst>
          </p:cNvPr>
          <p:cNvSpPr/>
          <p:nvPr/>
        </p:nvSpPr>
        <p:spPr>
          <a:xfrm>
            <a:off x="645915" y="2888091"/>
            <a:ext cx="534873" cy="486001"/>
          </a:xfrm>
          <a:custGeom>
            <a:avLst/>
            <a:gdLst/>
            <a:ahLst/>
            <a:cxnLst/>
            <a:rect l="l" t="t" r="r" b="b"/>
            <a:pathLst>
              <a:path w="14430" h="16206" extrusionOk="0">
                <a:moveTo>
                  <a:pt x="13724" y="584"/>
                </a:moveTo>
                <a:lnTo>
                  <a:pt x="13724" y="974"/>
                </a:lnTo>
                <a:lnTo>
                  <a:pt x="13748" y="2312"/>
                </a:lnTo>
                <a:lnTo>
                  <a:pt x="13772" y="3139"/>
                </a:lnTo>
                <a:lnTo>
                  <a:pt x="13821" y="3966"/>
                </a:lnTo>
                <a:lnTo>
                  <a:pt x="13967" y="5621"/>
                </a:lnTo>
                <a:lnTo>
                  <a:pt x="13991" y="6375"/>
                </a:lnTo>
                <a:lnTo>
                  <a:pt x="14016" y="7154"/>
                </a:lnTo>
                <a:lnTo>
                  <a:pt x="13991" y="7908"/>
                </a:lnTo>
                <a:lnTo>
                  <a:pt x="13967" y="8687"/>
                </a:lnTo>
                <a:lnTo>
                  <a:pt x="13918" y="9441"/>
                </a:lnTo>
                <a:lnTo>
                  <a:pt x="13870" y="10195"/>
                </a:lnTo>
                <a:lnTo>
                  <a:pt x="13699" y="11728"/>
                </a:lnTo>
                <a:lnTo>
                  <a:pt x="13602" y="11972"/>
                </a:lnTo>
                <a:lnTo>
                  <a:pt x="13480" y="12191"/>
                </a:lnTo>
                <a:lnTo>
                  <a:pt x="13359" y="12361"/>
                </a:lnTo>
                <a:lnTo>
                  <a:pt x="13188" y="12531"/>
                </a:lnTo>
                <a:lnTo>
                  <a:pt x="13261" y="12361"/>
                </a:lnTo>
                <a:lnTo>
                  <a:pt x="13286" y="12191"/>
                </a:lnTo>
                <a:lnTo>
                  <a:pt x="13334" y="12020"/>
                </a:lnTo>
                <a:lnTo>
                  <a:pt x="13334" y="11850"/>
                </a:lnTo>
                <a:lnTo>
                  <a:pt x="13310" y="11777"/>
                </a:lnTo>
                <a:lnTo>
                  <a:pt x="13286" y="11704"/>
                </a:lnTo>
                <a:lnTo>
                  <a:pt x="13237" y="11680"/>
                </a:lnTo>
                <a:lnTo>
                  <a:pt x="13188" y="11704"/>
                </a:lnTo>
                <a:lnTo>
                  <a:pt x="13091" y="11826"/>
                </a:lnTo>
                <a:lnTo>
                  <a:pt x="12994" y="11972"/>
                </a:lnTo>
                <a:lnTo>
                  <a:pt x="12872" y="12288"/>
                </a:lnTo>
                <a:lnTo>
                  <a:pt x="12726" y="12580"/>
                </a:lnTo>
                <a:lnTo>
                  <a:pt x="12677" y="12750"/>
                </a:lnTo>
                <a:lnTo>
                  <a:pt x="12653" y="12896"/>
                </a:lnTo>
                <a:lnTo>
                  <a:pt x="12337" y="13018"/>
                </a:lnTo>
                <a:lnTo>
                  <a:pt x="12337" y="13018"/>
                </a:lnTo>
                <a:lnTo>
                  <a:pt x="12385" y="12799"/>
                </a:lnTo>
                <a:lnTo>
                  <a:pt x="12483" y="12604"/>
                </a:lnTo>
                <a:lnTo>
                  <a:pt x="12604" y="12312"/>
                </a:lnTo>
                <a:lnTo>
                  <a:pt x="12677" y="12142"/>
                </a:lnTo>
                <a:lnTo>
                  <a:pt x="12677" y="12069"/>
                </a:lnTo>
                <a:lnTo>
                  <a:pt x="12677" y="11996"/>
                </a:lnTo>
                <a:lnTo>
                  <a:pt x="12653" y="11972"/>
                </a:lnTo>
                <a:lnTo>
                  <a:pt x="12580" y="11972"/>
                </a:lnTo>
                <a:lnTo>
                  <a:pt x="12507" y="12020"/>
                </a:lnTo>
                <a:lnTo>
                  <a:pt x="12434" y="12069"/>
                </a:lnTo>
                <a:lnTo>
                  <a:pt x="12361" y="12142"/>
                </a:lnTo>
                <a:lnTo>
                  <a:pt x="12239" y="12312"/>
                </a:lnTo>
                <a:lnTo>
                  <a:pt x="12142" y="12458"/>
                </a:lnTo>
                <a:lnTo>
                  <a:pt x="11996" y="12775"/>
                </a:lnTo>
                <a:lnTo>
                  <a:pt x="11947" y="12921"/>
                </a:lnTo>
                <a:lnTo>
                  <a:pt x="11899" y="13091"/>
                </a:lnTo>
                <a:lnTo>
                  <a:pt x="11461" y="13140"/>
                </a:lnTo>
                <a:lnTo>
                  <a:pt x="11704" y="12604"/>
                </a:lnTo>
                <a:lnTo>
                  <a:pt x="11777" y="12483"/>
                </a:lnTo>
                <a:lnTo>
                  <a:pt x="11874" y="12264"/>
                </a:lnTo>
                <a:lnTo>
                  <a:pt x="11923" y="12142"/>
                </a:lnTo>
                <a:lnTo>
                  <a:pt x="11947" y="12045"/>
                </a:lnTo>
                <a:lnTo>
                  <a:pt x="11947" y="11972"/>
                </a:lnTo>
                <a:lnTo>
                  <a:pt x="11923" y="11923"/>
                </a:lnTo>
                <a:lnTo>
                  <a:pt x="11850" y="11899"/>
                </a:lnTo>
                <a:lnTo>
                  <a:pt x="11753" y="11923"/>
                </a:lnTo>
                <a:lnTo>
                  <a:pt x="11680" y="11996"/>
                </a:lnTo>
                <a:lnTo>
                  <a:pt x="11582" y="12069"/>
                </a:lnTo>
                <a:lnTo>
                  <a:pt x="11461" y="12264"/>
                </a:lnTo>
                <a:lnTo>
                  <a:pt x="11363" y="12410"/>
                </a:lnTo>
                <a:lnTo>
                  <a:pt x="11169" y="12702"/>
                </a:lnTo>
                <a:lnTo>
                  <a:pt x="11071" y="12896"/>
                </a:lnTo>
                <a:lnTo>
                  <a:pt x="10974" y="13091"/>
                </a:lnTo>
                <a:lnTo>
                  <a:pt x="10731" y="13042"/>
                </a:lnTo>
                <a:lnTo>
                  <a:pt x="10804" y="12848"/>
                </a:lnTo>
                <a:lnTo>
                  <a:pt x="11023" y="12385"/>
                </a:lnTo>
                <a:lnTo>
                  <a:pt x="11120" y="12166"/>
                </a:lnTo>
                <a:lnTo>
                  <a:pt x="11144" y="12045"/>
                </a:lnTo>
                <a:lnTo>
                  <a:pt x="11169" y="11923"/>
                </a:lnTo>
                <a:lnTo>
                  <a:pt x="11144" y="11874"/>
                </a:lnTo>
                <a:lnTo>
                  <a:pt x="11120" y="11850"/>
                </a:lnTo>
                <a:lnTo>
                  <a:pt x="11071" y="11850"/>
                </a:lnTo>
                <a:lnTo>
                  <a:pt x="10974" y="11947"/>
                </a:lnTo>
                <a:lnTo>
                  <a:pt x="10877" y="12020"/>
                </a:lnTo>
                <a:lnTo>
                  <a:pt x="10731" y="12215"/>
                </a:lnTo>
                <a:lnTo>
                  <a:pt x="10609" y="12434"/>
                </a:lnTo>
                <a:lnTo>
                  <a:pt x="10487" y="12653"/>
                </a:lnTo>
                <a:lnTo>
                  <a:pt x="10341" y="12921"/>
                </a:lnTo>
                <a:lnTo>
                  <a:pt x="10147" y="12799"/>
                </a:lnTo>
                <a:lnTo>
                  <a:pt x="10098" y="12775"/>
                </a:lnTo>
                <a:lnTo>
                  <a:pt x="10171" y="12653"/>
                </a:lnTo>
                <a:lnTo>
                  <a:pt x="10244" y="12531"/>
                </a:lnTo>
                <a:lnTo>
                  <a:pt x="10390" y="12264"/>
                </a:lnTo>
                <a:lnTo>
                  <a:pt x="10439" y="12118"/>
                </a:lnTo>
                <a:lnTo>
                  <a:pt x="10463" y="11996"/>
                </a:lnTo>
                <a:lnTo>
                  <a:pt x="10439" y="11874"/>
                </a:lnTo>
                <a:lnTo>
                  <a:pt x="10390" y="11753"/>
                </a:lnTo>
                <a:lnTo>
                  <a:pt x="10341" y="11728"/>
                </a:lnTo>
                <a:lnTo>
                  <a:pt x="10293" y="11753"/>
                </a:lnTo>
                <a:lnTo>
                  <a:pt x="10171" y="11850"/>
                </a:lnTo>
                <a:lnTo>
                  <a:pt x="10074" y="11996"/>
                </a:lnTo>
                <a:lnTo>
                  <a:pt x="9879" y="12288"/>
                </a:lnTo>
                <a:lnTo>
                  <a:pt x="9806" y="12385"/>
                </a:lnTo>
                <a:lnTo>
                  <a:pt x="9782" y="12191"/>
                </a:lnTo>
                <a:lnTo>
                  <a:pt x="9782" y="11996"/>
                </a:lnTo>
                <a:lnTo>
                  <a:pt x="9806" y="11801"/>
                </a:lnTo>
                <a:lnTo>
                  <a:pt x="9879" y="11607"/>
                </a:lnTo>
                <a:lnTo>
                  <a:pt x="9976" y="11436"/>
                </a:lnTo>
                <a:lnTo>
                  <a:pt x="10098" y="11266"/>
                </a:lnTo>
                <a:lnTo>
                  <a:pt x="10244" y="11120"/>
                </a:lnTo>
                <a:lnTo>
                  <a:pt x="10390" y="10998"/>
                </a:lnTo>
                <a:lnTo>
                  <a:pt x="10633" y="10877"/>
                </a:lnTo>
                <a:lnTo>
                  <a:pt x="10901" y="10804"/>
                </a:lnTo>
                <a:lnTo>
                  <a:pt x="11169" y="10755"/>
                </a:lnTo>
                <a:lnTo>
                  <a:pt x="11436" y="10731"/>
                </a:lnTo>
                <a:lnTo>
                  <a:pt x="11728" y="10682"/>
                </a:lnTo>
                <a:lnTo>
                  <a:pt x="11972" y="10609"/>
                </a:lnTo>
                <a:lnTo>
                  <a:pt x="12215" y="10512"/>
                </a:lnTo>
                <a:lnTo>
                  <a:pt x="12312" y="10439"/>
                </a:lnTo>
                <a:lnTo>
                  <a:pt x="12434" y="10341"/>
                </a:lnTo>
                <a:lnTo>
                  <a:pt x="12507" y="10341"/>
                </a:lnTo>
                <a:lnTo>
                  <a:pt x="12580" y="10317"/>
                </a:lnTo>
                <a:lnTo>
                  <a:pt x="12629" y="10244"/>
                </a:lnTo>
                <a:lnTo>
                  <a:pt x="12653" y="10171"/>
                </a:lnTo>
                <a:lnTo>
                  <a:pt x="12653" y="9830"/>
                </a:lnTo>
                <a:lnTo>
                  <a:pt x="12653" y="9514"/>
                </a:lnTo>
                <a:lnTo>
                  <a:pt x="12653" y="9198"/>
                </a:lnTo>
                <a:lnTo>
                  <a:pt x="12653" y="8857"/>
                </a:lnTo>
                <a:lnTo>
                  <a:pt x="12726" y="8030"/>
                </a:lnTo>
                <a:lnTo>
                  <a:pt x="12823" y="7203"/>
                </a:lnTo>
                <a:lnTo>
                  <a:pt x="12848" y="6789"/>
                </a:lnTo>
                <a:lnTo>
                  <a:pt x="12848" y="6375"/>
                </a:lnTo>
                <a:lnTo>
                  <a:pt x="12823" y="5548"/>
                </a:lnTo>
                <a:lnTo>
                  <a:pt x="12848" y="5232"/>
                </a:lnTo>
                <a:lnTo>
                  <a:pt x="12872" y="4842"/>
                </a:lnTo>
                <a:lnTo>
                  <a:pt x="12872" y="4648"/>
                </a:lnTo>
                <a:lnTo>
                  <a:pt x="12848" y="4477"/>
                </a:lnTo>
                <a:lnTo>
                  <a:pt x="12799" y="4307"/>
                </a:lnTo>
                <a:lnTo>
                  <a:pt x="12726" y="4161"/>
                </a:lnTo>
                <a:lnTo>
                  <a:pt x="12775" y="4112"/>
                </a:lnTo>
                <a:lnTo>
                  <a:pt x="12799" y="4039"/>
                </a:lnTo>
                <a:lnTo>
                  <a:pt x="12823" y="3966"/>
                </a:lnTo>
                <a:lnTo>
                  <a:pt x="12799" y="3893"/>
                </a:lnTo>
                <a:lnTo>
                  <a:pt x="12750" y="3820"/>
                </a:lnTo>
                <a:lnTo>
                  <a:pt x="12702" y="3772"/>
                </a:lnTo>
                <a:lnTo>
                  <a:pt x="12604" y="3747"/>
                </a:lnTo>
                <a:lnTo>
                  <a:pt x="12531" y="3747"/>
                </a:lnTo>
                <a:lnTo>
                  <a:pt x="12045" y="3869"/>
                </a:lnTo>
                <a:lnTo>
                  <a:pt x="11558" y="3991"/>
                </a:lnTo>
                <a:lnTo>
                  <a:pt x="10585" y="4258"/>
                </a:lnTo>
                <a:lnTo>
                  <a:pt x="8468" y="4794"/>
                </a:lnTo>
                <a:lnTo>
                  <a:pt x="7446" y="5061"/>
                </a:lnTo>
                <a:lnTo>
                  <a:pt x="6959" y="5207"/>
                </a:lnTo>
                <a:lnTo>
                  <a:pt x="6448" y="5378"/>
                </a:lnTo>
                <a:lnTo>
                  <a:pt x="5962" y="5548"/>
                </a:lnTo>
                <a:lnTo>
                  <a:pt x="5499" y="5743"/>
                </a:lnTo>
                <a:lnTo>
                  <a:pt x="5013" y="5986"/>
                </a:lnTo>
                <a:lnTo>
                  <a:pt x="4575" y="6229"/>
                </a:lnTo>
                <a:lnTo>
                  <a:pt x="4526" y="6254"/>
                </a:lnTo>
                <a:lnTo>
                  <a:pt x="4526" y="6302"/>
                </a:lnTo>
                <a:lnTo>
                  <a:pt x="4526" y="6351"/>
                </a:lnTo>
                <a:lnTo>
                  <a:pt x="4550" y="6400"/>
                </a:lnTo>
                <a:lnTo>
                  <a:pt x="4623" y="7130"/>
                </a:lnTo>
                <a:lnTo>
                  <a:pt x="4648" y="7495"/>
                </a:lnTo>
                <a:lnTo>
                  <a:pt x="4648" y="7860"/>
                </a:lnTo>
                <a:lnTo>
                  <a:pt x="4623" y="8736"/>
                </a:lnTo>
                <a:lnTo>
                  <a:pt x="4575" y="9587"/>
                </a:lnTo>
                <a:lnTo>
                  <a:pt x="4575" y="10171"/>
                </a:lnTo>
                <a:lnTo>
                  <a:pt x="4575" y="10779"/>
                </a:lnTo>
                <a:lnTo>
                  <a:pt x="4599" y="11972"/>
                </a:lnTo>
                <a:lnTo>
                  <a:pt x="4623" y="12580"/>
                </a:lnTo>
                <a:lnTo>
                  <a:pt x="4623" y="13164"/>
                </a:lnTo>
                <a:lnTo>
                  <a:pt x="4575" y="13772"/>
                </a:lnTo>
                <a:lnTo>
                  <a:pt x="4526" y="14356"/>
                </a:lnTo>
                <a:lnTo>
                  <a:pt x="4356" y="14600"/>
                </a:lnTo>
                <a:lnTo>
                  <a:pt x="4404" y="14356"/>
                </a:lnTo>
                <a:lnTo>
                  <a:pt x="4404" y="14259"/>
                </a:lnTo>
                <a:lnTo>
                  <a:pt x="4404" y="14137"/>
                </a:lnTo>
                <a:lnTo>
                  <a:pt x="4380" y="14064"/>
                </a:lnTo>
                <a:lnTo>
                  <a:pt x="4307" y="14040"/>
                </a:lnTo>
                <a:lnTo>
                  <a:pt x="4258" y="14064"/>
                </a:lnTo>
                <a:lnTo>
                  <a:pt x="4185" y="14113"/>
                </a:lnTo>
                <a:lnTo>
                  <a:pt x="4088" y="14259"/>
                </a:lnTo>
                <a:lnTo>
                  <a:pt x="4015" y="14429"/>
                </a:lnTo>
                <a:lnTo>
                  <a:pt x="3869" y="14770"/>
                </a:lnTo>
                <a:lnTo>
                  <a:pt x="3723" y="15038"/>
                </a:lnTo>
                <a:lnTo>
                  <a:pt x="3674" y="15184"/>
                </a:lnTo>
                <a:lnTo>
                  <a:pt x="3626" y="15305"/>
                </a:lnTo>
                <a:lnTo>
                  <a:pt x="3285" y="15451"/>
                </a:lnTo>
                <a:lnTo>
                  <a:pt x="3407" y="15159"/>
                </a:lnTo>
                <a:lnTo>
                  <a:pt x="3601" y="14770"/>
                </a:lnTo>
                <a:lnTo>
                  <a:pt x="3674" y="14551"/>
                </a:lnTo>
                <a:lnTo>
                  <a:pt x="3699" y="14429"/>
                </a:lnTo>
                <a:lnTo>
                  <a:pt x="3699" y="14332"/>
                </a:lnTo>
                <a:lnTo>
                  <a:pt x="3699" y="14283"/>
                </a:lnTo>
                <a:lnTo>
                  <a:pt x="3650" y="14259"/>
                </a:lnTo>
                <a:lnTo>
                  <a:pt x="3601" y="14235"/>
                </a:lnTo>
                <a:lnTo>
                  <a:pt x="3577" y="14259"/>
                </a:lnTo>
                <a:lnTo>
                  <a:pt x="3407" y="14429"/>
                </a:lnTo>
                <a:lnTo>
                  <a:pt x="3261" y="14648"/>
                </a:lnTo>
                <a:lnTo>
                  <a:pt x="3017" y="15062"/>
                </a:lnTo>
                <a:lnTo>
                  <a:pt x="2847" y="15330"/>
                </a:lnTo>
                <a:lnTo>
                  <a:pt x="2798" y="15476"/>
                </a:lnTo>
                <a:lnTo>
                  <a:pt x="2750" y="15622"/>
                </a:lnTo>
                <a:lnTo>
                  <a:pt x="2531" y="15670"/>
                </a:lnTo>
                <a:lnTo>
                  <a:pt x="2531" y="15670"/>
                </a:lnTo>
                <a:lnTo>
                  <a:pt x="2628" y="15403"/>
                </a:lnTo>
                <a:lnTo>
                  <a:pt x="2725" y="15159"/>
                </a:lnTo>
                <a:lnTo>
                  <a:pt x="2798" y="14965"/>
                </a:lnTo>
                <a:lnTo>
                  <a:pt x="2871" y="14770"/>
                </a:lnTo>
                <a:lnTo>
                  <a:pt x="2896" y="14551"/>
                </a:lnTo>
                <a:lnTo>
                  <a:pt x="2871" y="14454"/>
                </a:lnTo>
                <a:lnTo>
                  <a:pt x="2847" y="14356"/>
                </a:lnTo>
                <a:lnTo>
                  <a:pt x="2823" y="14332"/>
                </a:lnTo>
                <a:lnTo>
                  <a:pt x="2798" y="14332"/>
                </a:lnTo>
                <a:lnTo>
                  <a:pt x="2701" y="14502"/>
                </a:lnTo>
                <a:lnTo>
                  <a:pt x="2604" y="14673"/>
                </a:lnTo>
                <a:lnTo>
                  <a:pt x="2433" y="15038"/>
                </a:lnTo>
                <a:lnTo>
                  <a:pt x="2239" y="15354"/>
                </a:lnTo>
                <a:lnTo>
                  <a:pt x="2141" y="15549"/>
                </a:lnTo>
                <a:lnTo>
                  <a:pt x="2093" y="15719"/>
                </a:lnTo>
                <a:lnTo>
                  <a:pt x="1801" y="15695"/>
                </a:lnTo>
                <a:lnTo>
                  <a:pt x="2117" y="15062"/>
                </a:lnTo>
                <a:lnTo>
                  <a:pt x="2263" y="14746"/>
                </a:lnTo>
                <a:lnTo>
                  <a:pt x="2312" y="14575"/>
                </a:lnTo>
                <a:lnTo>
                  <a:pt x="2336" y="14405"/>
                </a:lnTo>
                <a:lnTo>
                  <a:pt x="2336" y="14381"/>
                </a:lnTo>
                <a:lnTo>
                  <a:pt x="2312" y="14356"/>
                </a:lnTo>
                <a:lnTo>
                  <a:pt x="2263" y="14356"/>
                </a:lnTo>
                <a:lnTo>
                  <a:pt x="1995" y="14648"/>
                </a:lnTo>
                <a:lnTo>
                  <a:pt x="1752" y="14940"/>
                </a:lnTo>
                <a:lnTo>
                  <a:pt x="1533" y="15281"/>
                </a:lnTo>
                <a:lnTo>
                  <a:pt x="1363" y="15622"/>
                </a:lnTo>
                <a:lnTo>
                  <a:pt x="1119" y="15524"/>
                </a:lnTo>
                <a:lnTo>
                  <a:pt x="1144" y="15354"/>
                </a:lnTo>
                <a:lnTo>
                  <a:pt x="1192" y="15208"/>
                </a:lnTo>
                <a:lnTo>
                  <a:pt x="1363" y="14916"/>
                </a:lnTo>
                <a:lnTo>
                  <a:pt x="1582" y="14551"/>
                </a:lnTo>
                <a:lnTo>
                  <a:pt x="1679" y="14356"/>
                </a:lnTo>
                <a:lnTo>
                  <a:pt x="1776" y="14137"/>
                </a:lnTo>
                <a:lnTo>
                  <a:pt x="1776" y="14113"/>
                </a:lnTo>
                <a:lnTo>
                  <a:pt x="1752" y="14089"/>
                </a:lnTo>
                <a:lnTo>
                  <a:pt x="1679" y="14089"/>
                </a:lnTo>
                <a:lnTo>
                  <a:pt x="1460" y="14308"/>
                </a:lnTo>
                <a:lnTo>
                  <a:pt x="1265" y="14502"/>
                </a:lnTo>
                <a:lnTo>
                  <a:pt x="1071" y="14746"/>
                </a:lnTo>
                <a:lnTo>
                  <a:pt x="925" y="14989"/>
                </a:lnTo>
                <a:lnTo>
                  <a:pt x="852" y="15111"/>
                </a:lnTo>
                <a:lnTo>
                  <a:pt x="779" y="15257"/>
                </a:lnTo>
                <a:lnTo>
                  <a:pt x="681" y="15159"/>
                </a:lnTo>
                <a:lnTo>
                  <a:pt x="633" y="15062"/>
                </a:lnTo>
                <a:lnTo>
                  <a:pt x="657" y="14989"/>
                </a:lnTo>
                <a:lnTo>
                  <a:pt x="681" y="14916"/>
                </a:lnTo>
                <a:lnTo>
                  <a:pt x="657" y="14867"/>
                </a:lnTo>
                <a:lnTo>
                  <a:pt x="827" y="14624"/>
                </a:lnTo>
                <a:lnTo>
                  <a:pt x="925" y="14502"/>
                </a:lnTo>
                <a:lnTo>
                  <a:pt x="998" y="14356"/>
                </a:lnTo>
                <a:lnTo>
                  <a:pt x="998" y="14332"/>
                </a:lnTo>
                <a:lnTo>
                  <a:pt x="1022" y="14308"/>
                </a:lnTo>
                <a:lnTo>
                  <a:pt x="998" y="14308"/>
                </a:lnTo>
                <a:lnTo>
                  <a:pt x="998" y="14235"/>
                </a:lnTo>
                <a:lnTo>
                  <a:pt x="973" y="14186"/>
                </a:lnTo>
                <a:lnTo>
                  <a:pt x="900" y="14137"/>
                </a:lnTo>
                <a:lnTo>
                  <a:pt x="827" y="14162"/>
                </a:lnTo>
                <a:lnTo>
                  <a:pt x="681" y="14259"/>
                </a:lnTo>
                <a:lnTo>
                  <a:pt x="535" y="14381"/>
                </a:lnTo>
                <a:lnTo>
                  <a:pt x="535" y="14381"/>
                </a:lnTo>
                <a:lnTo>
                  <a:pt x="560" y="14235"/>
                </a:lnTo>
                <a:lnTo>
                  <a:pt x="633" y="14113"/>
                </a:lnTo>
                <a:lnTo>
                  <a:pt x="681" y="13967"/>
                </a:lnTo>
                <a:lnTo>
                  <a:pt x="779" y="13845"/>
                </a:lnTo>
                <a:lnTo>
                  <a:pt x="973" y="13602"/>
                </a:lnTo>
                <a:lnTo>
                  <a:pt x="1217" y="13407"/>
                </a:lnTo>
                <a:lnTo>
                  <a:pt x="1460" y="13286"/>
                </a:lnTo>
                <a:lnTo>
                  <a:pt x="1703" y="13164"/>
                </a:lnTo>
                <a:lnTo>
                  <a:pt x="1971" y="13091"/>
                </a:lnTo>
                <a:lnTo>
                  <a:pt x="2214" y="13042"/>
                </a:lnTo>
                <a:lnTo>
                  <a:pt x="2750" y="12945"/>
                </a:lnTo>
                <a:lnTo>
                  <a:pt x="3285" y="12823"/>
                </a:lnTo>
                <a:lnTo>
                  <a:pt x="3358" y="12872"/>
                </a:lnTo>
                <a:lnTo>
                  <a:pt x="3431" y="12872"/>
                </a:lnTo>
                <a:lnTo>
                  <a:pt x="3504" y="12848"/>
                </a:lnTo>
                <a:lnTo>
                  <a:pt x="3504" y="12799"/>
                </a:lnTo>
                <a:lnTo>
                  <a:pt x="3528" y="12750"/>
                </a:lnTo>
                <a:lnTo>
                  <a:pt x="3577" y="12702"/>
                </a:lnTo>
                <a:lnTo>
                  <a:pt x="3601" y="12629"/>
                </a:lnTo>
                <a:lnTo>
                  <a:pt x="3601" y="12531"/>
                </a:lnTo>
                <a:lnTo>
                  <a:pt x="3553" y="12483"/>
                </a:lnTo>
                <a:lnTo>
                  <a:pt x="3577" y="11923"/>
                </a:lnTo>
                <a:lnTo>
                  <a:pt x="3577" y="11388"/>
                </a:lnTo>
                <a:lnTo>
                  <a:pt x="3577" y="10293"/>
                </a:lnTo>
                <a:lnTo>
                  <a:pt x="3626" y="7811"/>
                </a:lnTo>
                <a:lnTo>
                  <a:pt x="3626" y="3480"/>
                </a:lnTo>
                <a:lnTo>
                  <a:pt x="3820" y="3528"/>
                </a:lnTo>
                <a:lnTo>
                  <a:pt x="4039" y="3528"/>
                </a:lnTo>
                <a:lnTo>
                  <a:pt x="4258" y="3480"/>
                </a:lnTo>
                <a:lnTo>
                  <a:pt x="4502" y="3431"/>
                </a:lnTo>
                <a:lnTo>
                  <a:pt x="4940" y="3285"/>
                </a:lnTo>
                <a:lnTo>
                  <a:pt x="5305" y="3139"/>
                </a:lnTo>
                <a:lnTo>
                  <a:pt x="5937" y="2896"/>
                </a:lnTo>
                <a:lnTo>
                  <a:pt x="6570" y="2628"/>
                </a:lnTo>
                <a:lnTo>
                  <a:pt x="7203" y="2385"/>
                </a:lnTo>
                <a:lnTo>
                  <a:pt x="7859" y="2141"/>
                </a:lnTo>
                <a:lnTo>
                  <a:pt x="8638" y="1898"/>
                </a:lnTo>
                <a:lnTo>
                  <a:pt x="9441" y="1679"/>
                </a:lnTo>
                <a:lnTo>
                  <a:pt x="11047" y="1290"/>
                </a:lnTo>
                <a:lnTo>
                  <a:pt x="12410" y="974"/>
                </a:lnTo>
                <a:lnTo>
                  <a:pt x="13067" y="803"/>
                </a:lnTo>
                <a:lnTo>
                  <a:pt x="13724" y="584"/>
                </a:lnTo>
                <a:close/>
                <a:moveTo>
                  <a:pt x="13845" y="0"/>
                </a:moveTo>
                <a:lnTo>
                  <a:pt x="13529" y="146"/>
                </a:lnTo>
                <a:lnTo>
                  <a:pt x="13188" y="244"/>
                </a:lnTo>
                <a:lnTo>
                  <a:pt x="12507" y="438"/>
                </a:lnTo>
                <a:lnTo>
                  <a:pt x="11120" y="779"/>
                </a:lnTo>
                <a:lnTo>
                  <a:pt x="9490" y="1168"/>
                </a:lnTo>
                <a:lnTo>
                  <a:pt x="8687" y="1387"/>
                </a:lnTo>
                <a:lnTo>
                  <a:pt x="7908" y="1630"/>
                </a:lnTo>
                <a:lnTo>
                  <a:pt x="7276" y="1849"/>
                </a:lnTo>
                <a:lnTo>
                  <a:pt x="6667" y="2093"/>
                </a:lnTo>
                <a:lnTo>
                  <a:pt x="5451" y="2579"/>
                </a:lnTo>
                <a:lnTo>
                  <a:pt x="4867" y="2798"/>
                </a:lnTo>
                <a:lnTo>
                  <a:pt x="4283" y="2993"/>
                </a:lnTo>
                <a:lnTo>
                  <a:pt x="3893" y="3066"/>
                </a:lnTo>
                <a:lnTo>
                  <a:pt x="3699" y="3115"/>
                </a:lnTo>
                <a:lnTo>
                  <a:pt x="3504" y="3188"/>
                </a:lnTo>
                <a:lnTo>
                  <a:pt x="3382" y="3163"/>
                </a:lnTo>
                <a:lnTo>
                  <a:pt x="3285" y="3188"/>
                </a:lnTo>
                <a:lnTo>
                  <a:pt x="3236" y="3212"/>
                </a:lnTo>
                <a:lnTo>
                  <a:pt x="3188" y="3261"/>
                </a:lnTo>
                <a:lnTo>
                  <a:pt x="3163" y="3309"/>
                </a:lnTo>
                <a:lnTo>
                  <a:pt x="3163" y="3382"/>
                </a:lnTo>
                <a:lnTo>
                  <a:pt x="3163" y="7616"/>
                </a:lnTo>
                <a:lnTo>
                  <a:pt x="3212" y="10098"/>
                </a:lnTo>
                <a:lnTo>
                  <a:pt x="3212" y="11242"/>
                </a:lnTo>
                <a:lnTo>
                  <a:pt x="3212" y="11801"/>
                </a:lnTo>
                <a:lnTo>
                  <a:pt x="3236" y="12385"/>
                </a:lnTo>
                <a:lnTo>
                  <a:pt x="3236" y="12385"/>
                </a:lnTo>
                <a:lnTo>
                  <a:pt x="2920" y="12361"/>
                </a:lnTo>
                <a:lnTo>
                  <a:pt x="2579" y="12385"/>
                </a:lnTo>
                <a:lnTo>
                  <a:pt x="2239" y="12458"/>
                </a:lnTo>
                <a:lnTo>
                  <a:pt x="1898" y="12556"/>
                </a:lnTo>
                <a:lnTo>
                  <a:pt x="1557" y="12677"/>
                </a:lnTo>
                <a:lnTo>
                  <a:pt x="1265" y="12799"/>
                </a:lnTo>
                <a:lnTo>
                  <a:pt x="973" y="12969"/>
                </a:lnTo>
                <a:lnTo>
                  <a:pt x="730" y="13140"/>
                </a:lnTo>
                <a:lnTo>
                  <a:pt x="584" y="13261"/>
                </a:lnTo>
                <a:lnTo>
                  <a:pt x="487" y="13383"/>
                </a:lnTo>
                <a:lnTo>
                  <a:pt x="365" y="13505"/>
                </a:lnTo>
                <a:lnTo>
                  <a:pt x="268" y="13651"/>
                </a:lnTo>
                <a:lnTo>
                  <a:pt x="195" y="13797"/>
                </a:lnTo>
                <a:lnTo>
                  <a:pt x="122" y="13967"/>
                </a:lnTo>
                <a:lnTo>
                  <a:pt x="73" y="14113"/>
                </a:lnTo>
                <a:lnTo>
                  <a:pt x="24" y="14283"/>
                </a:lnTo>
                <a:lnTo>
                  <a:pt x="24" y="14454"/>
                </a:lnTo>
                <a:lnTo>
                  <a:pt x="0" y="14624"/>
                </a:lnTo>
                <a:lnTo>
                  <a:pt x="24" y="14794"/>
                </a:lnTo>
                <a:lnTo>
                  <a:pt x="49" y="14940"/>
                </a:lnTo>
                <a:lnTo>
                  <a:pt x="97" y="15111"/>
                </a:lnTo>
                <a:lnTo>
                  <a:pt x="170" y="15257"/>
                </a:lnTo>
                <a:lnTo>
                  <a:pt x="268" y="15427"/>
                </a:lnTo>
                <a:lnTo>
                  <a:pt x="365" y="15573"/>
                </a:lnTo>
                <a:lnTo>
                  <a:pt x="487" y="15695"/>
                </a:lnTo>
                <a:lnTo>
                  <a:pt x="608" y="15792"/>
                </a:lnTo>
                <a:lnTo>
                  <a:pt x="876" y="15962"/>
                </a:lnTo>
                <a:lnTo>
                  <a:pt x="1144" y="16084"/>
                </a:lnTo>
                <a:lnTo>
                  <a:pt x="1460" y="16157"/>
                </a:lnTo>
                <a:lnTo>
                  <a:pt x="1776" y="16206"/>
                </a:lnTo>
                <a:lnTo>
                  <a:pt x="2093" y="16206"/>
                </a:lnTo>
                <a:lnTo>
                  <a:pt x="2409" y="16181"/>
                </a:lnTo>
                <a:lnTo>
                  <a:pt x="2725" y="16157"/>
                </a:lnTo>
                <a:lnTo>
                  <a:pt x="3042" y="16084"/>
                </a:lnTo>
                <a:lnTo>
                  <a:pt x="3358" y="15987"/>
                </a:lnTo>
                <a:lnTo>
                  <a:pt x="3699" y="15841"/>
                </a:lnTo>
                <a:lnTo>
                  <a:pt x="4015" y="15646"/>
                </a:lnTo>
                <a:lnTo>
                  <a:pt x="4307" y="15451"/>
                </a:lnTo>
                <a:lnTo>
                  <a:pt x="4550" y="15208"/>
                </a:lnTo>
                <a:lnTo>
                  <a:pt x="4672" y="15062"/>
                </a:lnTo>
                <a:lnTo>
                  <a:pt x="4769" y="14916"/>
                </a:lnTo>
                <a:lnTo>
                  <a:pt x="4842" y="14770"/>
                </a:lnTo>
                <a:lnTo>
                  <a:pt x="4891" y="14624"/>
                </a:lnTo>
                <a:lnTo>
                  <a:pt x="4940" y="14527"/>
                </a:lnTo>
                <a:lnTo>
                  <a:pt x="5013" y="14259"/>
                </a:lnTo>
                <a:lnTo>
                  <a:pt x="5061" y="13967"/>
                </a:lnTo>
                <a:lnTo>
                  <a:pt x="5086" y="13675"/>
                </a:lnTo>
                <a:lnTo>
                  <a:pt x="5110" y="13359"/>
                </a:lnTo>
                <a:lnTo>
                  <a:pt x="5086" y="12750"/>
                </a:lnTo>
                <a:lnTo>
                  <a:pt x="5061" y="12166"/>
                </a:lnTo>
                <a:lnTo>
                  <a:pt x="5037" y="10877"/>
                </a:lnTo>
                <a:lnTo>
                  <a:pt x="5037" y="9587"/>
                </a:lnTo>
                <a:lnTo>
                  <a:pt x="5061" y="9125"/>
                </a:lnTo>
                <a:lnTo>
                  <a:pt x="5086" y="8663"/>
                </a:lnTo>
                <a:lnTo>
                  <a:pt x="5110" y="8200"/>
                </a:lnTo>
                <a:lnTo>
                  <a:pt x="5110" y="7738"/>
                </a:lnTo>
                <a:lnTo>
                  <a:pt x="5110" y="7397"/>
                </a:lnTo>
                <a:lnTo>
                  <a:pt x="5086" y="7057"/>
                </a:lnTo>
                <a:lnTo>
                  <a:pt x="5013" y="6740"/>
                </a:lnTo>
                <a:lnTo>
                  <a:pt x="4964" y="6594"/>
                </a:lnTo>
                <a:lnTo>
                  <a:pt x="4891" y="6448"/>
                </a:lnTo>
                <a:lnTo>
                  <a:pt x="5013" y="6424"/>
                </a:lnTo>
                <a:lnTo>
                  <a:pt x="5110" y="6375"/>
                </a:lnTo>
                <a:lnTo>
                  <a:pt x="5402" y="6254"/>
                </a:lnTo>
                <a:lnTo>
                  <a:pt x="5718" y="6132"/>
                </a:lnTo>
                <a:lnTo>
                  <a:pt x="6327" y="5913"/>
                </a:lnTo>
                <a:lnTo>
                  <a:pt x="7373" y="5597"/>
                </a:lnTo>
                <a:lnTo>
                  <a:pt x="8419" y="5305"/>
                </a:lnTo>
                <a:lnTo>
                  <a:pt x="9490" y="5037"/>
                </a:lnTo>
                <a:lnTo>
                  <a:pt x="10560" y="4769"/>
                </a:lnTo>
                <a:lnTo>
                  <a:pt x="11509" y="4550"/>
                </a:lnTo>
                <a:lnTo>
                  <a:pt x="11996" y="4429"/>
                </a:lnTo>
                <a:lnTo>
                  <a:pt x="12458" y="4283"/>
                </a:lnTo>
                <a:lnTo>
                  <a:pt x="12410" y="4429"/>
                </a:lnTo>
                <a:lnTo>
                  <a:pt x="12385" y="4599"/>
                </a:lnTo>
                <a:lnTo>
                  <a:pt x="12385" y="4940"/>
                </a:lnTo>
                <a:lnTo>
                  <a:pt x="12410" y="5548"/>
                </a:lnTo>
                <a:lnTo>
                  <a:pt x="12410" y="6448"/>
                </a:lnTo>
                <a:lnTo>
                  <a:pt x="12410" y="6886"/>
                </a:lnTo>
                <a:lnTo>
                  <a:pt x="12361" y="7349"/>
                </a:lnTo>
                <a:lnTo>
                  <a:pt x="12288" y="8176"/>
                </a:lnTo>
                <a:lnTo>
                  <a:pt x="12215" y="9003"/>
                </a:lnTo>
                <a:lnTo>
                  <a:pt x="12191" y="9538"/>
                </a:lnTo>
                <a:lnTo>
                  <a:pt x="12191" y="9806"/>
                </a:lnTo>
                <a:lnTo>
                  <a:pt x="12239" y="10074"/>
                </a:lnTo>
                <a:lnTo>
                  <a:pt x="11923" y="10098"/>
                </a:lnTo>
                <a:lnTo>
                  <a:pt x="11582" y="10147"/>
                </a:lnTo>
                <a:lnTo>
                  <a:pt x="10925" y="10268"/>
                </a:lnTo>
                <a:lnTo>
                  <a:pt x="10560" y="10366"/>
                </a:lnTo>
                <a:lnTo>
                  <a:pt x="10390" y="10439"/>
                </a:lnTo>
                <a:lnTo>
                  <a:pt x="10244" y="10512"/>
                </a:lnTo>
                <a:lnTo>
                  <a:pt x="10074" y="10585"/>
                </a:lnTo>
                <a:lnTo>
                  <a:pt x="9928" y="10706"/>
                </a:lnTo>
                <a:lnTo>
                  <a:pt x="9782" y="10828"/>
                </a:lnTo>
                <a:lnTo>
                  <a:pt x="9660" y="10950"/>
                </a:lnTo>
                <a:lnTo>
                  <a:pt x="9490" y="11217"/>
                </a:lnTo>
                <a:lnTo>
                  <a:pt x="9368" y="11485"/>
                </a:lnTo>
                <a:lnTo>
                  <a:pt x="9295" y="11801"/>
                </a:lnTo>
                <a:lnTo>
                  <a:pt x="9246" y="12093"/>
                </a:lnTo>
                <a:lnTo>
                  <a:pt x="9271" y="12239"/>
                </a:lnTo>
                <a:lnTo>
                  <a:pt x="9295" y="12410"/>
                </a:lnTo>
                <a:lnTo>
                  <a:pt x="9319" y="12531"/>
                </a:lnTo>
                <a:lnTo>
                  <a:pt x="9392" y="12677"/>
                </a:lnTo>
                <a:lnTo>
                  <a:pt x="9441" y="12823"/>
                </a:lnTo>
                <a:lnTo>
                  <a:pt x="9538" y="12945"/>
                </a:lnTo>
                <a:lnTo>
                  <a:pt x="9636" y="13067"/>
                </a:lnTo>
                <a:lnTo>
                  <a:pt x="9757" y="13164"/>
                </a:lnTo>
                <a:lnTo>
                  <a:pt x="10001" y="13334"/>
                </a:lnTo>
                <a:lnTo>
                  <a:pt x="10244" y="13432"/>
                </a:lnTo>
                <a:lnTo>
                  <a:pt x="10293" y="13505"/>
                </a:lnTo>
                <a:lnTo>
                  <a:pt x="10341" y="13529"/>
                </a:lnTo>
                <a:lnTo>
                  <a:pt x="10390" y="13529"/>
                </a:lnTo>
                <a:lnTo>
                  <a:pt x="10463" y="13505"/>
                </a:lnTo>
                <a:lnTo>
                  <a:pt x="10779" y="13578"/>
                </a:lnTo>
                <a:lnTo>
                  <a:pt x="11096" y="13626"/>
                </a:lnTo>
                <a:lnTo>
                  <a:pt x="11655" y="13626"/>
                </a:lnTo>
                <a:lnTo>
                  <a:pt x="12093" y="13578"/>
                </a:lnTo>
                <a:lnTo>
                  <a:pt x="12288" y="13529"/>
                </a:lnTo>
                <a:lnTo>
                  <a:pt x="12483" y="13480"/>
                </a:lnTo>
                <a:lnTo>
                  <a:pt x="12653" y="13432"/>
                </a:lnTo>
                <a:lnTo>
                  <a:pt x="12848" y="13359"/>
                </a:lnTo>
                <a:lnTo>
                  <a:pt x="13018" y="13261"/>
                </a:lnTo>
                <a:lnTo>
                  <a:pt x="13164" y="13164"/>
                </a:lnTo>
                <a:lnTo>
                  <a:pt x="13334" y="13042"/>
                </a:lnTo>
                <a:lnTo>
                  <a:pt x="13480" y="12921"/>
                </a:lnTo>
                <a:lnTo>
                  <a:pt x="13602" y="12775"/>
                </a:lnTo>
                <a:lnTo>
                  <a:pt x="13724" y="12629"/>
                </a:lnTo>
                <a:lnTo>
                  <a:pt x="13845" y="12483"/>
                </a:lnTo>
                <a:lnTo>
                  <a:pt x="13943" y="12312"/>
                </a:lnTo>
                <a:lnTo>
                  <a:pt x="14040" y="12142"/>
                </a:lnTo>
                <a:lnTo>
                  <a:pt x="14113" y="11947"/>
                </a:lnTo>
                <a:lnTo>
                  <a:pt x="14162" y="11753"/>
                </a:lnTo>
                <a:lnTo>
                  <a:pt x="14210" y="11558"/>
                </a:lnTo>
                <a:lnTo>
                  <a:pt x="14210" y="11485"/>
                </a:lnTo>
                <a:lnTo>
                  <a:pt x="14186" y="11412"/>
                </a:lnTo>
                <a:lnTo>
                  <a:pt x="14235" y="11120"/>
                </a:lnTo>
                <a:lnTo>
                  <a:pt x="14283" y="10852"/>
                </a:lnTo>
                <a:lnTo>
                  <a:pt x="14308" y="10268"/>
                </a:lnTo>
                <a:lnTo>
                  <a:pt x="14332" y="9684"/>
                </a:lnTo>
                <a:lnTo>
                  <a:pt x="14356" y="9125"/>
                </a:lnTo>
                <a:lnTo>
                  <a:pt x="14405" y="8298"/>
                </a:lnTo>
                <a:lnTo>
                  <a:pt x="14429" y="7470"/>
                </a:lnTo>
                <a:lnTo>
                  <a:pt x="14429" y="6643"/>
                </a:lnTo>
                <a:lnTo>
                  <a:pt x="14405" y="5791"/>
                </a:lnTo>
                <a:lnTo>
                  <a:pt x="14356" y="5013"/>
                </a:lnTo>
                <a:lnTo>
                  <a:pt x="14283" y="4234"/>
                </a:lnTo>
                <a:lnTo>
                  <a:pt x="14235" y="3455"/>
                </a:lnTo>
                <a:lnTo>
                  <a:pt x="14186" y="2677"/>
                </a:lnTo>
                <a:lnTo>
                  <a:pt x="14186" y="2093"/>
                </a:lnTo>
                <a:lnTo>
                  <a:pt x="14186" y="1509"/>
                </a:lnTo>
                <a:lnTo>
                  <a:pt x="14186" y="901"/>
                </a:lnTo>
                <a:lnTo>
                  <a:pt x="14162" y="609"/>
                </a:lnTo>
                <a:lnTo>
                  <a:pt x="14137" y="317"/>
                </a:lnTo>
                <a:lnTo>
                  <a:pt x="14162" y="244"/>
                </a:lnTo>
                <a:lnTo>
                  <a:pt x="14137" y="171"/>
                </a:lnTo>
                <a:lnTo>
                  <a:pt x="14113" y="122"/>
                </a:lnTo>
                <a:lnTo>
                  <a:pt x="14089" y="73"/>
                </a:lnTo>
                <a:lnTo>
                  <a:pt x="14040" y="25"/>
                </a:lnTo>
                <a:lnTo>
                  <a:pt x="13991"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pic>
        <p:nvPicPr>
          <p:cNvPr id="5" name="Picture 4">
            <a:extLst>
              <a:ext uri="{FF2B5EF4-FFF2-40B4-BE49-F238E27FC236}">
                <a16:creationId xmlns:a16="http://schemas.microsoft.com/office/drawing/2014/main" id="{6849E06B-347C-450D-A207-581CFF7DED29}"/>
              </a:ext>
            </a:extLst>
          </p:cNvPr>
          <p:cNvPicPr>
            <a:picLocks noChangeAspect="1"/>
          </p:cNvPicPr>
          <p:nvPr/>
        </p:nvPicPr>
        <p:blipFill>
          <a:blip r:embed="rId5">
            <a:extLst>
              <a:ext uri="{BEBA8EAE-BF5A-486C-A8C5-ECC9F3942E4B}">
                <a14:imgProps xmlns:a14="http://schemas.microsoft.com/office/drawing/2010/main">
                  <a14:imgLayer r:embed="rId6">
                    <a14:imgEffect>
                      <a14:backgroundRemoval t="10000" b="90000" l="10000" r="90000"/>
                    </a14:imgEffect>
                  </a14:imgLayer>
                </a14:imgProps>
              </a:ext>
            </a:extLst>
          </a:blip>
          <a:stretch>
            <a:fillRect/>
          </a:stretch>
        </p:blipFill>
        <p:spPr>
          <a:xfrm>
            <a:off x="556280" y="3757714"/>
            <a:ext cx="819150" cy="502175"/>
          </a:xfrm>
          <a:prstGeom prst="rect">
            <a:avLst/>
          </a:prstGeom>
        </p:spPr>
      </p:pic>
    </p:spTree>
    <p:extLst>
      <p:ext uri="{BB962C8B-B14F-4D97-AF65-F5344CB8AC3E}">
        <p14:creationId xmlns:p14="http://schemas.microsoft.com/office/powerpoint/2010/main" val="7441118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FF21356E-25AA-4FF8-BE4A-CB07AC5D3C91}"/>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en" smtClean="0"/>
              <a:t>14</a:t>
            </a:fld>
            <a:endParaRPr lang="en"/>
          </a:p>
        </p:txBody>
      </p:sp>
      <p:graphicFrame>
        <p:nvGraphicFramePr>
          <p:cNvPr id="3" name="Table 2">
            <a:extLst>
              <a:ext uri="{FF2B5EF4-FFF2-40B4-BE49-F238E27FC236}">
                <a16:creationId xmlns:a16="http://schemas.microsoft.com/office/drawing/2014/main" id="{BA3C8A36-E245-4F07-8EB0-6329D6BD676B}"/>
              </a:ext>
            </a:extLst>
          </p:cNvPr>
          <p:cNvGraphicFramePr>
            <a:graphicFrameLocks noGrp="1"/>
          </p:cNvGraphicFramePr>
          <p:nvPr>
            <p:extLst>
              <p:ext uri="{D42A27DB-BD31-4B8C-83A1-F6EECF244321}">
                <p14:modId xmlns:p14="http://schemas.microsoft.com/office/powerpoint/2010/main" val="1826273778"/>
              </p:ext>
            </p:extLst>
          </p:nvPr>
        </p:nvGraphicFramePr>
        <p:xfrm>
          <a:off x="194207" y="598231"/>
          <a:ext cx="8579306" cy="4117822"/>
        </p:xfrm>
        <a:graphic>
          <a:graphicData uri="http://schemas.openxmlformats.org/drawingml/2006/table">
            <a:tbl>
              <a:tblPr firstRow="1" bandRow="1">
                <a:tableStyleId>{2F9B4754-A883-40EA-AA17-CC1FA8374AAD}</a:tableStyleId>
              </a:tblPr>
              <a:tblGrid>
                <a:gridCol w="1442202">
                  <a:extLst>
                    <a:ext uri="{9D8B030D-6E8A-4147-A177-3AD203B41FA5}">
                      <a16:colId xmlns:a16="http://schemas.microsoft.com/office/drawing/2014/main" val="592850875"/>
                    </a:ext>
                  </a:extLst>
                </a:gridCol>
                <a:gridCol w="892138">
                  <a:extLst>
                    <a:ext uri="{9D8B030D-6E8A-4147-A177-3AD203B41FA5}">
                      <a16:colId xmlns:a16="http://schemas.microsoft.com/office/drawing/2014/main" val="3087198024"/>
                    </a:ext>
                  </a:extLst>
                </a:gridCol>
                <a:gridCol w="892138">
                  <a:extLst>
                    <a:ext uri="{9D8B030D-6E8A-4147-A177-3AD203B41FA5}">
                      <a16:colId xmlns:a16="http://schemas.microsoft.com/office/drawing/2014/main" val="456731258"/>
                    </a:ext>
                  </a:extLst>
                </a:gridCol>
                <a:gridCol w="892138">
                  <a:extLst>
                    <a:ext uri="{9D8B030D-6E8A-4147-A177-3AD203B41FA5}">
                      <a16:colId xmlns:a16="http://schemas.microsoft.com/office/drawing/2014/main" val="135519263"/>
                    </a:ext>
                  </a:extLst>
                </a:gridCol>
                <a:gridCol w="892138">
                  <a:extLst>
                    <a:ext uri="{9D8B030D-6E8A-4147-A177-3AD203B41FA5}">
                      <a16:colId xmlns:a16="http://schemas.microsoft.com/office/drawing/2014/main" val="3356833165"/>
                    </a:ext>
                  </a:extLst>
                </a:gridCol>
                <a:gridCol w="892138">
                  <a:extLst>
                    <a:ext uri="{9D8B030D-6E8A-4147-A177-3AD203B41FA5}">
                      <a16:colId xmlns:a16="http://schemas.microsoft.com/office/drawing/2014/main" val="4000874788"/>
                    </a:ext>
                  </a:extLst>
                </a:gridCol>
                <a:gridCol w="892138">
                  <a:extLst>
                    <a:ext uri="{9D8B030D-6E8A-4147-A177-3AD203B41FA5}">
                      <a16:colId xmlns:a16="http://schemas.microsoft.com/office/drawing/2014/main" val="1595102914"/>
                    </a:ext>
                  </a:extLst>
                </a:gridCol>
                <a:gridCol w="892138">
                  <a:extLst>
                    <a:ext uri="{9D8B030D-6E8A-4147-A177-3AD203B41FA5}">
                      <a16:colId xmlns:a16="http://schemas.microsoft.com/office/drawing/2014/main" val="3274084245"/>
                    </a:ext>
                  </a:extLst>
                </a:gridCol>
                <a:gridCol w="892138">
                  <a:extLst>
                    <a:ext uri="{9D8B030D-6E8A-4147-A177-3AD203B41FA5}">
                      <a16:colId xmlns:a16="http://schemas.microsoft.com/office/drawing/2014/main" val="1608147129"/>
                    </a:ext>
                  </a:extLst>
                </a:gridCol>
              </a:tblGrid>
              <a:tr h="255596">
                <a:tc>
                  <a:txBody>
                    <a:bodyPr/>
                    <a:lstStyle/>
                    <a:p>
                      <a:pPr algn="ctr"/>
                      <a:r>
                        <a:rPr lang="en-GB" sz="1400" dirty="0">
                          <a:latin typeface="Twinkl Cursive Looped" panose="02000000000000000000" pitchFamily="2" charset="77"/>
                        </a:rPr>
                        <a:t>Autumn 2</a:t>
                      </a:r>
                    </a:p>
                  </a:txBody>
                  <a:tcPr>
                    <a:solidFill>
                      <a:srgbClr val="FFC000"/>
                    </a:solidFill>
                  </a:tcPr>
                </a:tc>
                <a:tc>
                  <a:txBody>
                    <a:bodyPr/>
                    <a:lstStyle/>
                    <a:p>
                      <a:pPr algn="ctr">
                        <a:spcAft>
                          <a:spcPts val="0"/>
                        </a:spcAft>
                      </a:pPr>
                      <a:r>
                        <a:rPr lang="en-GB" sz="1200" dirty="0">
                          <a:effectLst/>
                          <a:latin typeface="Twinkl Cursive Looped Semibold" panose="02000000000000000000" pitchFamily="2" charset="0"/>
                          <a:ea typeface="Times New Roman" panose="02020603050405020304" pitchFamily="18" charset="0"/>
                        </a:rPr>
                        <a:t>Week 9</a:t>
                      </a:r>
                    </a:p>
                  </a:txBody>
                  <a:tcPr marL="68580" marR="68580" marT="0" marB="0" anchor="ctr"/>
                </a:tc>
                <a:tc>
                  <a:txBody>
                    <a:bodyPr/>
                    <a:lstStyle/>
                    <a:p>
                      <a:pPr algn="ctr">
                        <a:spcAft>
                          <a:spcPts val="0"/>
                        </a:spcAft>
                      </a:pPr>
                      <a:r>
                        <a:rPr lang="en-GB" sz="1200" dirty="0">
                          <a:effectLst/>
                          <a:latin typeface="Twinkl Cursive Looped Semibold" panose="02000000000000000000" pitchFamily="2" charset="0"/>
                          <a:ea typeface="Times New Roman" panose="02020603050405020304" pitchFamily="18" charset="0"/>
                        </a:rPr>
                        <a:t>Week 10</a:t>
                      </a:r>
                    </a:p>
                  </a:txBody>
                  <a:tcPr marL="68580" marR="68580" marT="0" marB="0" anchor="ctr"/>
                </a:tc>
                <a:tc>
                  <a:txBody>
                    <a:bodyPr/>
                    <a:lstStyle/>
                    <a:p>
                      <a:pPr algn="ctr">
                        <a:spcAft>
                          <a:spcPts val="0"/>
                        </a:spcAft>
                      </a:pPr>
                      <a:r>
                        <a:rPr lang="en-GB" sz="1200" dirty="0">
                          <a:effectLst/>
                          <a:latin typeface="Twinkl Cursive Looped Semibold" panose="02000000000000000000" pitchFamily="2" charset="0"/>
                          <a:ea typeface="Times New Roman" panose="02020603050405020304" pitchFamily="18" charset="0"/>
                        </a:rPr>
                        <a:t>Week 11</a:t>
                      </a:r>
                    </a:p>
                  </a:txBody>
                  <a:tcPr marL="68580" marR="68580" marT="0" marB="0" anchor="ctr"/>
                </a:tc>
                <a:tc>
                  <a:txBody>
                    <a:bodyPr/>
                    <a:lstStyle/>
                    <a:p>
                      <a:pPr algn="ctr">
                        <a:spcAft>
                          <a:spcPts val="0"/>
                        </a:spcAft>
                      </a:pPr>
                      <a:r>
                        <a:rPr lang="en-GB" sz="1200" dirty="0">
                          <a:effectLst/>
                          <a:latin typeface="Twinkl Cursive Looped Semibold" panose="02000000000000000000" pitchFamily="2" charset="0"/>
                          <a:ea typeface="Times New Roman" panose="02020603050405020304" pitchFamily="18" charset="0"/>
                        </a:rPr>
                        <a:t>Week 12</a:t>
                      </a:r>
                    </a:p>
                  </a:txBody>
                  <a:tcPr marL="68580" marR="68580" marT="0" marB="0" anchor="ctr"/>
                </a:tc>
                <a:tc>
                  <a:txBody>
                    <a:bodyPr/>
                    <a:lstStyle/>
                    <a:p>
                      <a:pPr algn="ctr">
                        <a:spcAft>
                          <a:spcPts val="0"/>
                        </a:spcAft>
                      </a:pPr>
                      <a:r>
                        <a:rPr lang="en-GB" sz="1200" dirty="0">
                          <a:effectLst/>
                          <a:latin typeface="Twinkl Cursive Looped Semibold" panose="02000000000000000000" pitchFamily="2" charset="0"/>
                          <a:ea typeface="Times New Roman" panose="02020603050405020304" pitchFamily="18" charset="0"/>
                        </a:rPr>
                        <a:t>Week 13</a:t>
                      </a:r>
                    </a:p>
                  </a:txBody>
                  <a:tcPr marL="68580" marR="68580" marT="0" marB="0" anchor="ctr"/>
                </a:tc>
                <a:tc>
                  <a:txBody>
                    <a:bodyPr/>
                    <a:lstStyle/>
                    <a:p>
                      <a:pPr algn="ctr">
                        <a:spcAft>
                          <a:spcPts val="0"/>
                        </a:spcAft>
                      </a:pPr>
                      <a:r>
                        <a:rPr lang="en-GB" sz="1200" dirty="0">
                          <a:effectLst/>
                          <a:latin typeface="Twinkl Cursive Looped Semibold" panose="02000000000000000000" pitchFamily="2" charset="0"/>
                          <a:ea typeface="Times New Roman" panose="02020603050405020304" pitchFamily="18" charset="0"/>
                        </a:rPr>
                        <a:t>Week 14</a:t>
                      </a:r>
                    </a:p>
                  </a:txBody>
                  <a:tcPr marL="68580" marR="68580" marT="0" marB="0" anchor="ctr"/>
                </a:tc>
                <a:tc>
                  <a:txBody>
                    <a:bodyPr/>
                    <a:lstStyle/>
                    <a:p>
                      <a:pPr algn="ctr">
                        <a:spcAft>
                          <a:spcPts val="0"/>
                        </a:spcAft>
                      </a:pPr>
                      <a:r>
                        <a:rPr lang="en-GB" sz="1200" dirty="0">
                          <a:effectLst/>
                          <a:latin typeface="Twinkl Cursive Looped Semibold" panose="02000000000000000000" pitchFamily="2" charset="0"/>
                          <a:ea typeface="Times New Roman" panose="02020603050405020304" pitchFamily="18" charset="0"/>
                        </a:rPr>
                        <a:t>Week 15</a:t>
                      </a:r>
                    </a:p>
                  </a:txBody>
                  <a:tcPr marL="68580" marR="68580" marT="0" marB="0" anchor="ctr"/>
                </a:tc>
                <a:tc>
                  <a:txBody>
                    <a:bodyPr/>
                    <a:lstStyle/>
                    <a:p>
                      <a:pPr algn="ctr">
                        <a:spcAft>
                          <a:spcPts val="0"/>
                        </a:spcAft>
                      </a:pPr>
                      <a:r>
                        <a:rPr lang="en-GB" sz="1200" dirty="0">
                          <a:effectLst/>
                          <a:latin typeface="Twinkl Cursive Looped Semibold" panose="02000000000000000000" pitchFamily="2" charset="0"/>
                          <a:ea typeface="Times New Roman" panose="02020603050405020304" pitchFamily="18" charset="0"/>
                        </a:rPr>
                        <a:t>Week 16</a:t>
                      </a:r>
                    </a:p>
                  </a:txBody>
                  <a:tcPr marL="68580" marR="68580" marT="0" marB="0" anchor="ctr"/>
                </a:tc>
                <a:extLst>
                  <a:ext uri="{0D108BD9-81ED-4DB2-BD59-A6C34878D82A}">
                    <a16:rowId xmlns:a16="http://schemas.microsoft.com/office/drawing/2014/main" val="179689094"/>
                  </a:ext>
                </a:extLst>
              </a:tr>
              <a:tr h="255596">
                <a:tc>
                  <a:txBody>
                    <a:bodyPr/>
                    <a:lstStyle/>
                    <a:p>
                      <a:pPr algn="ctr"/>
                      <a:r>
                        <a:rPr lang="en-GB" sz="1400" b="0" dirty="0">
                          <a:latin typeface="Twinkl Cursive Looped" panose="02000000000000000000" pitchFamily="2" charset="77"/>
                          <a:cs typeface="Amatic SC" panose="00000500000000000000" pitchFamily="2" charset="-79"/>
                        </a:rPr>
                        <a:t>EA&amp;D</a:t>
                      </a:r>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03/11/25</a:t>
                      </a:r>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10/11/25</a:t>
                      </a:r>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17/11/25</a:t>
                      </a:r>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24/11/25</a:t>
                      </a:r>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01/12/25</a:t>
                      </a:r>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08/12/25</a:t>
                      </a:r>
                    </a:p>
                  </a:txBody>
                  <a:tcPr/>
                </a:tc>
                <a:tc>
                  <a:txBody>
                    <a:bodyPr/>
                    <a:lstStyle/>
                    <a:p>
                      <a:pPr algn="ctr"/>
                      <a:r>
                        <a:rPr lang="en-US" sz="1100" b="1" dirty="0">
                          <a:solidFill>
                            <a:srgbClr val="00B0F0"/>
                          </a:solidFill>
                          <a:latin typeface="Twinkl Cursive Looped" panose="02000000000000000000" pitchFamily="2" charset="77"/>
                          <a:cs typeface="Amatic SC" panose="00000500000000000000" pitchFamily="2" charset="-79"/>
                        </a:rPr>
                        <a:t>15/12/25</a:t>
                      </a:r>
                    </a:p>
                  </a:txBody>
                  <a:tcPr/>
                </a:tc>
                <a:tc>
                  <a:txBody>
                    <a:bodyPr/>
                    <a:lstStyle/>
                    <a:p>
                      <a:pPr algn="ctr"/>
                      <a:endParaRPr lang="en-US" sz="1100" b="1" dirty="0">
                        <a:solidFill>
                          <a:srgbClr val="00B0F0"/>
                        </a:solidFill>
                        <a:latin typeface="Twinkl Cursive Looped" panose="02000000000000000000" pitchFamily="2" charset="77"/>
                        <a:cs typeface="Amatic SC" panose="00000500000000000000" pitchFamily="2" charset="-79"/>
                      </a:endParaRPr>
                    </a:p>
                  </a:txBody>
                  <a:tcPr>
                    <a:solidFill>
                      <a:schemeClr val="accent2"/>
                    </a:solidFill>
                  </a:tcPr>
                </a:tc>
                <a:extLst>
                  <a:ext uri="{0D108BD9-81ED-4DB2-BD59-A6C34878D82A}">
                    <a16:rowId xmlns:a16="http://schemas.microsoft.com/office/drawing/2014/main" val="3925890655"/>
                  </a:ext>
                </a:extLst>
              </a:tr>
              <a:tr h="732549">
                <a:tc>
                  <a:txBody>
                    <a:bodyPr/>
                    <a:lstStyle/>
                    <a:p>
                      <a:pPr algn="ctr"/>
                      <a:endParaRPr lang="en-US" sz="900" b="1" dirty="0">
                        <a:latin typeface="Twinkl Cursive Looped" panose="02000000000000000000" pitchFamily="2" charset="77"/>
                        <a:cs typeface="Amatic SC" panose="00000500000000000000" pitchFamily="2" charset="-79"/>
                      </a:endParaRPr>
                    </a:p>
                  </a:txBody>
                  <a:tcPr/>
                </a:tc>
                <a:tc>
                  <a:txBody>
                    <a:bodyPr/>
                    <a:lstStyle/>
                    <a:p>
                      <a:pPr marL="0" marR="0" lvl="0" indent="0" algn="l" defTabSz="914400" rtl="0" eaLnBrk="1" fontAlgn="auto" latinLnBrk="0" hangingPunct="1">
                        <a:lnSpc>
                          <a:spcPct val="115000"/>
                        </a:lnSpc>
                        <a:spcBef>
                          <a:spcPts val="0"/>
                        </a:spcBef>
                        <a:spcAft>
                          <a:spcPts val="0"/>
                        </a:spcAft>
                        <a:buClrTx/>
                        <a:buSzTx/>
                        <a:buFont typeface="Arial" panose="020B0604020202020204" pitchFamily="34" charset="0"/>
                        <a:buNone/>
                        <a:tabLst/>
                        <a:defRPr/>
                      </a:pPr>
                      <a:r>
                        <a:rPr lang="en-GB" sz="900" b="0" u="none" dirty="0">
                          <a:effectLst/>
                          <a:latin typeface="Twinkl Cursive Looped Light" panose="02000000000000000000" pitchFamily="2" charset="0"/>
                          <a:ea typeface="Calibri" panose="020F0502020204030204" pitchFamily="34" charset="0"/>
                          <a:cs typeface="Times New Roman" panose="02020603050405020304" pitchFamily="18" charset="0"/>
                        </a:rPr>
                        <a:t>Autumn Art</a:t>
                      </a:r>
                    </a:p>
                    <a:p>
                      <a:pPr marL="0" marR="0" lvl="0" indent="0" algn="l" defTabSz="914400" rtl="0" eaLnBrk="1" fontAlgn="auto" latinLnBrk="0" hangingPunct="1">
                        <a:lnSpc>
                          <a:spcPct val="115000"/>
                        </a:lnSpc>
                        <a:spcBef>
                          <a:spcPts val="0"/>
                        </a:spcBef>
                        <a:spcAft>
                          <a:spcPts val="0"/>
                        </a:spcAft>
                        <a:buClrTx/>
                        <a:buSzTx/>
                        <a:buFont typeface="Arial" panose="020B0604020202020204" pitchFamily="34" charset="0"/>
                        <a:buNone/>
                        <a:tabLst/>
                        <a:defRPr/>
                      </a:pPr>
                      <a:r>
                        <a:rPr lang="en-GB" sz="900" b="0" u="none" dirty="0">
                          <a:effectLst/>
                          <a:latin typeface="Twinkl Cursive Looped Light" panose="02000000000000000000" pitchFamily="2" charset="0"/>
                          <a:ea typeface="Calibri" panose="020F0502020204030204" pitchFamily="34" charset="0"/>
                          <a:cs typeface="Times New Roman" panose="02020603050405020304" pitchFamily="18" charset="0"/>
                        </a:rPr>
                        <a:t>Firework Art</a:t>
                      </a:r>
                    </a:p>
                    <a:p>
                      <a:pPr marL="0" marR="0" lvl="0" indent="0" algn="l" defTabSz="914400" rtl="0" eaLnBrk="1" fontAlgn="auto" latinLnBrk="0" hangingPunct="1">
                        <a:lnSpc>
                          <a:spcPct val="115000"/>
                        </a:lnSpc>
                        <a:spcBef>
                          <a:spcPts val="0"/>
                        </a:spcBef>
                        <a:spcAft>
                          <a:spcPts val="0"/>
                        </a:spcAft>
                        <a:buClrTx/>
                        <a:buSzTx/>
                        <a:buFont typeface="Arial" panose="020B0604020202020204" pitchFamily="34" charset="0"/>
                        <a:buNone/>
                        <a:tabLst/>
                        <a:defRPr/>
                      </a:pPr>
                      <a:r>
                        <a:rPr lang="en-GB" sz="900" b="0" u="none" dirty="0">
                          <a:effectLst/>
                          <a:latin typeface="Twinkl Cursive Looped Light" panose="02000000000000000000" pitchFamily="2" charset="0"/>
                          <a:ea typeface="Calibri" panose="020F0502020204030204" pitchFamily="34" charset="0"/>
                          <a:cs typeface="Times New Roman" panose="02020603050405020304" pitchFamily="18" charset="0"/>
                        </a:rPr>
                        <a:t>Pumpkin observational drawing </a:t>
                      </a:r>
                    </a:p>
                  </a:txBody>
                  <a:tcPr/>
                </a:tc>
                <a:tc>
                  <a:txBody>
                    <a:bodyPr/>
                    <a:lstStyle/>
                    <a:p>
                      <a:pPr marL="0" marR="0" lvl="0" indent="0" algn="l" defTabSz="914400" rtl="0" eaLnBrk="1" fontAlgn="auto" latinLnBrk="0" hangingPunct="1">
                        <a:lnSpc>
                          <a:spcPct val="115000"/>
                        </a:lnSpc>
                        <a:spcBef>
                          <a:spcPts val="0"/>
                        </a:spcBef>
                        <a:spcAft>
                          <a:spcPts val="0"/>
                        </a:spcAft>
                        <a:buClrTx/>
                        <a:buSzTx/>
                        <a:buFont typeface="Arial" panose="020B0604020202020204" pitchFamily="34" charset="0"/>
                        <a:buNone/>
                        <a:tabLst/>
                        <a:defRPr/>
                      </a:pPr>
                      <a:r>
                        <a:rPr lang="en-GB" sz="900" b="0" u="none" dirty="0">
                          <a:effectLst/>
                          <a:latin typeface="Twinkl Cursive Looped Light" panose="02000000000000000000" pitchFamily="2" charset="0"/>
                          <a:ea typeface="Calibri" panose="020F0502020204030204" pitchFamily="34" charset="0"/>
                          <a:cs typeface="Times New Roman" panose="02020603050405020304" pitchFamily="18" charset="0"/>
                        </a:rPr>
                        <a:t>Poppy art – torn paper art</a:t>
                      </a:r>
                    </a:p>
                    <a:p>
                      <a:pPr marL="0" marR="0" lvl="0" indent="0" algn="l" defTabSz="914400" rtl="0" eaLnBrk="1" fontAlgn="auto" latinLnBrk="0" hangingPunct="1">
                        <a:lnSpc>
                          <a:spcPct val="115000"/>
                        </a:lnSpc>
                        <a:spcBef>
                          <a:spcPts val="0"/>
                        </a:spcBef>
                        <a:spcAft>
                          <a:spcPts val="0"/>
                        </a:spcAft>
                        <a:buClrTx/>
                        <a:buSzTx/>
                        <a:buFont typeface="Arial" panose="020B0604020202020204" pitchFamily="34" charset="0"/>
                        <a:buNone/>
                        <a:tabLst/>
                        <a:defRPr/>
                      </a:pPr>
                      <a:r>
                        <a:rPr lang="en-GB" sz="900" b="0" u="none" dirty="0">
                          <a:effectLst/>
                          <a:latin typeface="Twinkl Cursive Looped Light" panose="02000000000000000000" pitchFamily="2" charset="0"/>
                          <a:ea typeface="Calibri" panose="020F0502020204030204" pitchFamily="34" charset="0"/>
                          <a:cs typeface="Times New Roman" panose="02020603050405020304" pitchFamily="18" charset="0"/>
                        </a:rPr>
                        <a:t>Diwali themed art </a:t>
                      </a:r>
                    </a:p>
                  </a:txBody>
                  <a:tcPr/>
                </a:tc>
                <a:tc>
                  <a:txBody>
                    <a:bodyPr/>
                    <a:lstStyle/>
                    <a:p>
                      <a:pPr marL="0" marR="0" lvl="0" indent="0" algn="l" defTabSz="914400" rtl="0" eaLnBrk="1" fontAlgn="auto" latinLnBrk="0" hangingPunct="1">
                        <a:lnSpc>
                          <a:spcPct val="115000"/>
                        </a:lnSpc>
                        <a:spcBef>
                          <a:spcPts val="0"/>
                        </a:spcBef>
                        <a:spcAft>
                          <a:spcPts val="0"/>
                        </a:spcAft>
                        <a:buClrTx/>
                        <a:buSzTx/>
                        <a:buFont typeface="Arial" panose="020B0604020202020204" pitchFamily="34" charset="0"/>
                        <a:buNone/>
                        <a:tabLst/>
                        <a:defRPr/>
                      </a:pPr>
                      <a:r>
                        <a:rPr lang="en-GB" sz="900" b="0" u="none" dirty="0">
                          <a:effectLst/>
                          <a:latin typeface="Twinkl Cursive Looped Light" panose="02000000000000000000" pitchFamily="2" charset="0"/>
                          <a:ea typeface="Calibri" panose="020F0502020204030204" pitchFamily="34" charset="0"/>
                          <a:cs typeface="Times New Roman" panose="02020603050405020304" pitchFamily="18" charset="0"/>
                        </a:rPr>
                        <a:t>Diwali themed art  -</a:t>
                      </a: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900" b="0" u="none" dirty="0">
                          <a:effectLst/>
                          <a:latin typeface="Twinkl Cursive Looped Light" panose="02000000000000000000" pitchFamily="2" charset="0"/>
                          <a:ea typeface="Calibri" panose="020F0502020204030204" pitchFamily="34" charset="0"/>
                          <a:cs typeface="Times New Roman" panose="02020603050405020304" pitchFamily="18" charset="0"/>
                        </a:rPr>
                        <a:t>St Nicholas crafts</a:t>
                      </a: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900" b="0" u="none" dirty="0">
                          <a:effectLst/>
                          <a:latin typeface="Twinkl Cursive Looped Light" panose="02000000000000000000" pitchFamily="2" charset="0"/>
                          <a:ea typeface="Calibri" panose="020F0502020204030204" pitchFamily="34" charset="0"/>
                          <a:cs typeface="Times New Roman" panose="02020603050405020304" pitchFamily="18" charset="0"/>
                        </a:rPr>
                        <a:t>Christmas crafts </a:t>
                      </a: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kumimoji="0" lang="en-GB" sz="900" b="0" i="0" u="none" strike="noStrike" kern="0" cap="none" spc="0" normalizeH="0" baseline="0" noProof="0">
                          <a:ln>
                            <a:noFill/>
                          </a:ln>
                          <a:solidFill>
                            <a:srgbClr val="000000"/>
                          </a:solidFill>
                          <a:effectLst/>
                          <a:uLnTx/>
                          <a:uFillTx/>
                          <a:latin typeface="Twinkl Cursive Looped Light" panose="02000000000000000000" pitchFamily="2" charset="0"/>
                          <a:ea typeface="Calibri" panose="020F0502020204030204" pitchFamily="34" charset="0"/>
                          <a:cs typeface="Times New Roman" panose="02020603050405020304" pitchFamily="18" charset="0"/>
                          <a:sym typeface="Arial"/>
                        </a:rPr>
                        <a:t>Christmas crafts </a:t>
                      </a:r>
                      <a:endParaRPr kumimoji="0" lang="en-GB" sz="900" b="0" i="0" u="none" strike="noStrike" kern="0" cap="none" spc="0" normalizeH="0" baseline="0" noProof="0" dirty="0">
                        <a:ln>
                          <a:noFill/>
                        </a:ln>
                        <a:solidFill>
                          <a:srgbClr val="000000"/>
                        </a:solidFill>
                        <a:effectLst/>
                        <a:uLnTx/>
                        <a:uFillTx/>
                        <a:latin typeface="Twinkl Cursive Looped Light" panose="02000000000000000000" pitchFamily="2" charset="0"/>
                        <a:ea typeface="Calibri" panose="020F0502020204030204" pitchFamily="34" charset="0"/>
                        <a:cs typeface="Times New Roman" panose="02020603050405020304" pitchFamily="18" charset="0"/>
                        <a:sym typeface="Arial"/>
                      </a:endParaRP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kumimoji="0" lang="en-GB" sz="900" b="0" i="0" u="none" strike="noStrike" kern="0" cap="none" spc="0" normalizeH="0" baseline="0" noProof="0" dirty="0">
                          <a:ln>
                            <a:noFill/>
                          </a:ln>
                          <a:solidFill>
                            <a:srgbClr val="000000"/>
                          </a:solidFill>
                          <a:effectLst/>
                          <a:uLnTx/>
                          <a:uFillTx/>
                          <a:latin typeface="Twinkl Cursive Looped Light" panose="02000000000000000000" pitchFamily="2" charset="0"/>
                          <a:ea typeface="Calibri" panose="020F0502020204030204" pitchFamily="34" charset="0"/>
                          <a:cs typeface="Times New Roman" panose="02020603050405020304" pitchFamily="18" charset="0"/>
                          <a:sym typeface="Arial"/>
                        </a:rPr>
                        <a:t>Christmas crafts </a:t>
                      </a: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GB" sz="900" b="0" u="none" dirty="0">
                        <a:effectLst/>
                        <a:latin typeface="Twinkl Cursive Looped Light" panose="02000000000000000000" pitchFamily="2" charset="0"/>
                        <a:ea typeface="Calibri" panose="020F0502020204030204" pitchFamily="34" charset="0"/>
                        <a:cs typeface="Times New Roman" panose="02020603050405020304" pitchFamily="18" charset="0"/>
                      </a:endParaRPr>
                    </a:p>
                  </a:txBody>
                  <a:tcPr>
                    <a:solidFill>
                      <a:schemeClr val="accent2"/>
                    </a:solidFill>
                  </a:tcPr>
                </a:tc>
                <a:extLst>
                  <a:ext uri="{0D108BD9-81ED-4DB2-BD59-A6C34878D82A}">
                    <a16:rowId xmlns:a16="http://schemas.microsoft.com/office/drawing/2014/main" val="126213105"/>
                  </a:ext>
                </a:extLst>
              </a:tr>
              <a:tr h="732549">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lang="en-US" sz="900" b="1" dirty="0">
                        <a:latin typeface="Twinkl Cursive Looped" panose="02000000000000000000" pitchFamily="2" charset="77"/>
                        <a:cs typeface="Amatic SC" panose="00000500000000000000" pitchFamily="2" charset="-79"/>
                      </a:endParaRP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900" b="0" u="none" dirty="0">
                          <a:effectLst/>
                          <a:latin typeface="Twinkl Cursive Looped Light" panose="02000000000000000000" pitchFamily="2" charset="0"/>
                          <a:ea typeface="Calibri" panose="020F0502020204030204" pitchFamily="34" charset="0"/>
                          <a:cs typeface="Times New Roman" panose="02020603050405020304" pitchFamily="18" charset="0"/>
                        </a:rPr>
                        <a:t>Cooking and nutrition –</a:t>
                      </a:r>
                    </a:p>
                    <a:p>
                      <a:pPr marL="0" marR="0" lvl="0" indent="0" algn="l" defTabSz="914400" rtl="0" eaLnBrk="1" fontAlgn="auto" latinLnBrk="0" hangingPunct="1">
                        <a:lnSpc>
                          <a:spcPct val="115000"/>
                        </a:lnSpc>
                        <a:spcBef>
                          <a:spcPts val="0"/>
                        </a:spcBef>
                        <a:spcAft>
                          <a:spcPts val="0"/>
                        </a:spcAft>
                        <a:buClrTx/>
                        <a:buSzTx/>
                        <a:buFontTx/>
                        <a:buNone/>
                        <a:tabLst/>
                        <a:defRPr/>
                      </a:pPr>
                      <a:r>
                        <a:rPr lang="en-GB" sz="900" b="0" u="none" dirty="0">
                          <a:effectLst/>
                          <a:latin typeface="Twinkl Cursive Looped Light" panose="02000000000000000000" pitchFamily="2" charset="0"/>
                          <a:ea typeface="Calibri" panose="020F0502020204030204" pitchFamily="34" charset="0"/>
                          <a:cs typeface="Times New Roman" panose="02020603050405020304" pitchFamily="18" charset="0"/>
                        </a:rPr>
                        <a:t>Apple flapjack </a:t>
                      </a:r>
                    </a:p>
                    <a:p>
                      <a:pPr marL="0" marR="0" lvl="0" indent="0" algn="l" defTabSz="914400" rtl="0" eaLnBrk="1" fontAlgn="auto" latinLnBrk="0" hangingPunct="1">
                        <a:lnSpc>
                          <a:spcPct val="115000"/>
                        </a:lnSpc>
                        <a:spcBef>
                          <a:spcPts val="0"/>
                        </a:spcBef>
                        <a:spcAft>
                          <a:spcPts val="0"/>
                        </a:spcAft>
                        <a:buClrTx/>
                        <a:buSzTx/>
                        <a:buFontTx/>
                        <a:buNone/>
                        <a:tabLst/>
                        <a:defRPr/>
                      </a:pPr>
                      <a:endParaRPr lang="en-GB" sz="900" b="0" u="sng" dirty="0">
                        <a:effectLst/>
                        <a:latin typeface="Twinkl Cursive Looped Light" panose="02000000000000000000" pitchFamily="2" charset="0"/>
                        <a:ea typeface="Calibri" panose="020F0502020204030204" pitchFamily="34" charset="0"/>
                        <a:cs typeface="Times New Roman" panose="02020603050405020304" pitchFamily="18" charset="0"/>
                      </a:endParaRP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900" b="0" u="none" dirty="0">
                          <a:effectLst/>
                          <a:latin typeface="Twinkl Cursive Looped Light" panose="02000000000000000000" pitchFamily="2" charset="0"/>
                          <a:ea typeface="Calibri" panose="020F0502020204030204" pitchFamily="34" charset="0"/>
                          <a:cs typeface="Times New Roman" panose="02020603050405020304" pitchFamily="18" charset="0"/>
                        </a:rPr>
                        <a:t>Yarn wrapped candles </a:t>
                      </a: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900" b="0" u="none" dirty="0">
                          <a:effectLst/>
                          <a:latin typeface="Twinkl Cursive Looped Light" panose="02000000000000000000" pitchFamily="2" charset="0"/>
                          <a:ea typeface="Calibri" panose="020F0502020204030204" pitchFamily="34" charset="0"/>
                          <a:cs typeface="Times New Roman" panose="02020603050405020304" pitchFamily="18" charset="0"/>
                        </a:rPr>
                        <a:t>Fabric Rangoli </a:t>
                      </a:r>
                    </a:p>
                    <a:p>
                      <a:pPr marL="0" marR="0" lvl="0" indent="0" algn="l" defTabSz="914400" rtl="0" eaLnBrk="1" fontAlgn="auto" latinLnBrk="0" hangingPunct="1">
                        <a:lnSpc>
                          <a:spcPct val="115000"/>
                        </a:lnSpc>
                        <a:spcBef>
                          <a:spcPts val="0"/>
                        </a:spcBef>
                        <a:spcAft>
                          <a:spcPts val="0"/>
                        </a:spcAft>
                        <a:buClrTx/>
                        <a:buSzTx/>
                        <a:buFontTx/>
                        <a:buNone/>
                        <a:tabLst/>
                        <a:defRPr/>
                      </a:pPr>
                      <a:endParaRPr lang="en-GB" sz="900" b="0" u="sng" dirty="0">
                        <a:effectLst/>
                        <a:latin typeface="Twinkl Cursive Looped Light" panose="02000000000000000000" pitchFamily="2" charset="0"/>
                        <a:ea typeface="Calibri" panose="020F0502020204030204" pitchFamily="34" charset="0"/>
                        <a:cs typeface="Times New Roman" panose="02020603050405020304" pitchFamily="18" charset="0"/>
                      </a:endParaRP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GB" sz="900" b="0" u="none" dirty="0">
                        <a:effectLst/>
                        <a:latin typeface="Twinkl Cursive Looped Light" panose="02000000000000000000" pitchFamily="2" charset="0"/>
                        <a:ea typeface="Calibri" panose="020F0502020204030204" pitchFamily="34" charset="0"/>
                        <a:cs typeface="Times New Roman" panose="02020603050405020304" pitchFamily="18" charset="0"/>
                      </a:endParaRP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900" b="0" u="none" dirty="0">
                          <a:effectLst/>
                          <a:latin typeface="Twinkl Cursive Looped Light" panose="02000000000000000000" pitchFamily="2" charset="0"/>
                          <a:ea typeface="Calibri" panose="020F0502020204030204" pitchFamily="34" charset="0"/>
                          <a:cs typeface="Times New Roman" panose="02020603050405020304" pitchFamily="18" charset="0"/>
                        </a:rPr>
                        <a:t>Cooking and nutrition –</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900" b="0" u="none" dirty="0">
                          <a:effectLst/>
                          <a:latin typeface="Twinkl Cursive Looped Light" panose="02000000000000000000" pitchFamily="2" charset="0"/>
                          <a:ea typeface="Calibri" panose="020F0502020204030204" pitchFamily="34" charset="0"/>
                          <a:cs typeface="Times New Roman" panose="02020603050405020304" pitchFamily="18" charset="0"/>
                        </a:rPr>
                        <a:t>Christmas cooking</a:t>
                      </a:r>
                    </a:p>
                    <a:p>
                      <a:pPr marL="0" marR="0" lvl="0" indent="0" algn="l" defTabSz="914400" rtl="0" eaLnBrk="1" fontAlgn="auto" latinLnBrk="0" hangingPunct="1">
                        <a:lnSpc>
                          <a:spcPct val="115000"/>
                        </a:lnSpc>
                        <a:spcBef>
                          <a:spcPts val="0"/>
                        </a:spcBef>
                        <a:spcAft>
                          <a:spcPts val="0"/>
                        </a:spcAft>
                        <a:buClrTx/>
                        <a:buSzTx/>
                        <a:buFontTx/>
                        <a:buNone/>
                        <a:tabLst/>
                        <a:defRPr/>
                      </a:pPr>
                      <a:endParaRPr lang="en-GB" sz="900" b="0" u="sng" dirty="0">
                        <a:effectLst/>
                        <a:latin typeface="Twinkl Cursive Looped Light" panose="02000000000000000000" pitchFamily="2" charset="0"/>
                        <a:ea typeface="Calibri" panose="020F0502020204030204" pitchFamily="34" charset="0"/>
                        <a:cs typeface="Times New Roman" panose="02020603050405020304" pitchFamily="18" charset="0"/>
                      </a:endParaRP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GB" sz="900" b="0" u="none" dirty="0">
                        <a:effectLst/>
                        <a:latin typeface="Twinkl Cursive Looped Light" panose="02000000000000000000" pitchFamily="2" charset="0"/>
                        <a:ea typeface="Calibri" panose="020F0502020204030204" pitchFamily="34" charset="0"/>
                        <a:cs typeface="Times New Roman" panose="02020603050405020304" pitchFamily="18" charset="0"/>
                      </a:endParaRP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900" b="0" u="none" dirty="0">
                          <a:effectLst/>
                          <a:latin typeface="Twinkl Cursive Looped Light" panose="02000000000000000000" pitchFamily="2" charset="0"/>
                          <a:ea typeface="Calibri" panose="020F0502020204030204" pitchFamily="34" charset="0"/>
                          <a:cs typeface="Times New Roman" panose="02020603050405020304" pitchFamily="18" charset="0"/>
                        </a:rPr>
                        <a:t>Cooking and nutrition –</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900" b="0" u="none" dirty="0">
                          <a:effectLst/>
                          <a:latin typeface="Twinkl Cursive Looped Light" panose="02000000000000000000" pitchFamily="2" charset="0"/>
                          <a:ea typeface="Calibri" panose="020F0502020204030204" pitchFamily="34" charset="0"/>
                          <a:cs typeface="Times New Roman" panose="02020603050405020304" pitchFamily="18" charset="0"/>
                        </a:rPr>
                        <a:t>Christmas cooking</a:t>
                      </a:r>
                    </a:p>
                    <a:p>
                      <a:pPr marL="0" marR="0" lvl="0" indent="0" algn="l" defTabSz="914400" rtl="0" eaLnBrk="1" fontAlgn="auto" latinLnBrk="0" hangingPunct="1">
                        <a:lnSpc>
                          <a:spcPct val="115000"/>
                        </a:lnSpc>
                        <a:spcBef>
                          <a:spcPts val="0"/>
                        </a:spcBef>
                        <a:spcAft>
                          <a:spcPts val="0"/>
                        </a:spcAft>
                        <a:buClrTx/>
                        <a:buSzTx/>
                        <a:buFontTx/>
                        <a:buNone/>
                        <a:tabLst/>
                        <a:defRPr/>
                      </a:pPr>
                      <a:endParaRPr lang="en-GB" sz="900" b="0" u="sng" dirty="0">
                        <a:effectLst/>
                        <a:latin typeface="Twinkl Cursive Looped Light" panose="02000000000000000000" pitchFamily="2" charset="0"/>
                        <a:ea typeface="Calibri" panose="020F0502020204030204" pitchFamily="34" charset="0"/>
                        <a:cs typeface="Times New Roman" panose="02020603050405020304" pitchFamily="18" charset="0"/>
                      </a:endParaRP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GB" sz="1200" b="0" u="sng" dirty="0">
                        <a:effectLst/>
                        <a:latin typeface="Twinkl Cursive Looped" panose="02000000000000000000" pitchFamily="2" charset="77"/>
                        <a:ea typeface="Calibri" panose="020F0502020204030204" pitchFamily="34" charset="0"/>
                        <a:cs typeface="Times New Roman" panose="02020603050405020304" pitchFamily="18" charset="0"/>
                      </a:endParaRPr>
                    </a:p>
                  </a:txBody>
                  <a:tcPr>
                    <a:solidFill>
                      <a:schemeClr val="accent2"/>
                    </a:solidFill>
                  </a:tcPr>
                </a:tc>
                <a:extLst>
                  <a:ext uri="{0D108BD9-81ED-4DB2-BD59-A6C34878D82A}">
                    <a16:rowId xmlns:a16="http://schemas.microsoft.com/office/drawing/2014/main" val="2952736986"/>
                  </a:ext>
                </a:extLst>
              </a:tr>
              <a:tr h="1183477">
                <a:tc>
                  <a:txBody>
                    <a:bodyPr/>
                    <a:lstStyle/>
                    <a:p>
                      <a:pPr algn="ctr"/>
                      <a:endParaRPr lang="en-US" sz="800" dirty="0">
                        <a:latin typeface="Twinkl Cursive Looped" panose="02000000000000000000" pitchFamily="2" charset="77"/>
                      </a:endParaRP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900" b="0" u="none">
                          <a:effectLst/>
                          <a:latin typeface="Twinkl Cursive Looped Light" panose="02000000000000000000" pitchFamily="2" charset="0"/>
                          <a:ea typeface="Calibri" panose="020F0502020204030204" pitchFamily="34" charset="0"/>
                          <a:cs typeface="Times New Roman" panose="02020603050405020304" pitchFamily="18" charset="0"/>
                        </a:rPr>
                        <a:t>Explore single rhythm patterns and complete actions in time with words</a:t>
                      </a:r>
                      <a:endParaRPr lang="en-GB" sz="900" b="0" u="none" dirty="0">
                        <a:effectLst/>
                        <a:latin typeface="Twinkl Cursive Looped Light" panose="02000000000000000000" pitchFamily="2" charset="0"/>
                        <a:ea typeface="Calibri" panose="020F0502020204030204" pitchFamily="34" charset="0"/>
                        <a:cs typeface="Times New Roman" panose="02020603050405020304" pitchFamily="18" charset="0"/>
                      </a:endParaRP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900" b="0" u="none">
                          <a:effectLst/>
                          <a:latin typeface="Twinkl Cursive Looped Light" panose="02000000000000000000" pitchFamily="2" charset="0"/>
                          <a:ea typeface="Calibri" panose="020F0502020204030204" pitchFamily="34" charset="0"/>
                          <a:cs typeface="Times New Roman" panose="02020603050405020304" pitchFamily="18" charset="0"/>
                        </a:rPr>
                        <a:t>Anticipate changes in the music I am singing and to move appropriately </a:t>
                      </a:r>
                      <a:endParaRPr lang="en-GB" sz="900" b="0" u="none" dirty="0">
                        <a:effectLst/>
                        <a:latin typeface="Twinkl Cursive Looped Light" panose="02000000000000000000" pitchFamily="2" charset="0"/>
                        <a:ea typeface="Calibri" panose="020F0502020204030204" pitchFamily="34" charset="0"/>
                        <a:cs typeface="Times New Roman" panose="02020603050405020304" pitchFamily="18" charset="0"/>
                      </a:endParaRP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kumimoji="0" lang="en-GB" sz="900" b="0" i="0" u="none" strike="noStrike" kern="0" cap="none" spc="0" normalizeH="0" baseline="0" noProof="0">
                          <a:ln>
                            <a:noFill/>
                          </a:ln>
                          <a:solidFill>
                            <a:srgbClr val="000000"/>
                          </a:solidFill>
                          <a:effectLst/>
                          <a:uLnTx/>
                          <a:uFillTx/>
                          <a:latin typeface="Twinkl Cursive Looped Light" panose="02000000000000000000" pitchFamily="2" charset="0"/>
                          <a:ea typeface="Calibri" panose="020F0502020204030204" pitchFamily="34" charset="0"/>
                          <a:cs typeface="Times New Roman" panose="02020603050405020304" pitchFamily="18" charset="0"/>
                          <a:sym typeface="Arial"/>
                        </a:rPr>
                        <a:t>Sing with others and explore rhythm</a:t>
                      </a:r>
                      <a:endParaRPr kumimoji="0" lang="en-GB" sz="900" b="0" i="0" u="none" strike="noStrike" kern="0" cap="none" spc="0" normalizeH="0" baseline="0" noProof="0" dirty="0">
                        <a:ln>
                          <a:noFill/>
                        </a:ln>
                        <a:solidFill>
                          <a:srgbClr val="000000"/>
                        </a:solidFill>
                        <a:effectLst/>
                        <a:uLnTx/>
                        <a:uFillTx/>
                        <a:latin typeface="Twinkl Cursive Looped Light" panose="02000000000000000000" pitchFamily="2" charset="0"/>
                        <a:ea typeface="Calibri" panose="020F0502020204030204" pitchFamily="34" charset="0"/>
                        <a:cs typeface="Times New Roman" panose="02020603050405020304" pitchFamily="18" charset="0"/>
                        <a:sym typeface="Arial"/>
                      </a:endParaRP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kumimoji="0" lang="en-GB" sz="900" b="0" i="0" u="none" strike="noStrike" kern="0" cap="none" spc="0" normalizeH="0" baseline="0" noProof="0">
                          <a:ln>
                            <a:noFill/>
                          </a:ln>
                          <a:solidFill>
                            <a:srgbClr val="000000"/>
                          </a:solidFill>
                          <a:effectLst/>
                          <a:uLnTx/>
                          <a:uFillTx/>
                          <a:latin typeface="Twinkl Cursive Looped Light" panose="02000000000000000000" pitchFamily="2" charset="0"/>
                          <a:ea typeface="Calibri" panose="020F0502020204030204" pitchFamily="34" charset="0"/>
                          <a:cs typeface="Times New Roman" panose="02020603050405020304" pitchFamily="18" charset="0"/>
                          <a:sym typeface="Arial"/>
                        </a:rPr>
                        <a:t>Create my own rhythm using an instrument </a:t>
                      </a:r>
                      <a:endParaRPr kumimoji="0" lang="en-GB" sz="900" b="0" i="0" u="none" strike="noStrike" kern="0" cap="none" spc="0" normalizeH="0" baseline="0" noProof="0" dirty="0">
                        <a:ln>
                          <a:noFill/>
                        </a:ln>
                        <a:solidFill>
                          <a:srgbClr val="000000"/>
                        </a:solidFill>
                        <a:effectLst/>
                        <a:uLnTx/>
                        <a:uFillTx/>
                        <a:latin typeface="Twinkl Cursive Looped Light" panose="02000000000000000000" pitchFamily="2" charset="0"/>
                        <a:ea typeface="Calibri" panose="020F0502020204030204" pitchFamily="34" charset="0"/>
                        <a:cs typeface="Times New Roman" panose="02020603050405020304" pitchFamily="18" charset="0"/>
                        <a:sym typeface="Arial"/>
                      </a:endParaRP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900" b="0" u="none">
                          <a:effectLst/>
                          <a:latin typeface="Twinkl Cursive Looped Light" panose="02000000000000000000" pitchFamily="2" charset="0"/>
                          <a:ea typeface="Calibri" panose="020F0502020204030204" pitchFamily="34" charset="0"/>
                          <a:cs typeface="Times New Roman" panose="02020603050405020304" pitchFamily="18" charset="0"/>
                        </a:rPr>
                        <a:t>Create a sequence of body and found sounds </a:t>
                      </a:r>
                    </a:p>
                    <a:p>
                      <a:pPr marL="0" marR="0" lvl="0" indent="0" algn="l" defTabSz="914400" rtl="0" eaLnBrk="1" fontAlgn="auto" latinLnBrk="0" hangingPunct="1">
                        <a:lnSpc>
                          <a:spcPct val="115000"/>
                        </a:lnSpc>
                        <a:spcBef>
                          <a:spcPts val="0"/>
                        </a:spcBef>
                        <a:spcAft>
                          <a:spcPts val="0"/>
                        </a:spcAft>
                        <a:buClrTx/>
                        <a:buSzTx/>
                        <a:buFontTx/>
                        <a:buNone/>
                        <a:tabLst/>
                        <a:defRPr/>
                      </a:pPr>
                      <a:r>
                        <a:rPr lang="en-GB" sz="900" b="0" u="none">
                          <a:effectLst/>
                          <a:latin typeface="Twinkl Cursive Looped Light" panose="02000000000000000000" pitchFamily="2" charset="0"/>
                          <a:ea typeface="Calibri" panose="020F0502020204030204" pitchFamily="34" charset="0"/>
                          <a:cs typeface="Times New Roman" panose="02020603050405020304" pitchFamily="18" charset="0"/>
                        </a:rPr>
                        <a:t>Christmas songs </a:t>
                      </a:r>
                      <a:endParaRPr lang="en-GB" sz="900" b="0" u="none" dirty="0">
                        <a:effectLst/>
                        <a:latin typeface="Twinkl Cursive Looped Light" panose="02000000000000000000" pitchFamily="2" charset="0"/>
                        <a:ea typeface="Calibri" panose="020F0502020204030204" pitchFamily="34" charset="0"/>
                        <a:cs typeface="Times New Roman" panose="02020603050405020304" pitchFamily="18" charset="0"/>
                      </a:endParaRP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kumimoji="0" lang="en-GB" sz="900" b="0" i="0" u="none" strike="noStrike" kern="0" cap="none" spc="0" normalizeH="0" baseline="0" noProof="0">
                          <a:ln>
                            <a:noFill/>
                          </a:ln>
                          <a:solidFill>
                            <a:srgbClr val="000000"/>
                          </a:solidFill>
                          <a:effectLst/>
                          <a:uLnTx/>
                          <a:uFillTx/>
                          <a:latin typeface="Twinkl Cursive Looped Light" panose="02000000000000000000" pitchFamily="2" charset="0"/>
                          <a:ea typeface="Calibri" panose="020F0502020204030204" pitchFamily="34" charset="0"/>
                          <a:cs typeface="Times New Roman" panose="02020603050405020304" pitchFamily="18" charset="0"/>
                          <a:sym typeface="Arial"/>
                        </a:rPr>
                        <a:t>To add appropriate sound effects to enhance a song </a:t>
                      </a:r>
                    </a:p>
                    <a:p>
                      <a:pPr marL="0" marR="0" lvl="0" indent="0" algn="l" defTabSz="914400" rtl="0" eaLnBrk="1" fontAlgn="auto" latinLnBrk="0" hangingPunct="1">
                        <a:lnSpc>
                          <a:spcPct val="115000"/>
                        </a:lnSpc>
                        <a:spcBef>
                          <a:spcPts val="0"/>
                        </a:spcBef>
                        <a:spcAft>
                          <a:spcPts val="0"/>
                        </a:spcAft>
                        <a:buClrTx/>
                        <a:buSzTx/>
                        <a:buFontTx/>
                        <a:buNone/>
                        <a:tabLst/>
                        <a:defRPr/>
                      </a:pPr>
                      <a:r>
                        <a:rPr kumimoji="0" lang="en-GB" sz="900" b="0" i="0" u="none" strike="noStrike" kern="0" cap="none" spc="0" normalizeH="0" baseline="0" noProof="0">
                          <a:ln>
                            <a:noFill/>
                          </a:ln>
                          <a:solidFill>
                            <a:srgbClr val="000000"/>
                          </a:solidFill>
                          <a:effectLst/>
                          <a:uLnTx/>
                          <a:uFillTx/>
                          <a:latin typeface="Twinkl Cursive Looped Light" panose="02000000000000000000" pitchFamily="2" charset="0"/>
                          <a:ea typeface="Calibri" panose="020F0502020204030204" pitchFamily="34" charset="0"/>
                          <a:cs typeface="Times New Roman" panose="02020603050405020304" pitchFamily="18" charset="0"/>
                          <a:sym typeface="Arial"/>
                        </a:rPr>
                        <a:t>Christmas songs </a:t>
                      </a:r>
                      <a:endParaRPr kumimoji="0" lang="en-GB" sz="900" b="0" i="0" u="none" strike="noStrike" kern="0" cap="none" spc="0" normalizeH="0" baseline="0" noProof="0" dirty="0">
                        <a:ln>
                          <a:noFill/>
                        </a:ln>
                        <a:solidFill>
                          <a:srgbClr val="000000"/>
                        </a:solidFill>
                        <a:effectLst/>
                        <a:uLnTx/>
                        <a:uFillTx/>
                        <a:latin typeface="Twinkl Cursive Looped Light" panose="02000000000000000000" pitchFamily="2" charset="0"/>
                        <a:ea typeface="Calibri" panose="020F0502020204030204" pitchFamily="34" charset="0"/>
                        <a:cs typeface="Times New Roman" panose="02020603050405020304" pitchFamily="18" charset="0"/>
                        <a:sym typeface="Arial"/>
                      </a:endParaRP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kumimoji="0" lang="en-GB" sz="900" b="0" i="0" u="none" strike="noStrike" kern="0" cap="none" spc="0" normalizeH="0" baseline="0" noProof="0">
                          <a:ln>
                            <a:noFill/>
                          </a:ln>
                          <a:solidFill>
                            <a:srgbClr val="000000"/>
                          </a:solidFill>
                          <a:effectLst/>
                          <a:uLnTx/>
                          <a:uFillTx/>
                          <a:latin typeface="Twinkl Cursive Looped Light" panose="02000000000000000000" pitchFamily="2" charset="0"/>
                          <a:ea typeface="Calibri" panose="020F0502020204030204" pitchFamily="34" charset="0"/>
                          <a:cs typeface="Times New Roman" panose="02020603050405020304" pitchFamily="18" charset="0"/>
                          <a:sym typeface="Arial"/>
                        </a:rPr>
                        <a:t>Christmas songs </a:t>
                      </a:r>
                      <a:endParaRPr kumimoji="0" lang="en-GB" sz="900" b="0" i="0" u="none" strike="noStrike" kern="0" cap="none" spc="0" normalizeH="0" baseline="0" noProof="0" dirty="0">
                        <a:ln>
                          <a:noFill/>
                        </a:ln>
                        <a:solidFill>
                          <a:srgbClr val="000000"/>
                        </a:solidFill>
                        <a:effectLst/>
                        <a:uLnTx/>
                        <a:uFillTx/>
                        <a:latin typeface="Twinkl Cursive Looped Light" panose="02000000000000000000" pitchFamily="2" charset="0"/>
                        <a:ea typeface="Calibri" panose="020F0502020204030204" pitchFamily="34" charset="0"/>
                        <a:cs typeface="Times New Roman" panose="02020603050405020304" pitchFamily="18" charset="0"/>
                        <a:sym typeface="Arial"/>
                      </a:endParaRP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GB" sz="1200" b="0" u="sng" dirty="0">
                        <a:effectLst/>
                        <a:latin typeface="Twinkl Cursive Looped" panose="02000000000000000000" pitchFamily="2" charset="77"/>
                        <a:ea typeface="Calibri" panose="020F0502020204030204" pitchFamily="34" charset="0"/>
                        <a:cs typeface="Times New Roman" panose="02020603050405020304" pitchFamily="18" charset="0"/>
                      </a:endParaRPr>
                    </a:p>
                  </a:txBody>
                  <a:tcPr>
                    <a:solidFill>
                      <a:schemeClr val="accent2"/>
                    </a:solidFill>
                  </a:tcPr>
                </a:tc>
                <a:extLst>
                  <a:ext uri="{0D108BD9-81ED-4DB2-BD59-A6C34878D82A}">
                    <a16:rowId xmlns:a16="http://schemas.microsoft.com/office/drawing/2014/main" val="1021446931"/>
                  </a:ext>
                </a:extLst>
              </a:tr>
              <a:tr h="572044">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lang="en-US" sz="900" b="1" dirty="0">
                        <a:latin typeface="Twinkl Cursive Looped" panose="02000000000000000000" pitchFamily="2" charset="77"/>
                        <a:cs typeface="Amatic SC" panose="020B0604020202020204" charset="-79"/>
                      </a:endParaRP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kumimoji="0" lang="en-GB" sz="900" b="0" i="0" u="none" strike="noStrike" kern="0" cap="none" spc="0" normalizeH="0" baseline="0" noProof="0" dirty="0">
                        <a:ln>
                          <a:noFill/>
                        </a:ln>
                        <a:solidFill>
                          <a:srgbClr val="000000"/>
                        </a:solidFill>
                        <a:effectLst/>
                        <a:uLnTx/>
                        <a:uFillTx/>
                        <a:latin typeface="Twinkl Cursive Looped Light" panose="02000000000000000000" pitchFamily="2" charset="0"/>
                        <a:ea typeface="Calibri" panose="020F0502020204030204" pitchFamily="34" charset="0"/>
                        <a:cs typeface="Times New Roman" panose="02020603050405020304" pitchFamily="18" charset="0"/>
                        <a:sym typeface="Arial"/>
                      </a:endParaRP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kumimoji="0" lang="en-GB" sz="900" b="0" i="0" u="none" strike="noStrike" kern="0" cap="none" spc="0" normalizeH="0" baseline="0" noProof="0" dirty="0">
                          <a:ln>
                            <a:noFill/>
                          </a:ln>
                          <a:solidFill>
                            <a:srgbClr val="000000"/>
                          </a:solidFill>
                          <a:effectLst/>
                          <a:uLnTx/>
                          <a:uFillTx/>
                          <a:latin typeface="Twinkl Cursive Looped Light" panose="02000000000000000000" pitchFamily="2" charset="0"/>
                          <a:ea typeface="Calibri" panose="020F0502020204030204" pitchFamily="34" charset="0"/>
                          <a:cs typeface="Times New Roman" panose="02020603050405020304" pitchFamily="18" charset="0"/>
                          <a:sym typeface="Arial"/>
                        </a:rPr>
                        <a:t>The Christmas Story </a:t>
                      </a: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kumimoji="0" lang="en-GB" sz="900" b="0" i="0" u="none" strike="noStrike" kern="0" cap="none" spc="0" normalizeH="0" baseline="0" noProof="0">
                          <a:ln>
                            <a:noFill/>
                          </a:ln>
                          <a:solidFill>
                            <a:srgbClr val="000000"/>
                          </a:solidFill>
                          <a:effectLst/>
                          <a:uLnTx/>
                          <a:uFillTx/>
                          <a:latin typeface="Twinkl Cursive Looped Light" panose="02000000000000000000" pitchFamily="2" charset="0"/>
                          <a:ea typeface="Calibri" panose="020F0502020204030204" pitchFamily="34" charset="0"/>
                          <a:cs typeface="Times New Roman" panose="02020603050405020304" pitchFamily="18" charset="0"/>
                          <a:sym typeface="Arial"/>
                        </a:rPr>
                        <a:t>The Christmas Story </a:t>
                      </a:r>
                      <a:endParaRPr kumimoji="0" lang="en-GB" sz="900" b="0" i="0" u="none" strike="noStrike" kern="0" cap="none" spc="0" normalizeH="0" baseline="0" noProof="0" dirty="0">
                        <a:ln>
                          <a:noFill/>
                        </a:ln>
                        <a:solidFill>
                          <a:srgbClr val="000000"/>
                        </a:solidFill>
                        <a:effectLst/>
                        <a:uLnTx/>
                        <a:uFillTx/>
                        <a:latin typeface="Twinkl Cursive Looped Light" panose="02000000000000000000" pitchFamily="2" charset="0"/>
                        <a:ea typeface="Calibri" panose="020F0502020204030204" pitchFamily="34" charset="0"/>
                        <a:cs typeface="Times New Roman" panose="02020603050405020304" pitchFamily="18" charset="0"/>
                        <a:sym typeface="Arial"/>
                      </a:endParaRP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kumimoji="0" lang="en-GB" sz="900" b="0" i="0" u="none" strike="noStrike" kern="0" cap="none" spc="0" normalizeH="0" baseline="0" noProof="0" dirty="0">
                          <a:ln>
                            <a:noFill/>
                          </a:ln>
                          <a:solidFill>
                            <a:srgbClr val="000000"/>
                          </a:solidFill>
                          <a:effectLst/>
                          <a:uLnTx/>
                          <a:uFillTx/>
                          <a:latin typeface="Twinkl Cursive Looped Light" panose="02000000000000000000" pitchFamily="2" charset="0"/>
                          <a:ea typeface="Calibri" panose="020F0502020204030204" pitchFamily="34" charset="0"/>
                          <a:cs typeface="Times New Roman" panose="02020603050405020304" pitchFamily="18" charset="0"/>
                          <a:sym typeface="Arial"/>
                        </a:rPr>
                        <a:t>The Christmas Story </a:t>
                      </a: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900" b="0" u="none" dirty="0">
                          <a:effectLst/>
                          <a:latin typeface="Twinkl Cursive Looped Light" panose="02000000000000000000" pitchFamily="2" charset="0"/>
                          <a:ea typeface="Calibri" panose="020F0502020204030204" pitchFamily="34" charset="0"/>
                          <a:cs typeface="Times New Roman" panose="02020603050405020304" pitchFamily="18" charset="0"/>
                        </a:rPr>
                        <a:t>The Christmas Story </a:t>
                      </a: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kumimoji="0" lang="en-GB" sz="900" b="0" i="0" u="none" strike="noStrike" kern="0" cap="none" spc="0" normalizeH="0" baseline="0" noProof="0" dirty="0">
                          <a:ln>
                            <a:noFill/>
                          </a:ln>
                          <a:solidFill>
                            <a:srgbClr val="000000"/>
                          </a:solidFill>
                          <a:effectLst/>
                          <a:uLnTx/>
                          <a:uFillTx/>
                          <a:latin typeface="Twinkl Cursive Looped Light" panose="02000000000000000000" pitchFamily="2" charset="0"/>
                          <a:ea typeface="Calibri" panose="020F0502020204030204" pitchFamily="34" charset="0"/>
                          <a:cs typeface="Times New Roman" panose="02020603050405020304" pitchFamily="18" charset="0"/>
                          <a:sym typeface="Arial"/>
                        </a:rPr>
                        <a:t>The Christmas Story </a:t>
                      </a: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kumimoji="0" lang="en-GB" sz="900" b="0" i="0" u="none" strike="noStrike" kern="0" cap="none" spc="0" normalizeH="0" baseline="0" noProof="0" dirty="0">
                          <a:ln>
                            <a:noFill/>
                          </a:ln>
                          <a:solidFill>
                            <a:srgbClr val="000000"/>
                          </a:solidFill>
                          <a:effectLst/>
                          <a:uLnTx/>
                          <a:uFillTx/>
                          <a:latin typeface="Twinkl Cursive Looped Light" panose="02000000000000000000" pitchFamily="2" charset="0"/>
                          <a:ea typeface="Calibri" panose="020F0502020204030204" pitchFamily="34" charset="0"/>
                          <a:cs typeface="Times New Roman" panose="02020603050405020304" pitchFamily="18" charset="0"/>
                          <a:sym typeface="Arial"/>
                        </a:rPr>
                        <a:t>The Christmas Story </a:t>
                      </a:r>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GB" sz="900" b="0" u="none" dirty="0">
                        <a:effectLst/>
                        <a:latin typeface="Twinkl Cursive Looped Light" panose="02000000000000000000" pitchFamily="2" charset="0"/>
                        <a:ea typeface="Calibri" panose="020F0502020204030204" pitchFamily="34" charset="0"/>
                        <a:cs typeface="Times New Roman" panose="02020603050405020304" pitchFamily="18" charset="0"/>
                      </a:endParaRPr>
                    </a:p>
                  </a:txBody>
                  <a:tcPr>
                    <a:solidFill>
                      <a:schemeClr val="accent2"/>
                    </a:solidFill>
                  </a:tcPr>
                </a:tc>
                <a:extLst>
                  <a:ext uri="{0D108BD9-81ED-4DB2-BD59-A6C34878D82A}">
                    <a16:rowId xmlns:a16="http://schemas.microsoft.com/office/drawing/2014/main" val="4025128438"/>
                  </a:ext>
                </a:extLst>
              </a:tr>
            </a:tbl>
          </a:graphicData>
        </a:graphic>
      </p:graphicFrame>
      <p:sp>
        <p:nvSpPr>
          <p:cNvPr id="7" name="TextBox 6">
            <a:extLst>
              <a:ext uri="{FF2B5EF4-FFF2-40B4-BE49-F238E27FC236}">
                <a16:creationId xmlns:a16="http://schemas.microsoft.com/office/drawing/2014/main" id="{83147773-544E-4790-8EDF-474ED1E53FC7}"/>
              </a:ext>
            </a:extLst>
          </p:cNvPr>
          <p:cNvSpPr txBox="1"/>
          <p:nvPr/>
        </p:nvSpPr>
        <p:spPr>
          <a:xfrm>
            <a:off x="2470355" y="109437"/>
            <a:ext cx="4026310" cy="347763"/>
          </a:xfrm>
          <a:prstGeom prst="rect">
            <a:avLst/>
          </a:prstGeom>
          <a:noFill/>
        </p:spPr>
        <p:txBody>
          <a:bodyPr wrap="square" rtlCol="0">
            <a:spAutoFit/>
          </a:bodyPr>
          <a:lstStyle/>
          <a:p>
            <a:endParaRPr lang="en-GB" dirty="0"/>
          </a:p>
        </p:txBody>
      </p:sp>
      <p:sp>
        <p:nvSpPr>
          <p:cNvPr id="9" name="Rectangle 2">
            <a:extLst>
              <a:ext uri="{FF2B5EF4-FFF2-40B4-BE49-F238E27FC236}">
                <a16:creationId xmlns:a16="http://schemas.microsoft.com/office/drawing/2014/main" id="{413904D9-6CE7-4F0C-8B52-85F02F0B92A1}"/>
              </a:ext>
            </a:extLst>
          </p:cNvPr>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2049" name="Picture 7">
            <a:extLst>
              <a:ext uri="{FF2B5EF4-FFF2-40B4-BE49-F238E27FC236}">
                <a16:creationId xmlns:a16="http://schemas.microsoft.com/office/drawing/2014/main" id="{69E5F082-122F-48DC-BAA7-2A21D2ADF7F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4206" y="99883"/>
            <a:ext cx="304800" cy="398463"/>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8A42B9C4-6687-4077-9CAE-27719E98BDA8}"/>
              </a:ext>
            </a:extLst>
          </p:cNvPr>
          <p:cNvSpPr txBox="1"/>
          <p:nvPr/>
        </p:nvSpPr>
        <p:spPr>
          <a:xfrm>
            <a:off x="1180788" y="190569"/>
            <a:ext cx="6953863" cy="307777"/>
          </a:xfrm>
          <a:prstGeom prst="rect">
            <a:avLst/>
          </a:prstGeom>
          <a:noFill/>
        </p:spPr>
        <p:txBody>
          <a:bodyPr wrap="square" rtlCol="0">
            <a:spAutoFit/>
          </a:bodyPr>
          <a:lstStyle/>
          <a:p>
            <a:r>
              <a:rPr lang="en-GB" dirty="0"/>
              <a:t>WELFORD ON AVON NURSERY MEDIUM TERM PLANNING AUTUMN 2025</a:t>
            </a:r>
          </a:p>
        </p:txBody>
      </p:sp>
      <p:pic>
        <p:nvPicPr>
          <p:cNvPr id="15" name="Picture 4" descr="Paint - Free art and design icons">
            <a:extLst>
              <a:ext uri="{FF2B5EF4-FFF2-40B4-BE49-F238E27FC236}">
                <a16:creationId xmlns:a16="http://schemas.microsoft.com/office/drawing/2014/main" id="{EE82AEC1-C29A-4472-9FAA-4A8F7CCCC23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4266" y="1476845"/>
            <a:ext cx="471715" cy="471715"/>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15">
            <a:extLst>
              <a:ext uri="{FF2B5EF4-FFF2-40B4-BE49-F238E27FC236}">
                <a16:creationId xmlns:a16="http://schemas.microsoft.com/office/drawing/2014/main" id="{69E64344-1F1E-4E29-A0C2-2FA4C0AAEC41}"/>
              </a:ext>
            </a:extLst>
          </p:cNvPr>
          <p:cNvPicPr>
            <a:picLocks noChangeAspect="1"/>
          </p:cNvPicPr>
          <p:nvPr/>
        </p:nvPicPr>
        <p:blipFill>
          <a:blip r:embed="rId4"/>
          <a:stretch>
            <a:fillRect/>
          </a:stretch>
        </p:blipFill>
        <p:spPr>
          <a:xfrm>
            <a:off x="701109" y="2230014"/>
            <a:ext cx="628650" cy="628650"/>
          </a:xfrm>
          <a:prstGeom prst="rect">
            <a:avLst/>
          </a:prstGeom>
        </p:spPr>
      </p:pic>
      <p:sp>
        <p:nvSpPr>
          <p:cNvPr id="18" name="Google Shape;564;p47">
            <a:extLst>
              <a:ext uri="{FF2B5EF4-FFF2-40B4-BE49-F238E27FC236}">
                <a16:creationId xmlns:a16="http://schemas.microsoft.com/office/drawing/2014/main" id="{28F36CF4-D9A6-446B-985B-82A0255EB059}"/>
              </a:ext>
            </a:extLst>
          </p:cNvPr>
          <p:cNvSpPr/>
          <p:nvPr/>
        </p:nvSpPr>
        <p:spPr>
          <a:xfrm>
            <a:off x="683414" y="3073201"/>
            <a:ext cx="497374" cy="486001"/>
          </a:xfrm>
          <a:custGeom>
            <a:avLst/>
            <a:gdLst/>
            <a:ahLst/>
            <a:cxnLst/>
            <a:rect l="l" t="t" r="r" b="b"/>
            <a:pathLst>
              <a:path w="14430" h="16206" extrusionOk="0">
                <a:moveTo>
                  <a:pt x="13724" y="584"/>
                </a:moveTo>
                <a:lnTo>
                  <a:pt x="13724" y="974"/>
                </a:lnTo>
                <a:lnTo>
                  <a:pt x="13748" y="2312"/>
                </a:lnTo>
                <a:lnTo>
                  <a:pt x="13772" y="3139"/>
                </a:lnTo>
                <a:lnTo>
                  <a:pt x="13821" y="3966"/>
                </a:lnTo>
                <a:lnTo>
                  <a:pt x="13967" y="5621"/>
                </a:lnTo>
                <a:lnTo>
                  <a:pt x="13991" y="6375"/>
                </a:lnTo>
                <a:lnTo>
                  <a:pt x="14016" y="7154"/>
                </a:lnTo>
                <a:lnTo>
                  <a:pt x="13991" y="7908"/>
                </a:lnTo>
                <a:lnTo>
                  <a:pt x="13967" y="8687"/>
                </a:lnTo>
                <a:lnTo>
                  <a:pt x="13918" y="9441"/>
                </a:lnTo>
                <a:lnTo>
                  <a:pt x="13870" y="10195"/>
                </a:lnTo>
                <a:lnTo>
                  <a:pt x="13699" y="11728"/>
                </a:lnTo>
                <a:lnTo>
                  <a:pt x="13602" y="11972"/>
                </a:lnTo>
                <a:lnTo>
                  <a:pt x="13480" y="12191"/>
                </a:lnTo>
                <a:lnTo>
                  <a:pt x="13359" y="12361"/>
                </a:lnTo>
                <a:lnTo>
                  <a:pt x="13188" y="12531"/>
                </a:lnTo>
                <a:lnTo>
                  <a:pt x="13261" y="12361"/>
                </a:lnTo>
                <a:lnTo>
                  <a:pt x="13286" y="12191"/>
                </a:lnTo>
                <a:lnTo>
                  <a:pt x="13334" y="12020"/>
                </a:lnTo>
                <a:lnTo>
                  <a:pt x="13334" y="11850"/>
                </a:lnTo>
                <a:lnTo>
                  <a:pt x="13310" y="11777"/>
                </a:lnTo>
                <a:lnTo>
                  <a:pt x="13286" y="11704"/>
                </a:lnTo>
                <a:lnTo>
                  <a:pt x="13237" y="11680"/>
                </a:lnTo>
                <a:lnTo>
                  <a:pt x="13188" y="11704"/>
                </a:lnTo>
                <a:lnTo>
                  <a:pt x="13091" y="11826"/>
                </a:lnTo>
                <a:lnTo>
                  <a:pt x="12994" y="11972"/>
                </a:lnTo>
                <a:lnTo>
                  <a:pt x="12872" y="12288"/>
                </a:lnTo>
                <a:lnTo>
                  <a:pt x="12726" y="12580"/>
                </a:lnTo>
                <a:lnTo>
                  <a:pt x="12677" y="12750"/>
                </a:lnTo>
                <a:lnTo>
                  <a:pt x="12653" y="12896"/>
                </a:lnTo>
                <a:lnTo>
                  <a:pt x="12337" y="13018"/>
                </a:lnTo>
                <a:lnTo>
                  <a:pt x="12337" y="13018"/>
                </a:lnTo>
                <a:lnTo>
                  <a:pt x="12385" y="12799"/>
                </a:lnTo>
                <a:lnTo>
                  <a:pt x="12483" y="12604"/>
                </a:lnTo>
                <a:lnTo>
                  <a:pt x="12604" y="12312"/>
                </a:lnTo>
                <a:lnTo>
                  <a:pt x="12677" y="12142"/>
                </a:lnTo>
                <a:lnTo>
                  <a:pt x="12677" y="12069"/>
                </a:lnTo>
                <a:lnTo>
                  <a:pt x="12677" y="11996"/>
                </a:lnTo>
                <a:lnTo>
                  <a:pt x="12653" y="11972"/>
                </a:lnTo>
                <a:lnTo>
                  <a:pt x="12580" y="11972"/>
                </a:lnTo>
                <a:lnTo>
                  <a:pt x="12507" y="12020"/>
                </a:lnTo>
                <a:lnTo>
                  <a:pt x="12434" y="12069"/>
                </a:lnTo>
                <a:lnTo>
                  <a:pt x="12361" y="12142"/>
                </a:lnTo>
                <a:lnTo>
                  <a:pt x="12239" y="12312"/>
                </a:lnTo>
                <a:lnTo>
                  <a:pt x="12142" y="12458"/>
                </a:lnTo>
                <a:lnTo>
                  <a:pt x="11996" y="12775"/>
                </a:lnTo>
                <a:lnTo>
                  <a:pt x="11947" y="12921"/>
                </a:lnTo>
                <a:lnTo>
                  <a:pt x="11899" y="13091"/>
                </a:lnTo>
                <a:lnTo>
                  <a:pt x="11461" y="13140"/>
                </a:lnTo>
                <a:lnTo>
                  <a:pt x="11704" y="12604"/>
                </a:lnTo>
                <a:lnTo>
                  <a:pt x="11777" y="12483"/>
                </a:lnTo>
                <a:lnTo>
                  <a:pt x="11874" y="12264"/>
                </a:lnTo>
                <a:lnTo>
                  <a:pt x="11923" y="12142"/>
                </a:lnTo>
                <a:lnTo>
                  <a:pt x="11947" y="12045"/>
                </a:lnTo>
                <a:lnTo>
                  <a:pt x="11947" y="11972"/>
                </a:lnTo>
                <a:lnTo>
                  <a:pt x="11923" y="11923"/>
                </a:lnTo>
                <a:lnTo>
                  <a:pt x="11850" y="11899"/>
                </a:lnTo>
                <a:lnTo>
                  <a:pt x="11753" y="11923"/>
                </a:lnTo>
                <a:lnTo>
                  <a:pt x="11680" y="11996"/>
                </a:lnTo>
                <a:lnTo>
                  <a:pt x="11582" y="12069"/>
                </a:lnTo>
                <a:lnTo>
                  <a:pt x="11461" y="12264"/>
                </a:lnTo>
                <a:lnTo>
                  <a:pt x="11363" y="12410"/>
                </a:lnTo>
                <a:lnTo>
                  <a:pt x="11169" y="12702"/>
                </a:lnTo>
                <a:lnTo>
                  <a:pt x="11071" y="12896"/>
                </a:lnTo>
                <a:lnTo>
                  <a:pt x="10974" y="13091"/>
                </a:lnTo>
                <a:lnTo>
                  <a:pt x="10731" y="13042"/>
                </a:lnTo>
                <a:lnTo>
                  <a:pt x="10804" y="12848"/>
                </a:lnTo>
                <a:lnTo>
                  <a:pt x="11023" y="12385"/>
                </a:lnTo>
                <a:lnTo>
                  <a:pt x="11120" y="12166"/>
                </a:lnTo>
                <a:lnTo>
                  <a:pt x="11144" y="12045"/>
                </a:lnTo>
                <a:lnTo>
                  <a:pt x="11169" y="11923"/>
                </a:lnTo>
                <a:lnTo>
                  <a:pt x="11144" y="11874"/>
                </a:lnTo>
                <a:lnTo>
                  <a:pt x="11120" y="11850"/>
                </a:lnTo>
                <a:lnTo>
                  <a:pt x="11071" y="11850"/>
                </a:lnTo>
                <a:lnTo>
                  <a:pt x="10974" y="11947"/>
                </a:lnTo>
                <a:lnTo>
                  <a:pt x="10877" y="12020"/>
                </a:lnTo>
                <a:lnTo>
                  <a:pt x="10731" y="12215"/>
                </a:lnTo>
                <a:lnTo>
                  <a:pt x="10609" y="12434"/>
                </a:lnTo>
                <a:lnTo>
                  <a:pt x="10487" y="12653"/>
                </a:lnTo>
                <a:lnTo>
                  <a:pt x="10341" y="12921"/>
                </a:lnTo>
                <a:lnTo>
                  <a:pt x="10147" y="12799"/>
                </a:lnTo>
                <a:lnTo>
                  <a:pt x="10098" y="12775"/>
                </a:lnTo>
                <a:lnTo>
                  <a:pt x="10171" y="12653"/>
                </a:lnTo>
                <a:lnTo>
                  <a:pt x="10244" y="12531"/>
                </a:lnTo>
                <a:lnTo>
                  <a:pt x="10390" y="12264"/>
                </a:lnTo>
                <a:lnTo>
                  <a:pt x="10439" y="12118"/>
                </a:lnTo>
                <a:lnTo>
                  <a:pt x="10463" y="11996"/>
                </a:lnTo>
                <a:lnTo>
                  <a:pt x="10439" y="11874"/>
                </a:lnTo>
                <a:lnTo>
                  <a:pt x="10390" y="11753"/>
                </a:lnTo>
                <a:lnTo>
                  <a:pt x="10341" y="11728"/>
                </a:lnTo>
                <a:lnTo>
                  <a:pt x="10293" y="11753"/>
                </a:lnTo>
                <a:lnTo>
                  <a:pt x="10171" y="11850"/>
                </a:lnTo>
                <a:lnTo>
                  <a:pt x="10074" y="11996"/>
                </a:lnTo>
                <a:lnTo>
                  <a:pt x="9879" y="12288"/>
                </a:lnTo>
                <a:lnTo>
                  <a:pt x="9806" y="12385"/>
                </a:lnTo>
                <a:lnTo>
                  <a:pt x="9782" y="12191"/>
                </a:lnTo>
                <a:lnTo>
                  <a:pt x="9782" y="11996"/>
                </a:lnTo>
                <a:lnTo>
                  <a:pt x="9806" y="11801"/>
                </a:lnTo>
                <a:lnTo>
                  <a:pt x="9879" y="11607"/>
                </a:lnTo>
                <a:lnTo>
                  <a:pt x="9976" y="11436"/>
                </a:lnTo>
                <a:lnTo>
                  <a:pt x="10098" y="11266"/>
                </a:lnTo>
                <a:lnTo>
                  <a:pt x="10244" y="11120"/>
                </a:lnTo>
                <a:lnTo>
                  <a:pt x="10390" y="10998"/>
                </a:lnTo>
                <a:lnTo>
                  <a:pt x="10633" y="10877"/>
                </a:lnTo>
                <a:lnTo>
                  <a:pt x="10901" y="10804"/>
                </a:lnTo>
                <a:lnTo>
                  <a:pt x="11169" y="10755"/>
                </a:lnTo>
                <a:lnTo>
                  <a:pt x="11436" y="10731"/>
                </a:lnTo>
                <a:lnTo>
                  <a:pt x="11728" y="10682"/>
                </a:lnTo>
                <a:lnTo>
                  <a:pt x="11972" y="10609"/>
                </a:lnTo>
                <a:lnTo>
                  <a:pt x="12215" y="10512"/>
                </a:lnTo>
                <a:lnTo>
                  <a:pt x="12312" y="10439"/>
                </a:lnTo>
                <a:lnTo>
                  <a:pt x="12434" y="10341"/>
                </a:lnTo>
                <a:lnTo>
                  <a:pt x="12507" y="10341"/>
                </a:lnTo>
                <a:lnTo>
                  <a:pt x="12580" y="10317"/>
                </a:lnTo>
                <a:lnTo>
                  <a:pt x="12629" y="10244"/>
                </a:lnTo>
                <a:lnTo>
                  <a:pt x="12653" y="10171"/>
                </a:lnTo>
                <a:lnTo>
                  <a:pt x="12653" y="9830"/>
                </a:lnTo>
                <a:lnTo>
                  <a:pt x="12653" y="9514"/>
                </a:lnTo>
                <a:lnTo>
                  <a:pt x="12653" y="9198"/>
                </a:lnTo>
                <a:lnTo>
                  <a:pt x="12653" y="8857"/>
                </a:lnTo>
                <a:lnTo>
                  <a:pt x="12726" y="8030"/>
                </a:lnTo>
                <a:lnTo>
                  <a:pt x="12823" y="7203"/>
                </a:lnTo>
                <a:lnTo>
                  <a:pt x="12848" y="6789"/>
                </a:lnTo>
                <a:lnTo>
                  <a:pt x="12848" y="6375"/>
                </a:lnTo>
                <a:lnTo>
                  <a:pt x="12823" y="5548"/>
                </a:lnTo>
                <a:lnTo>
                  <a:pt x="12848" y="5232"/>
                </a:lnTo>
                <a:lnTo>
                  <a:pt x="12872" y="4842"/>
                </a:lnTo>
                <a:lnTo>
                  <a:pt x="12872" y="4648"/>
                </a:lnTo>
                <a:lnTo>
                  <a:pt x="12848" y="4477"/>
                </a:lnTo>
                <a:lnTo>
                  <a:pt x="12799" y="4307"/>
                </a:lnTo>
                <a:lnTo>
                  <a:pt x="12726" y="4161"/>
                </a:lnTo>
                <a:lnTo>
                  <a:pt x="12775" y="4112"/>
                </a:lnTo>
                <a:lnTo>
                  <a:pt x="12799" y="4039"/>
                </a:lnTo>
                <a:lnTo>
                  <a:pt x="12823" y="3966"/>
                </a:lnTo>
                <a:lnTo>
                  <a:pt x="12799" y="3893"/>
                </a:lnTo>
                <a:lnTo>
                  <a:pt x="12750" y="3820"/>
                </a:lnTo>
                <a:lnTo>
                  <a:pt x="12702" y="3772"/>
                </a:lnTo>
                <a:lnTo>
                  <a:pt x="12604" y="3747"/>
                </a:lnTo>
                <a:lnTo>
                  <a:pt x="12531" y="3747"/>
                </a:lnTo>
                <a:lnTo>
                  <a:pt x="12045" y="3869"/>
                </a:lnTo>
                <a:lnTo>
                  <a:pt x="11558" y="3991"/>
                </a:lnTo>
                <a:lnTo>
                  <a:pt x="10585" y="4258"/>
                </a:lnTo>
                <a:lnTo>
                  <a:pt x="8468" y="4794"/>
                </a:lnTo>
                <a:lnTo>
                  <a:pt x="7446" y="5061"/>
                </a:lnTo>
                <a:lnTo>
                  <a:pt x="6959" y="5207"/>
                </a:lnTo>
                <a:lnTo>
                  <a:pt x="6448" y="5378"/>
                </a:lnTo>
                <a:lnTo>
                  <a:pt x="5962" y="5548"/>
                </a:lnTo>
                <a:lnTo>
                  <a:pt x="5499" y="5743"/>
                </a:lnTo>
                <a:lnTo>
                  <a:pt x="5013" y="5986"/>
                </a:lnTo>
                <a:lnTo>
                  <a:pt x="4575" y="6229"/>
                </a:lnTo>
                <a:lnTo>
                  <a:pt x="4526" y="6254"/>
                </a:lnTo>
                <a:lnTo>
                  <a:pt x="4526" y="6302"/>
                </a:lnTo>
                <a:lnTo>
                  <a:pt x="4526" y="6351"/>
                </a:lnTo>
                <a:lnTo>
                  <a:pt x="4550" y="6400"/>
                </a:lnTo>
                <a:lnTo>
                  <a:pt x="4623" y="7130"/>
                </a:lnTo>
                <a:lnTo>
                  <a:pt x="4648" y="7495"/>
                </a:lnTo>
                <a:lnTo>
                  <a:pt x="4648" y="7860"/>
                </a:lnTo>
                <a:lnTo>
                  <a:pt x="4623" y="8736"/>
                </a:lnTo>
                <a:lnTo>
                  <a:pt x="4575" y="9587"/>
                </a:lnTo>
                <a:lnTo>
                  <a:pt x="4575" y="10171"/>
                </a:lnTo>
                <a:lnTo>
                  <a:pt x="4575" y="10779"/>
                </a:lnTo>
                <a:lnTo>
                  <a:pt x="4599" y="11972"/>
                </a:lnTo>
                <a:lnTo>
                  <a:pt x="4623" y="12580"/>
                </a:lnTo>
                <a:lnTo>
                  <a:pt x="4623" y="13164"/>
                </a:lnTo>
                <a:lnTo>
                  <a:pt x="4575" y="13772"/>
                </a:lnTo>
                <a:lnTo>
                  <a:pt x="4526" y="14356"/>
                </a:lnTo>
                <a:lnTo>
                  <a:pt x="4356" y="14600"/>
                </a:lnTo>
                <a:lnTo>
                  <a:pt x="4404" y="14356"/>
                </a:lnTo>
                <a:lnTo>
                  <a:pt x="4404" y="14259"/>
                </a:lnTo>
                <a:lnTo>
                  <a:pt x="4404" y="14137"/>
                </a:lnTo>
                <a:lnTo>
                  <a:pt x="4380" y="14064"/>
                </a:lnTo>
                <a:lnTo>
                  <a:pt x="4307" y="14040"/>
                </a:lnTo>
                <a:lnTo>
                  <a:pt x="4258" y="14064"/>
                </a:lnTo>
                <a:lnTo>
                  <a:pt x="4185" y="14113"/>
                </a:lnTo>
                <a:lnTo>
                  <a:pt x="4088" y="14259"/>
                </a:lnTo>
                <a:lnTo>
                  <a:pt x="4015" y="14429"/>
                </a:lnTo>
                <a:lnTo>
                  <a:pt x="3869" y="14770"/>
                </a:lnTo>
                <a:lnTo>
                  <a:pt x="3723" y="15038"/>
                </a:lnTo>
                <a:lnTo>
                  <a:pt x="3674" y="15184"/>
                </a:lnTo>
                <a:lnTo>
                  <a:pt x="3626" y="15305"/>
                </a:lnTo>
                <a:lnTo>
                  <a:pt x="3285" y="15451"/>
                </a:lnTo>
                <a:lnTo>
                  <a:pt x="3407" y="15159"/>
                </a:lnTo>
                <a:lnTo>
                  <a:pt x="3601" y="14770"/>
                </a:lnTo>
                <a:lnTo>
                  <a:pt x="3674" y="14551"/>
                </a:lnTo>
                <a:lnTo>
                  <a:pt x="3699" y="14429"/>
                </a:lnTo>
                <a:lnTo>
                  <a:pt x="3699" y="14332"/>
                </a:lnTo>
                <a:lnTo>
                  <a:pt x="3699" y="14283"/>
                </a:lnTo>
                <a:lnTo>
                  <a:pt x="3650" y="14259"/>
                </a:lnTo>
                <a:lnTo>
                  <a:pt x="3601" y="14235"/>
                </a:lnTo>
                <a:lnTo>
                  <a:pt x="3577" y="14259"/>
                </a:lnTo>
                <a:lnTo>
                  <a:pt x="3407" y="14429"/>
                </a:lnTo>
                <a:lnTo>
                  <a:pt x="3261" y="14648"/>
                </a:lnTo>
                <a:lnTo>
                  <a:pt x="3017" y="15062"/>
                </a:lnTo>
                <a:lnTo>
                  <a:pt x="2847" y="15330"/>
                </a:lnTo>
                <a:lnTo>
                  <a:pt x="2798" y="15476"/>
                </a:lnTo>
                <a:lnTo>
                  <a:pt x="2750" y="15622"/>
                </a:lnTo>
                <a:lnTo>
                  <a:pt x="2531" y="15670"/>
                </a:lnTo>
                <a:lnTo>
                  <a:pt x="2531" y="15670"/>
                </a:lnTo>
                <a:lnTo>
                  <a:pt x="2628" y="15403"/>
                </a:lnTo>
                <a:lnTo>
                  <a:pt x="2725" y="15159"/>
                </a:lnTo>
                <a:lnTo>
                  <a:pt x="2798" y="14965"/>
                </a:lnTo>
                <a:lnTo>
                  <a:pt x="2871" y="14770"/>
                </a:lnTo>
                <a:lnTo>
                  <a:pt x="2896" y="14551"/>
                </a:lnTo>
                <a:lnTo>
                  <a:pt x="2871" y="14454"/>
                </a:lnTo>
                <a:lnTo>
                  <a:pt x="2847" y="14356"/>
                </a:lnTo>
                <a:lnTo>
                  <a:pt x="2823" y="14332"/>
                </a:lnTo>
                <a:lnTo>
                  <a:pt x="2798" y="14332"/>
                </a:lnTo>
                <a:lnTo>
                  <a:pt x="2701" y="14502"/>
                </a:lnTo>
                <a:lnTo>
                  <a:pt x="2604" y="14673"/>
                </a:lnTo>
                <a:lnTo>
                  <a:pt x="2433" y="15038"/>
                </a:lnTo>
                <a:lnTo>
                  <a:pt x="2239" y="15354"/>
                </a:lnTo>
                <a:lnTo>
                  <a:pt x="2141" y="15549"/>
                </a:lnTo>
                <a:lnTo>
                  <a:pt x="2093" y="15719"/>
                </a:lnTo>
                <a:lnTo>
                  <a:pt x="1801" y="15695"/>
                </a:lnTo>
                <a:lnTo>
                  <a:pt x="2117" y="15062"/>
                </a:lnTo>
                <a:lnTo>
                  <a:pt x="2263" y="14746"/>
                </a:lnTo>
                <a:lnTo>
                  <a:pt x="2312" y="14575"/>
                </a:lnTo>
                <a:lnTo>
                  <a:pt x="2336" y="14405"/>
                </a:lnTo>
                <a:lnTo>
                  <a:pt x="2336" y="14381"/>
                </a:lnTo>
                <a:lnTo>
                  <a:pt x="2312" y="14356"/>
                </a:lnTo>
                <a:lnTo>
                  <a:pt x="2263" y="14356"/>
                </a:lnTo>
                <a:lnTo>
                  <a:pt x="1995" y="14648"/>
                </a:lnTo>
                <a:lnTo>
                  <a:pt x="1752" y="14940"/>
                </a:lnTo>
                <a:lnTo>
                  <a:pt x="1533" y="15281"/>
                </a:lnTo>
                <a:lnTo>
                  <a:pt x="1363" y="15622"/>
                </a:lnTo>
                <a:lnTo>
                  <a:pt x="1119" y="15524"/>
                </a:lnTo>
                <a:lnTo>
                  <a:pt x="1144" y="15354"/>
                </a:lnTo>
                <a:lnTo>
                  <a:pt x="1192" y="15208"/>
                </a:lnTo>
                <a:lnTo>
                  <a:pt x="1363" y="14916"/>
                </a:lnTo>
                <a:lnTo>
                  <a:pt x="1582" y="14551"/>
                </a:lnTo>
                <a:lnTo>
                  <a:pt x="1679" y="14356"/>
                </a:lnTo>
                <a:lnTo>
                  <a:pt x="1776" y="14137"/>
                </a:lnTo>
                <a:lnTo>
                  <a:pt x="1776" y="14113"/>
                </a:lnTo>
                <a:lnTo>
                  <a:pt x="1752" y="14089"/>
                </a:lnTo>
                <a:lnTo>
                  <a:pt x="1679" y="14089"/>
                </a:lnTo>
                <a:lnTo>
                  <a:pt x="1460" y="14308"/>
                </a:lnTo>
                <a:lnTo>
                  <a:pt x="1265" y="14502"/>
                </a:lnTo>
                <a:lnTo>
                  <a:pt x="1071" y="14746"/>
                </a:lnTo>
                <a:lnTo>
                  <a:pt x="925" y="14989"/>
                </a:lnTo>
                <a:lnTo>
                  <a:pt x="852" y="15111"/>
                </a:lnTo>
                <a:lnTo>
                  <a:pt x="779" y="15257"/>
                </a:lnTo>
                <a:lnTo>
                  <a:pt x="681" y="15159"/>
                </a:lnTo>
                <a:lnTo>
                  <a:pt x="633" y="15062"/>
                </a:lnTo>
                <a:lnTo>
                  <a:pt x="657" y="14989"/>
                </a:lnTo>
                <a:lnTo>
                  <a:pt x="681" y="14916"/>
                </a:lnTo>
                <a:lnTo>
                  <a:pt x="657" y="14867"/>
                </a:lnTo>
                <a:lnTo>
                  <a:pt x="827" y="14624"/>
                </a:lnTo>
                <a:lnTo>
                  <a:pt x="925" y="14502"/>
                </a:lnTo>
                <a:lnTo>
                  <a:pt x="998" y="14356"/>
                </a:lnTo>
                <a:lnTo>
                  <a:pt x="998" y="14332"/>
                </a:lnTo>
                <a:lnTo>
                  <a:pt x="1022" y="14308"/>
                </a:lnTo>
                <a:lnTo>
                  <a:pt x="998" y="14308"/>
                </a:lnTo>
                <a:lnTo>
                  <a:pt x="998" y="14235"/>
                </a:lnTo>
                <a:lnTo>
                  <a:pt x="973" y="14186"/>
                </a:lnTo>
                <a:lnTo>
                  <a:pt x="900" y="14137"/>
                </a:lnTo>
                <a:lnTo>
                  <a:pt x="827" y="14162"/>
                </a:lnTo>
                <a:lnTo>
                  <a:pt x="681" y="14259"/>
                </a:lnTo>
                <a:lnTo>
                  <a:pt x="535" y="14381"/>
                </a:lnTo>
                <a:lnTo>
                  <a:pt x="535" y="14381"/>
                </a:lnTo>
                <a:lnTo>
                  <a:pt x="560" y="14235"/>
                </a:lnTo>
                <a:lnTo>
                  <a:pt x="633" y="14113"/>
                </a:lnTo>
                <a:lnTo>
                  <a:pt x="681" y="13967"/>
                </a:lnTo>
                <a:lnTo>
                  <a:pt x="779" y="13845"/>
                </a:lnTo>
                <a:lnTo>
                  <a:pt x="973" y="13602"/>
                </a:lnTo>
                <a:lnTo>
                  <a:pt x="1217" y="13407"/>
                </a:lnTo>
                <a:lnTo>
                  <a:pt x="1460" y="13286"/>
                </a:lnTo>
                <a:lnTo>
                  <a:pt x="1703" y="13164"/>
                </a:lnTo>
                <a:lnTo>
                  <a:pt x="1971" y="13091"/>
                </a:lnTo>
                <a:lnTo>
                  <a:pt x="2214" y="13042"/>
                </a:lnTo>
                <a:lnTo>
                  <a:pt x="2750" y="12945"/>
                </a:lnTo>
                <a:lnTo>
                  <a:pt x="3285" y="12823"/>
                </a:lnTo>
                <a:lnTo>
                  <a:pt x="3358" y="12872"/>
                </a:lnTo>
                <a:lnTo>
                  <a:pt x="3431" y="12872"/>
                </a:lnTo>
                <a:lnTo>
                  <a:pt x="3504" y="12848"/>
                </a:lnTo>
                <a:lnTo>
                  <a:pt x="3504" y="12799"/>
                </a:lnTo>
                <a:lnTo>
                  <a:pt x="3528" y="12750"/>
                </a:lnTo>
                <a:lnTo>
                  <a:pt x="3577" y="12702"/>
                </a:lnTo>
                <a:lnTo>
                  <a:pt x="3601" y="12629"/>
                </a:lnTo>
                <a:lnTo>
                  <a:pt x="3601" y="12531"/>
                </a:lnTo>
                <a:lnTo>
                  <a:pt x="3553" y="12483"/>
                </a:lnTo>
                <a:lnTo>
                  <a:pt x="3577" y="11923"/>
                </a:lnTo>
                <a:lnTo>
                  <a:pt x="3577" y="11388"/>
                </a:lnTo>
                <a:lnTo>
                  <a:pt x="3577" y="10293"/>
                </a:lnTo>
                <a:lnTo>
                  <a:pt x="3626" y="7811"/>
                </a:lnTo>
                <a:lnTo>
                  <a:pt x="3626" y="3480"/>
                </a:lnTo>
                <a:lnTo>
                  <a:pt x="3820" y="3528"/>
                </a:lnTo>
                <a:lnTo>
                  <a:pt x="4039" y="3528"/>
                </a:lnTo>
                <a:lnTo>
                  <a:pt x="4258" y="3480"/>
                </a:lnTo>
                <a:lnTo>
                  <a:pt x="4502" y="3431"/>
                </a:lnTo>
                <a:lnTo>
                  <a:pt x="4940" y="3285"/>
                </a:lnTo>
                <a:lnTo>
                  <a:pt x="5305" y="3139"/>
                </a:lnTo>
                <a:lnTo>
                  <a:pt x="5937" y="2896"/>
                </a:lnTo>
                <a:lnTo>
                  <a:pt x="6570" y="2628"/>
                </a:lnTo>
                <a:lnTo>
                  <a:pt x="7203" y="2385"/>
                </a:lnTo>
                <a:lnTo>
                  <a:pt x="7859" y="2141"/>
                </a:lnTo>
                <a:lnTo>
                  <a:pt x="8638" y="1898"/>
                </a:lnTo>
                <a:lnTo>
                  <a:pt x="9441" y="1679"/>
                </a:lnTo>
                <a:lnTo>
                  <a:pt x="11047" y="1290"/>
                </a:lnTo>
                <a:lnTo>
                  <a:pt x="12410" y="974"/>
                </a:lnTo>
                <a:lnTo>
                  <a:pt x="13067" y="803"/>
                </a:lnTo>
                <a:lnTo>
                  <a:pt x="13724" y="584"/>
                </a:lnTo>
                <a:close/>
                <a:moveTo>
                  <a:pt x="13845" y="0"/>
                </a:moveTo>
                <a:lnTo>
                  <a:pt x="13529" y="146"/>
                </a:lnTo>
                <a:lnTo>
                  <a:pt x="13188" y="244"/>
                </a:lnTo>
                <a:lnTo>
                  <a:pt x="12507" y="438"/>
                </a:lnTo>
                <a:lnTo>
                  <a:pt x="11120" y="779"/>
                </a:lnTo>
                <a:lnTo>
                  <a:pt x="9490" y="1168"/>
                </a:lnTo>
                <a:lnTo>
                  <a:pt x="8687" y="1387"/>
                </a:lnTo>
                <a:lnTo>
                  <a:pt x="7908" y="1630"/>
                </a:lnTo>
                <a:lnTo>
                  <a:pt x="7276" y="1849"/>
                </a:lnTo>
                <a:lnTo>
                  <a:pt x="6667" y="2093"/>
                </a:lnTo>
                <a:lnTo>
                  <a:pt x="5451" y="2579"/>
                </a:lnTo>
                <a:lnTo>
                  <a:pt x="4867" y="2798"/>
                </a:lnTo>
                <a:lnTo>
                  <a:pt x="4283" y="2993"/>
                </a:lnTo>
                <a:lnTo>
                  <a:pt x="3893" y="3066"/>
                </a:lnTo>
                <a:lnTo>
                  <a:pt x="3699" y="3115"/>
                </a:lnTo>
                <a:lnTo>
                  <a:pt x="3504" y="3188"/>
                </a:lnTo>
                <a:lnTo>
                  <a:pt x="3382" y="3163"/>
                </a:lnTo>
                <a:lnTo>
                  <a:pt x="3285" y="3188"/>
                </a:lnTo>
                <a:lnTo>
                  <a:pt x="3236" y="3212"/>
                </a:lnTo>
                <a:lnTo>
                  <a:pt x="3188" y="3261"/>
                </a:lnTo>
                <a:lnTo>
                  <a:pt x="3163" y="3309"/>
                </a:lnTo>
                <a:lnTo>
                  <a:pt x="3163" y="3382"/>
                </a:lnTo>
                <a:lnTo>
                  <a:pt x="3163" y="7616"/>
                </a:lnTo>
                <a:lnTo>
                  <a:pt x="3212" y="10098"/>
                </a:lnTo>
                <a:lnTo>
                  <a:pt x="3212" y="11242"/>
                </a:lnTo>
                <a:lnTo>
                  <a:pt x="3212" y="11801"/>
                </a:lnTo>
                <a:lnTo>
                  <a:pt x="3236" y="12385"/>
                </a:lnTo>
                <a:lnTo>
                  <a:pt x="3236" y="12385"/>
                </a:lnTo>
                <a:lnTo>
                  <a:pt x="2920" y="12361"/>
                </a:lnTo>
                <a:lnTo>
                  <a:pt x="2579" y="12385"/>
                </a:lnTo>
                <a:lnTo>
                  <a:pt x="2239" y="12458"/>
                </a:lnTo>
                <a:lnTo>
                  <a:pt x="1898" y="12556"/>
                </a:lnTo>
                <a:lnTo>
                  <a:pt x="1557" y="12677"/>
                </a:lnTo>
                <a:lnTo>
                  <a:pt x="1265" y="12799"/>
                </a:lnTo>
                <a:lnTo>
                  <a:pt x="973" y="12969"/>
                </a:lnTo>
                <a:lnTo>
                  <a:pt x="730" y="13140"/>
                </a:lnTo>
                <a:lnTo>
                  <a:pt x="584" y="13261"/>
                </a:lnTo>
                <a:lnTo>
                  <a:pt x="487" y="13383"/>
                </a:lnTo>
                <a:lnTo>
                  <a:pt x="365" y="13505"/>
                </a:lnTo>
                <a:lnTo>
                  <a:pt x="268" y="13651"/>
                </a:lnTo>
                <a:lnTo>
                  <a:pt x="195" y="13797"/>
                </a:lnTo>
                <a:lnTo>
                  <a:pt x="122" y="13967"/>
                </a:lnTo>
                <a:lnTo>
                  <a:pt x="73" y="14113"/>
                </a:lnTo>
                <a:lnTo>
                  <a:pt x="24" y="14283"/>
                </a:lnTo>
                <a:lnTo>
                  <a:pt x="24" y="14454"/>
                </a:lnTo>
                <a:lnTo>
                  <a:pt x="0" y="14624"/>
                </a:lnTo>
                <a:lnTo>
                  <a:pt x="24" y="14794"/>
                </a:lnTo>
                <a:lnTo>
                  <a:pt x="49" y="14940"/>
                </a:lnTo>
                <a:lnTo>
                  <a:pt x="97" y="15111"/>
                </a:lnTo>
                <a:lnTo>
                  <a:pt x="170" y="15257"/>
                </a:lnTo>
                <a:lnTo>
                  <a:pt x="268" y="15427"/>
                </a:lnTo>
                <a:lnTo>
                  <a:pt x="365" y="15573"/>
                </a:lnTo>
                <a:lnTo>
                  <a:pt x="487" y="15695"/>
                </a:lnTo>
                <a:lnTo>
                  <a:pt x="608" y="15792"/>
                </a:lnTo>
                <a:lnTo>
                  <a:pt x="876" y="15962"/>
                </a:lnTo>
                <a:lnTo>
                  <a:pt x="1144" y="16084"/>
                </a:lnTo>
                <a:lnTo>
                  <a:pt x="1460" y="16157"/>
                </a:lnTo>
                <a:lnTo>
                  <a:pt x="1776" y="16206"/>
                </a:lnTo>
                <a:lnTo>
                  <a:pt x="2093" y="16206"/>
                </a:lnTo>
                <a:lnTo>
                  <a:pt x="2409" y="16181"/>
                </a:lnTo>
                <a:lnTo>
                  <a:pt x="2725" y="16157"/>
                </a:lnTo>
                <a:lnTo>
                  <a:pt x="3042" y="16084"/>
                </a:lnTo>
                <a:lnTo>
                  <a:pt x="3358" y="15987"/>
                </a:lnTo>
                <a:lnTo>
                  <a:pt x="3699" y="15841"/>
                </a:lnTo>
                <a:lnTo>
                  <a:pt x="4015" y="15646"/>
                </a:lnTo>
                <a:lnTo>
                  <a:pt x="4307" y="15451"/>
                </a:lnTo>
                <a:lnTo>
                  <a:pt x="4550" y="15208"/>
                </a:lnTo>
                <a:lnTo>
                  <a:pt x="4672" y="15062"/>
                </a:lnTo>
                <a:lnTo>
                  <a:pt x="4769" y="14916"/>
                </a:lnTo>
                <a:lnTo>
                  <a:pt x="4842" y="14770"/>
                </a:lnTo>
                <a:lnTo>
                  <a:pt x="4891" y="14624"/>
                </a:lnTo>
                <a:lnTo>
                  <a:pt x="4940" y="14527"/>
                </a:lnTo>
                <a:lnTo>
                  <a:pt x="5013" y="14259"/>
                </a:lnTo>
                <a:lnTo>
                  <a:pt x="5061" y="13967"/>
                </a:lnTo>
                <a:lnTo>
                  <a:pt x="5086" y="13675"/>
                </a:lnTo>
                <a:lnTo>
                  <a:pt x="5110" y="13359"/>
                </a:lnTo>
                <a:lnTo>
                  <a:pt x="5086" y="12750"/>
                </a:lnTo>
                <a:lnTo>
                  <a:pt x="5061" y="12166"/>
                </a:lnTo>
                <a:lnTo>
                  <a:pt x="5037" y="10877"/>
                </a:lnTo>
                <a:lnTo>
                  <a:pt x="5037" y="9587"/>
                </a:lnTo>
                <a:lnTo>
                  <a:pt x="5061" y="9125"/>
                </a:lnTo>
                <a:lnTo>
                  <a:pt x="5086" y="8663"/>
                </a:lnTo>
                <a:lnTo>
                  <a:pt x="5110" y="8200"/>
                </a:lnTo>
                <a:lnTo>
                  <a:pt x="5110" y="7738"/>
                </a:lnTo>
                <a:lnTo>
                  <a:pt x="5110" y="7397"/>
                </a:lnTo>
                <a:lnTo>
                  <a:pt x="5086" y="7057"/>
                </a:lnTo>
                <a:lnTo>
                  <a:pt x="5013" y="6740"/>
                </a:lnTo>
                <a:lnTo>
                  <a:pt x="4964" y="6594"/>
                </a:lnTo>
                <a:lnTo>
                  <a:pt x="4891" y="6448"/>
                </a:lnTo>
                <a:lnTo>
                  <a:pt x="5013" y="6424"/>
                </a:lnTo>
                <a:lnTo>
                  <a:pt x="5110" y="6375"/>
                </a:lnTo>
                <a:lnTo>
                  <a:pt x="5402" y="6254"/>
                </a:lnTo>
                <a:lnTo>
                  <a:pt x="5718" y="6132"/>
                </a:lnTo>
                <a:lnTo>
                  <a:pt x="6327" y="5913"/>
                </a:lnTo>
                <a:lnTo>
                  <a:pt x="7373" y="5597"/>
                </a:lnTo>
                <a:lnTo>
                  <a:pt x="8419" y="5305"/>
                </a:lnTo>
                <a:lnTo>
                  <a:pt x="9490" y="5037"/>
                </a:lnTo>
                <a:lnTo>
                  <a:pt x="10560" y="4769"/>
                </a:lnTo>
                <a:lnTo>
                  <a:pt x="11509" y="4550"/>
                </a:lnTo>
                <a:lnTo>
                  <a:pt x="11996" y="4429"/>
                </a:lnTo>
                <a:lnTo>
                  <a:pt x="12458" y="4283"/>
                </a:lnTo>
                <a:lnTo>
                  <a:pt x="12410" y="4429"/>
                </a:lnTo>
                <a:lnTo>
                  <a:pt x="12385" y="4599"/>
                </a:lnTo>
                <a:lnTo>
                  <a:pt x="12385" y="4940"/>
                </a:lnTo>
                <a:lnTo>
                  <a:pt x="12410" y="5548"/>
                </a:lnTo>
                <a:lnTo>
                  <a:pt x="12410" y="6448"/>
                </a:lnTo>
                <a:lnTo>
                  <a:pt x="12410" y="6886"/>
                </a:lnTo>
                <a:lnTo>
                  <a:pt x="12361" y="7349"/>
                </a:lnTo>
                <a:lnTo>
                  <a:pt x="12288" y="8176"/>
                </a:lnTo>
                <a:lnTo>
                  <a:pt x="12215" y="9003"/>
                </a:lnTo>
                <a:lnTo>
                  <a:pt x="12191" y="9538"/>
                </a:lnTo>
                <a:lnTo>
                  <a:pt x="12191" y="9806"/>
                </a:lnTo>
                <a:lnTo>
                  <a:pt x="12239" y="10074"/>
                </a:lnTo>
                <a:lnTo>
                  <a:pt x="11923" y="10098"/>
                </a:lnTo>
                <a:lnTo>
                  <a:pt x="11582" y="10147"/>
                </a:lnTo>
                <a:lnTo>
                  <a:pt x="10925" y="10268"/>
                </a:lnTo>
                <a:lnTo>
                  <a:pt x="10560" y="10366"/>
                </a:lnTo>
                <a:lnTo>
                  <a:pt x="10390" y="10439"/>
                </a:lnTo>
                <a:lnTo>
                  <a:pt x="10244" y="10512"/>
                </a:lnTo>
                <a:lnTo>
                  <a:pt x="10074" y="10585"/>
                </a:lnTo>
                <a:lnTo>
                  <a:pt x="9928" y="10706"/>
                </a:lnTo>
                <a:lnTo>
                  <a:pt x="9782" y="10828"/>
                </a:lnTo>
                <a:lnTo>
                  <a:pt x="9660" y="10950"/>
                </a:lnTo>
                <a:lnTo>
                  <a:pt x="9490" y="11217"/>
                </a:lnTo>
                <a:lnTo>
                  <a:pt x="9368" y="11485"/>
                </a:lnTo>
                <a:lnTo>
                  <a:pt x="9295" y="11801"/>
                </a:lnTo>
                <a:lnTo>
                  <a:pt x="9246" y="12093"/>
                </a:lnTo>
                <a:lnTo>
                  <a:pt x="9271" y="12239"/>
                </a:lnTo>
                <a:lnTo>
                  <a:pt x="9295" y="12410"/>
                </a:lnTo>
                <a:lnTo>
                  <a:pt x="9319" y="12531"/>
                </a:lnTo>
                <a:lnTo>
                  <a:pt x="9392" y="12677"/>
                </a:lnTo>
                <a:lnTo>
                  <a:pt x="9441" y="12823"/>
                </a:lnTo>
                <a:lnTo>
                  <a:pt x="9538" y="12945"/>
                </a:lnTo>
                <a:lnTo>
                  <a:pt x="9636" y="13067"/>
                </a:lnTo>
                <a:lnTo>
                  <a:pt x="9757" y="13164"/>
                </a:lnTo>
                <a:lnTo>
                  <a:pt x="10001" y="13334"/>
                </a:lnTo>
                <a:lnTo>
                  <a:pt x="10244" y="13432"/>
                </a:lnTo>
                <a:lnTo>
                  <a:pt x="10293" y="13505"/>
                </a:lnTo>
                <a:lnTo>
                  <a:pt x="10341" y="13529"/>
                </a:lnTo>
                <a:lnTo>
                  <a:pt x="10390" y="13529"/>
                </a:lnTo>
                <a:lnTo>
                  <a:pt x="10463" y="13505"/>
                </a:lnTo>
                <a:lnTo>
                  <a:pt x="10779" y="13578"/>
                </a:lnTo>
                <a:lnTo>
                  <a:pt x="11096" y="13626"/>
                </a:lnTo>
                <a:lnTo>
                  <a:pt x="11655" y="13626"/>
                </a:lnTo>
                <a:lnTo>
                  <a:pt x="12093" y="13578"/>
                </a:lnTo>
                <a:lnTo>
                  <a:pt x="12288" y="13529"/>
                </a:lnTo>
                <a:lnTo>
                  <a:pt x="12483" y="13480"/>
                </a:lnTo>
                <a:lnTo>
                  <a:pt x="12653" y="13432"/>
                </a:lnTo>
                <a:lnTo>
                  <a:pt x="12848" y="13359"/>
                </a:lnTo>
                <a:lnTo>
                  <a:pt x="13018" y="13261"/>
                </a:lnTo>
                <a:lnTo>
                  <a:pt x="13164" y="13164"/>
                </a:lnTo>
                <a:lnTo>
                  <a:pt x="13334" y="13042"/>
                </a:lnTo>
                <a:lnTo>
                  <a:pt x="13480" y="12921"/>
                </a:lnTo>
                <a:lnTo>
                  <a:pt x="13602" y="12775"/>
                </a:lnTo>
                <a:lnTo>
                  <a:pt x="13724" y="12629"/>
                </a:lnTo>
                <a:lnTo>
                  <a:pt x="13845" y="12483"/>
                </a:lnTo>
                <a:lnTo>
                  <a:pt x="13943" y="12312"/>
                </a:lnTo>
                <a:lnTo>
                  <a:pt x="14040" y="12142"/>
                </a:lnTo>
                <a:lnTo>
                  <a:pt x="14113" y="11947"/>
                </a:lnTo>
                <a:lnTo>
                  <a:pt x="14162" y="11753"/>
                </a:lnTo>
                <a:lnTo>
                  <a:pt x="14210" y="11558"/>
                </a:lnTo>
                <a:lnTo>
                  <a:pt x="14210" y="11485"/>
                </a:lnTo>
                <a:lnTo>
                  <a:pt x="14186" y="11412"/>
                </a:lnTo>
                <a:lnTo>
                  <a:pt x="14235" y="11120"/>
                </a:lnTo>
                <a:lnTo>
                  <a:pt x="14283" y="10852"/>
                </a:lnTo>
                <a:lnTo>
                  <a:pt x="14308" y="10268"/>
                </a:lnTo>
                <a:lnTo>
                  <a:pt x="14332" y="9684"/>
                </a:lnTo>
                <a:lnTo>
                  <a:pt x="14356" y="9125"/>
                </a:lnTo>
                <a:lnTo>
                  <a:pt x="14405" y="8298"/>
                </a:lnTo>
                <a:lnTo>
                  <a:pt x="14429" y="7470"/>
                </a:lnTo>
                <a:lnTo>
                  <a:pt x="14429" y="6643"/>
                </a:lnTo>
                <a:lnTo>
                  <a:pt x="14405" y="5791"/>
                </a:lnTo>
                <a:lnTo>
                  <a:pt x="14356" y="5013"/>
                </a:lnTo>
                <a:lnTo>
                  <a:pt x="14283" y="4234"/>
                </a:lnTo>
                <a:lnTo>
                  <a:pt x="14235" y="3455"/>
                </a:lnTo>
                <a:lnTo>
                  <a:pt x="14186" y="2677"/>
                </a:lnTo>
                <a:lnTo>
                  <a:pt x="14186" y="2093"/>
                </a:lnTo>
                <a:lnTo>
                  <a:pt x="14186" y="1509"/>
                </a:lnTo>
                <a:lnTo>
                  <a:pt x="14186" y="901"/>
                </a:lnTo>
                <a:lnTo>
                  <a:pt x="14162" y="609"/>
                </a:lnTo>
                <a:lnTo>
                  <a:pt x="14137" y="317"/>
                </a:lnTo>
                <a:lnTo>
                  <a:pt x="14162" y="244"/>
                </a:lnTo>
                <a:lnTo>
                  <a:pt x="14137" y="171"/>
                </a:lnTo>
                <a:lnTo>
                  <a:pt x="14113" y="122"/>
                </a:lnTo>
                <a:lnTo>
                  <a:pt x="14089" y="73"/>
                </a:lnTo>
                <a:lnTo>
                  <a:pt x="14040" y="25"/>
                </a:lnTo>
                <a:lnTo>
                  <a:pt x="13991"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5" name="Picture 4">
            <a:extLst>
              <a:ext uri="{FF2B5EF4-FFF2-40B4-BE49-F238E27FC236}">
                <a16:creationId xmlns:a16="http://schemas.microsoft.com/office/drawing/2014/main" id="{6849E06B-347C-450D-A207-581CFF7DED29}"/>
              </a:ext>
            </a:extLst>
          </p:cNvPr>
          <p:cNvPicPr>
            <a:picLocks noChangeAspect="1"/>
          </p:cNvPicPr>
          <p:nvPr/>
        </p:nvPicPr>
        <p:blipFill>
          <a:blip r:embed="rId5">
            <a:extLst>
              <a:ext uri="{BEBA8EAE-BF5A-486C-A8C5-ECC9F3942E4B}">
                <a14:imgProps xmlns:a14="http://schemas.microsoft.com/office/drawing/2010/main">
                  <a14:imgLayer r:embed="rId6">
                    <a14:imgEffect>
                      <a14:backgroundRemoval t="10000" b="90000" l="10000" r="90000"/>
                    </a14:imgEffect>
                  </a14:imgLayer>
                </a14:imgProps>
              </a:ext>
            </a:extLst>
          </a:blip>
          <a:stretch>
            <a:fillRect/>
          </a:stretch>
        </p:blipFill>
        <p:spPr>
          <a:xfrm>
            <a:off x="520427" y="4109731"/>
            <a:ext cx="819150" cy="502175"/>
          </a:xfrm>
          <a:prstGeom prst="rect">
            <a:avLst/>
          </a:prstGeom>
        </p:spPr>
      </p:pic>
    </p:spTree>
    <p:extLst>
      <p:ext uri="{BB962C8B-B14F-4D97-AF65-F5344CB8AC3E}">
        <p14:creationId xmlns:p14="http://schemas.microsoft.com/office/powerpoint/2010/main" val="108241791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3283F88-7995-40E7-8CAA-93F6EF95F4B4}"/>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en" smtClean="0"/>
              <a:t>15</a:t>
            </a:fld>
            <a:endParaRPr lang="en"/>
          </a:p>
        </p:txBody>
      </p:sp>
    </p:spTree>
    <p:extLst>
      <p:ext uri="{BB962C8B-B14F-4D97-AF65-F5344CB8AC3E}">
        <p14:creationId xmlns:p14="http://schemas.microsoft.com/office/powerpoint/2010/main" val="794582855"/>
      </p:ext>
    </p:extLst>
  </p:cSld>
  <p:clrMapOvr>
    <a:masterClrMapping/>
  </p:clrMapOvr>
</p:sld>
</file>

<file path=ppt/theme/theme1.xml><?xml version="1.0" encoding="utf-8"?>
<a:theme xmlns:a="http://schemas.openxmlformats.org/drawingml/2006/main" name="Woodville template">
  <a:themeElements>
    <a:clrScheme name="Custom 347">
      <a:dk1>
        <a:srgbClr val="38414C"/>
      </a:dk1>
      <a:lt1>
        <a:srgbClr val="FFFFFF"/>
      </a:lt1>
      <a:dk2>
        <a:srgbClr val="222222"/>
      </a:dk2>
      <a:lt2>
        <a:srgbClr val="DCE1E8"/>
      </a:lt2>
      <a:accent1>
        <a:srgbClr val="498BE4"/>
      </a:accent1>
      <a:accent2>
        <a:srgbClr val="8FC6EF"/>
      </a:accent2>
      <a:accent3>
        <a:srgbClr val="4F9CB5"/>
      </a:accent3>
      <a:accent4>
        <a:srgbClr val="9DDDD2"/>
      </a:accent4>
      <a:accent5>
        <a:srgbClr val="75AF77"/>
      </a:accent5>
      <a:accent6>
        <a:srgbClr val="ABDE75"/>
      </a:accent6>
      <a:hlink>
        <a:srgbClr val="4A8D63"/>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activity xmlns="9a6a2641-882b-4419-a229-066bf1b108e3"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F09F057AECCA76489799CFA0ACED31F9" ma:contentTypeVersion="21" ma:contentTypeDescription="Create a new document." ma:contentTypeScope="" ma:versionID="d3102aa92a472b7cd6bafa87b2ed47e9">
  <xsd:schema xmlns:xsd="http://www.w3.org/2001/XMLSchema" xmlns:xs="http://www.w3.org/2001/XMLSchema" xmlns:p="http://schemas.microsoft.com/office/2006/metadata/properties" xmlns:ns3="5a708bc4-06b1-44cb-98ab-4ed79d7cd04a" xmlns:ns4="9a6a2641-882b-4419-a229-066bf1b108e3" targetNamespace="http://schemas.microsoft.com/office/2006/metadata/properties" ma:root="true" ma:fieldsID="2092350881b05695c01b1cdc6597eac4" ns3:_="" ns4:_="">
    <xsd:import namespace="5a708bc4-06b1-44cb-98ab-4ed79d7cd04a"/>
    <xsd:import namespace="9a6a2641-882b-4419-a229-066bf1b108e3"/>
    <xsd:element name="properties">
      <xsd:complexType>
        <xsd:sequence>
          <xsd:element name="documentManagement">
            <xsd:complexType>
              <xsd:all>
                <xsd:element ref="ns3:SharedWithUsers" minOccurs="0"/>
                <xsd:element ref="ns3:SharedWithDetails" minOccurs="0"/>
                <xsd:element ref="ns3:SharingHintHash" minOccurs="0"/>
                <xsd:element ref="ns3:LastSharedByUser" minOccurs="0"/>
                <xsd:element ref="ns3:LastSharedByTime" minOccurs="0"/>
                <xsd:element ref="ns4:MediaServiceMetadata" minOccurs="0"/>
                <xsd:element ref="ns4:MediaServiceFastMetadata" minOccurs="0"/>
                <xsd:element ref="ns4:MediaServiceDateTaken" minOccurs="0"/>
                <xsd:element ref="ns4:MediaServiceAutoTags" minOccurs="0"/>
                <xsd:element ref="ns4:MediaServiceGenerationTime" minOccurs="0"/>
                <xsd:element ref="ns4:MediaServiceEventHashCode" minOccurs="0"/>
                <xsd:element ref="ns4:MediaServiceOCR" minOccurs="0"/>
                <xsd:element ref="ns4:MediaServiceLocation" minOccurs="0"/>
                <xsd:element ref="ns4:MediaServiceAutoKeyPoints" minOccurs="0"/>
                <xsd:element ref="ns4:MediaServiceKeyPoints" minOccurs="0"/>
                <xsd:element ref="ns4:MediaLengthInSeconds" minOccurs="0"/>
                <xsd:element ref="ns4:_activity" minOccurs="0"/>
                <xsd:element ref="ns4:MediaServiceObjectDetectorVersions" minOccurs="0"/>
                <xsd:element ref="ns4:MediaServiceSystemTags" minOccurs="0"/>
                <xsd:element ref="ns4:MediaServiceSearchProperties" minOccurs="0"/>
                <xsd:element ref="ns4: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a708bc4-06b1-44cb-98ab-4ed79d7cd04a"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SharingHintHash" ma:index="10" nillable="true" ma:displayName="Sharing Hint Hash" ma:description="" ma:hidden="true" ma:internalName="SharingHintHash" ma:readOnly="true">
      <xsd:simpleType>
        <xsd:restriction base="dms:Text"/>
      </xsd:simpleType>
    </xsd:element>
    <xsd:element name="LastSharedByUser" ma:index="11" nillable="true" ma:displayName="Last Shared By User" ma:description="" ma:internalName="LastSharedByUser" ma:readOnly="true">
      <xsd:simpleType>
        <xsd:restriction base="dms:Note">
          <xsd:maxLength value="255"/>
        </xsd:restriction>
      </xsd:simpleType>
    </xsd:element>
    <xsd:element name="LastSharedByTime" ma:index="12" nillable="true" ma:displayName="Last Shared By Time" ma:description="" ma:internalName="LastSharedByTime" ma:readOnly="tru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9a6a2641-882b-4419-a229-066bf1b108e3" elementFormDefault="qualified">
    <xsd:import namespace="http://schemas.microsoft.com/office/2006/documentManagement/types"/>
    <xsd:import namespace="http://schemas.microsoft.com/office/infopath/2007/PartnerControls"/>
    <xsd:element name="MediaServiceMetadata" ma:index="13" nillable="true" ma:displayName="MediaServiceMetadata" ma:description="" ma:hidden="true" ma:internalName="MediaServiceMetadata" ma:readOnly="true">
      <xsd:simpleType>
        <xsd:restriction base="dms:Note"/>
      </xsd:simpleType>
    </xsd:element>
    <xsd:element name="MediaServiceFastMetadata" ma:index="14" nillable="true" ma:displayName="MediaServiceFastMetadata" ma:description="" ma:hidden="true" ma:internalName="MediaServiceFastMetadata" ma:readOnly="true">
      <xsd:simpleType>
        <xsd:restriction base="dms:Note"/>
      </xsd:simpleType>
    </xsd:element>
    <xsd:element name="MediaServiceDateTaken" ma:index="15" nillable="true" ma:displayName="MediaServiceDateTaken" ma:hidden="true" ma:internalName="MediaServiceDateTaken" ma:readOnly="true">
      <xsd:simpleType>
        <xsd:restriction base="dms:Text"/>
      </xsd:simpleType>
    </xsd:element>
    <xsd:element name="MediaServiceAutoTags" ma:index="16" nillable="true" ma:displayName="Tags" ma:internalName="MediaServiceAutoTags"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element name="MediaServiceAutoKeyPoints" ma:index="21" nillable="true" ma:displayName="MediaServiceAutoKeyPoints" ma:hidden="true" ma:internalName="MediaServiceAutoKeyPoints" ma:readOnly="true">
      <xsd:simpleType>
        <xsd:restriction base="dms:Note"/>
      </xsd:simpleType>
    </xsd:element>
    <xsd:element name="MediaServiceKeyPoints" ma:index="22" nillable="true" ma:displayName="KeyPoints" ma:internalName="MediaServiceKeyPoints" ma:readOnly="true">
      <xsd:simpleType>
        <xsd:restriction base="dms:Note">
          <xsd:maxLength value="255"/>
        </xsd:restriction>
      </xsd:simpleType>
    </xsd:element>
    <xsd:element name="MediaLengthInSeconds" ma:index="23" nillable="true" ma:displayName="Length (seconds)" ma:internalName="MediaLengthInSeconds" ma:readOnly="true">
      <xsd:simpleType>
        <xsd:restriction base="dms:Unknown"/>
      </xsd:simpleType>
    </xsd:element>
    <xsd:element name="_activity" ma:index="24" nillable="true" ma:displayName="_activity" ma:hidden="true" ma:internalName="_activity">
      <xsd:simpleType>
        <xsd:restriction base="dms:Note"/>
      </xsd:simpleType>
    </xsd:element>
    <xsd:element name="MediaServiceObjectDetectorVersions" ma:index="25" nillable="true" ma:displayName="MediaServiceObjectDetectorVersions" ma:hidden="true" ma:indexed="true" ma:internalName="MediaServiceObjectDetectorVersions" ma:readOnly="true">
      <xsd:simpleType>
        <xsd:restriction base="dms:Text"/>
      </xsd:simpleType>
    </xsd:element>
    <xsd:element name="MediaServiceSystemTags" ma:index="26" nillable="true" ma:displayName="MediaServiceSystemTags" ma:hidden="true" ma:internalName="MediaServiceSystemTags" ma:readOnly="true">
      <xsd:simpleType>
        <xsd:restriction base="dms:Note"/>
      </xsd:simpleType>
    </xsd:element>
    <xsd:element name="MediaServiceSearchProperties" ma:index="27" nillable="true" ma:displayName="MediaServiceSearchProperties" ma:hidden="true" ma:internalName="MediaServiceSearchProperties" ma:readOnly="true">
      <xsd:simpleType>
        <xsd:restriction base="dms:Note"/>
      </xsd:simpleType>
    </xsd:element>
    <xsd:element name="MediaServiceBillingMetadata" ma:index="28"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2373C15-9491-485D-89D2-237469D93E31}">
  <ds:schemaRefs>
    <ds:schemaRef ds:uri="http://schemas.microsoft.com/sharepoint/v3/contenttype/forms"/>
  </ds:schemaRefs>
</ds:datastoreItem>
</file>

<file path=customXml/itemProps2.xml><?xml version="1.0" encoding="utf-8"?>
<ds:datastoreItem xmlns:ds="http://schemas.openxmlformats.org/officeDocument/2006/customXml" ds:itemID="{62E51EAD-A228-4B93-87C9-176708F8CAC1}">
  <ds:schemaRefs>
    <ds:schemaRef ds:uri="http://schemas.openxmlformats.org/package/2006/metadata/core-properties"/>
    <ds:schemaRef ds:uri="9a6a2641-882b-4419-a229-066bf1b108e3"/>
    <ds:schemaRef ds:uri="http://schemas.microsoft.com/office/2006/metadata/properties"/>
    <ds:schemaRef ds:uri="http://schemas.microsoft.com/office/infopath/2007/PartnerControls"/>
    <ds:schemaRef ds:uri="http://purl.org/dc/terms/"/>
    <ds:schemaRef ds:uri="http://schemas.microsoft.com/office/2006/documentManagement/types"/>
    <ds:schemaRef ds:uri="http://www.w3.org/XML/1998/namespace"/>
    <ds:schemaRef ds:uri="http://purl.org/dc/elements/1.1/"/>
    <ds:schemaRef ds:uri="5a708bc4-06b1-44cb-98ab-4ed79d7cd04a"/>
    <ds:schemaRef ds:uri="http://purl.org/dc/dcmitype/"/>
  </ds:schemaRefs>
</ds:datastoreItem>
</file>

<file path=customXml/itemProps3.xml><?xml version="1.0" encoding="utf-8"?>
<ds:datastoreItem xmlns:ds="http://schemas.openxmlformats.org/officeDocument/2006/customXml" ds:itemID="{B3E6399C-7AF9-4ABD-AF43-5FE39B834A2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a708bc4-06b1-44cb-98ab-4ed79d7cd04a"/>
    <ds:schemaRef ds:uri="9a6a2641-882b-4419-a229-066bf1b108e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2503</TotalTime>
  <Words>3691</Words>
  <Application>Microsoft Office PowerPoint</Application>
  <PresentationFormat>On-screen Show (16:9)</PresentationFormat>
  <Paragraphs>832</Paragraphs>
  <Slides>15</Slides>
  <Notes>2</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15</vt:i4>
      </vt:variant>
    </vt:vector>
  </HeadingPairs>
  <TitlesOfParts>
    <vt:vector size="26" baseType="lpstr">
      <vt:lpstr>Times New Roman</vt:lpstr>
      <vt:lpstr>Twinkl Cursive Looped Light</vt:lpstr>
      <vt:lpstr>Kalam</vt:lpstr>
      <vt:lpstr>Amatic SC</vt:lpstr>
      <vt:lpstr>Twinkl Cursive Looped Semibold</vt:lpstr>
      <vt:lpstr>Arial</vt:lpstr>
      <vt:lpstr>SassoonPrimaryType</vt:lpstr>
      <vt:lpstr>Calibri</vt:lpstr>
      <vt:lpstr>Twinkl Cursive Looped</vt:lpstr>
      <vt:lpstr>Merriweather</vt:lpstr>
      <vt:lpstr>Woodville template</vt:lpstr>
      <vt:lpstr>‘Our vision is to inspire a lifelong love of learning within a safe, inclusive and nurturing environment empowering self-belief, respect and resilience to support our school community to reach their full potential’.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‘Our vision is to inspire a lifelong love of learning within a safe, inclusive and nurturing environment empowering self-belief, respect and resilience to support our school community to reach their full potential’.</dc:title>
  <dc:creator>M Sims WAP</dc:creator>
  <cp:lastModifiedBy>M Sims WAP</cp:lastModifiedBy>
  <cp:revision>131</cp:revision>
  <cp:lastPrinted>2024-08-12T11:14:30Z</cp:lastPrinted>
  <dcterms:modified xsi:type="dcterms:W3CDTF">2025-09-09T19:40:14Z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0x010100F09F057AECCA76489799CFA0ACED31F9</vt:lpwstr>
  </property>
</Properties>
</file>